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39.png" ContentType="image/png"/>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3.png" ContentType="image/png"/>
  <Override PartName="/ppt/media/image22.png" ContentType="image/png"/>
  <Override PartName="/ppt/media/image21.png" ContentType="image/png"/>
  <Override PartName="/ppt/media/image44.png" ContentType="image/png"/>
  <Override PartName="/ppt/media/image19.png" ContentType="image/png"/>
  <Override PartName="/ppt/media/image20.png" ContentType="image/png"/>
  <Override PartName="/ppt/media/image43.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9.png" ContentType="image/png"/>
  <Override PartName="/ppt/media/image6.png" ContentType="image/png"/>
  <Override PartName="/ppt/media/image3.png" ContentType="image/png"/>
  <Override PartName="/ppt/media/image53.png" ContentType="image/png"/>
  <Override PartName="/ppt/media/image28.png" ContentType="image/png"/>
  <Override PartName="/ppt/media/image49.png" ContentType="image/png"/>
  <Override PartName="/ppt/media/image5.png" ContentType="image/png"/>
  <Override PartName="/ppt/media/image2.png" ContentType="image/png"/>
  <Override PartName="/ppt/media/image52.png" ContentType="image/png"/>
  <Override PartName="/ppt/media/image27.png" ContentType="image/png"/>
  <Override PartName="/ppt/media/image48.png" ContentType="image/png"/>
  <Override PartName="/ppt/media/image54.png" ContentType="image/png"/>
  <Override PartName="/ppt/media/image4.png" ContentType="image/png"/>
  <Override PartName="/ppt/media/image42.png" ContentType="image/png"/>
  <Override PartName="/ppt/media/image17.png" ContentType="image/png"/>
  <Override PartName="/ppt/media/image1.png" ContentType="image/png"/>
  <Override PartName="/ppt/media/image51.png" ContentType="image/png"/>
  <Override PartName="/ppt/media/image26.png" ContentType="image/png"/>
  <Override PartName="/ppt/media/image47.png" ContentType="image/png"/>
  <Override PartName="/ppt/media/image41.png" ContentType="image/png"/>
  <Override PartName="/ppt/media/image16.png" ContentType="image/png"/>
  <Override PartName="/ppt/media/image50.png" ContentType="image/png"/>
  <Override PartName="/ppt/media/image25.png" ContentType="image/png"/>
  <Override PartName="/ppt/media/image46.png" ContentType="image/png"/>
  <Override PartName="/ppt/media/image40.png" ContentType="image/png"/>
  <Override PartName="/ppt/media/image15.png" ContentType="image/png"/>
  <Override PartName="/ppt/media/image24.png" ContentType="image/png"/>
  <Override PartName="/ppt/media/image45.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691812"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27" name="PlaceHolder 2"/>
          <p:cNvSpPr>
            <a:spLocks noGrp="1"/>
          </p:cNvSpPr>
          <p:nvPr>
            <p:ph type="body"/>
          </p:nvPr>
        </p:nvSpPr>
        <p:spPr>
          <a:xfrm>
            <a:off x="858600" y="1960560"/>
            <a:ext cx="8974440" cy="1892160"/>
          </a:xfrm>
          <a:prstGeom prst="rect">
            <a:avLst/>
          </a:prstGeom>
        </p:spPr>
        <p:txBody>
          <a:bodyPr lIns="0" rIns="0" tIns="0" bIns="0"/>
          <a:p>
            <a:endParaRPr/>
          </a:p>
        </p:txBody>
      </p:sp>
      <p:sp>
        <p:nvSpPr>
          <p:cNvPr id="28" name="PlaceHolder 3"/>
          <p:cNvSpPr>
            <a:spLocks noGrp="1"/>
          </p:cNvSpPr>
          <p:nvPr>
            <p:ph type="body"/>
          </p:nvPr>
        </p:nvSpPr>
        <p:spPr>
          <a:xfrm>
            <a:off x="858600" y="4032720"/>
            <a:ext cx="8974440" cy="189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30" name="PlaceHolder 2"/>
          <p:cNvSpPr>
            <a:spLocks noGrp="1"/>
          </p:cNvSpPr>
          <p:nvPr>
            <p:ph type="body"/>
          </p:nvPr>
        </p:nvSpPr>
        <p:spPr>
          <a:xfrm>
            <a:off x="858600" y="1960560"/>
            <a:ext cx="4379400" cy="1892160"/>
          </a:xfrm>
          <a:prstGeom prst="rect">
            <a:avLst/>
          </a:prstGeom>
        </p:spPr>
        <p:txBody>
          <a:bodyPr lIns="0" rIns="0" tIns="0" bIns="0"/>
          <a:p>
            <a:endParaRPr/>
          </a:p>
        </p:txBody>
      </p:sp>
      <p:sp>
        <p:nvSpPr>
          <p:cNvPr id="31" name="PlaceHolder 3"/>
          <p:cNvSpPr>
            <a:spLocks noGrp="1"/>
          </p:cNvSpPr>
          <p:nvPr>
            <p:ph type="body"/>
          </p:nvPr>
        </p:nvSpPr>
        <p:spPr>
          <a:xfrm>
            <a:off x="5457240" y="1960560"/>
            <a:ext cx="4379400" cy="1892160"/>
          </a:xfrm>
          <a:prstGeom prst="rect">
            <a:avLst/>
          </a:prstGeom>
        </p:spPr>
        <p:txBody>
          <a:bodyPr lIns="0" rIns="0" tIns="0" bIns="0"/>
          <a:p>
            <a:endParaRPr/>
          </a:p>
        </p:txBody>
      </p:sp>
      <p:sp>
        <p:nvSpPr>
          <p:cNvPr id="32" name="PlaceHolder 4"/>
          <p:cNvSpPr>
            <a:spLocks noGrp="1"/>
          </p:cNvSpPr>
          <p:nvPr>
            <p:ph type="body"/>
          </p:nvPr>
        </p:nvSpPr>
        <p:spPr>
          <a:xfrm>
            <a:off x="5457240" y="4032720"/>
            <a:ext cx="4379400" cy="1892160"/>
          </a:xfrm>
          <a:prstGeom prst="rect">
            <a:avLst/>
          </a:prstGeom>
        </p:spPr>
        <p:txBody>
          <a:bodyPr lIns="0" rIns="0" tIns="0" bIns="0"/>
          <a:p>
            <a:endParaRPr/>
          </a:p>
        </p:txBody>
      </p:sp>
      <p:sp>
        <p:nvSpPr>
          <p:cNvPr id="33" name="PlaceHolder 5"/>
          <p:cNvSpPr>
            <a:spLocks noGrp="1"/>
          </p:cNvSpPr>
          <p:nvPr>
            <p:ph type="body"/>
          </p:nvPr>
        </p:nvSpPr>
        <p:spPr>
          <a:xfrm>
            <a:off x="858600" y="4032720"/>
            <a:ext cx="4379400" cy="189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35" name="PlaceHolder 2"/>
          <p:cNvSpPr>
            <a:spLocks noGrp="1"/>
          </p:cNvSpPr>
          <p:nvPr>
            <p:ph type="body"/>
          </p:nvPr>
        </p:nvSpPr>
        <p:spPr>
          <a:xfrm>
            <a:off x="858600" y="1960560"/>
            <a:ext cx="8974440" cy="3966840"/>
          </a:xfrm>
          <a:prstGeom prst="rect">
            <a:avLst/>
          </a:prstGeom>
        </p:spPr>
        <p:txBody>
          <a:bodyPr lIns="0" rIns="0" tIns="0" bIns="0"/>
          <a:p>
            <a:endParaRPr/>
          </a:p>
        </p:txBody>
      </p:sp>
      <p:sp>
        <p:nvSpPr>
          <p:cNvPr id="36" name="PlaceHolder 3"/>
          <p:cNvSpPr>
            <a:spLocks noGrp="1"/>
          </p:cNvSpPr>
          <p:nvPr>
            <p:ph type="body"/>
          </p:nvPr>
        </p:nvSpPr>
        <p:spPr>
          <a:xfrm>
            <a:off x="858600" y="1960560"/>
            <a:ext cx="8974440" cy="3966840"/>
          </a:xfrm>
          <a:prstGeom prst="rect">
            <a:avLst/>
          </a:prstGeom>
        </p:spPr>
        <p:txBody>
          <a:bodyPr lIns="0" rIns="0" tIns="0" bIns="0"/>
          <a:p>
            <a:endParaRPr/>
          </a:p>
        </p:txBody>
      </p:sp>
      <p:pic>
        <p:nvPicPr>
          <p:cNvPr id="37" name="" descr=""/>
          <p:cNvPicPr/>
          <p:nvPr/>
        </p:nvPicPr>
        <p:blipFill>
          <a:blip r:embed="rId2"/>
          <a:stretch>
            <a:fillRect/>
          </a:stretch>
        </p:blipFill>
        <p:spPr>
          <a:xfrm>
            <a:off x="2859840" y="1960200"/>
            <a:ext cx="4971600" cy="3966840"/>
          </a:xfrm>
          <a:prstGeom prst="rect">
            <a:avLst/>
          </a:prstGeom>
          <a:ln>
            <a:noFill/>
          </a:ln>
        </p:spPr>
      </p:pic>
      <p:pic>
        <p:nvPicPr>
          <p:cNvPr id="38" name="" descr=""/>
          <p:cNvPicPr/>
          <p:nvPr/>
        </p:nvPicPr>
        <p:blipFill>
          <a:blip r:embed="rId3"/>
          <a:stretch>
            <a:fillRect/>
          </a:stretch>
        </p:blipFill>
        <p:spPr>
          <a:xfrm>
            <a:off x="2859840" y="1960200"/>
            <a:ext cx="4971600" cy="3966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6" name="PlaceHolder 2"/>
          <p:cNvSpPr>
            <a:spLocks noGrp="1"/>
          </p:cNvSpPr>
          <p:nvPr>
            <p:ph type="subTitle"/>
          </p:nvPr>
        </p:nvSpPr>
        <p:spPr>
          <a:xfrm>
            <a:off x="858600" y="1960560"/>
            <a:ext cx="8974440" cy="3967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8" name="PlaceHolder 2"/>
          <p:cNvSpPr>
            <a:spLocks noGrp="1"/>
          </p:cNvSpPr>
          <p:nvPr>
            <p:ph type="body"/>
          </p:nvPr>
        </p:nvSpPr>
        <p:spPr>
          <a:xfrm>
            <a:off x="858600" y="1960560"/>
            <a:ext cx="8974440" cy="3966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10" name="PlaceHolder 2"/>
          <p:cNvSpPr>
            <a:spLocks noGrp="1"/>
          </p:cNvSpPr>
          <p:nvPr>
            <p:ph type="body"/>
          </p:nvPr>
        </p:nvSpPr>
        <p:spPr>
          <a:xfrm>
            <a:off x="858600" y="1960560"/>
            <a:ext cx="4379400" cy="3966840"/>
          </a:xfrm>
          <a:prstGeom prst="rect">
            <a:avLst/>
          </a:prstGeom>
        </p:spPr>
        <p:txBody>
          <a:bodyPr lIns="0" rIns="0" tIns="0" bIns="0"/>
          <a:p>
            <a:endParaRPr/>
          </a:p>
        </p:txBody>
      </p:sp>
      <p:sp>
        <p:nvSpPr>
          <p:cNvPr id="11" name="PlaceHolder 3"/>
          <p:cNvSpPr>
            <a:spLocks noGrp="1"/>
          </p:cNvSpPr>
          <p:nvPr>
            <p:ph type="body"/>
          </p:nvPr>
        </p:nvSpPr>
        <p:spPr>
          <a:xfrm>
            <a:off x="5457240" y="1960560"/>
            <a:ext cx="4379400" cy="39668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8600" y="632160"/>
            <a:ext cx="8974440" cy="5294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15" name="PlaceHolder 2"/>
          <p:cNvSpPr>
            <a:spLocks noGrp="1"/>
          </p:cNvSpPr>
          <p:nvPr>
            <p:ph type="body"/>
          </p:nvPr>
        </p:nvSpPr>
        <p:spPr>
          <a:xfrm>
            <a:off x="858600" y="1960560"/>
            <a:ext cx="4379400" cy="1892160"/>
          </a:xfrm>
          <a:prstGeom prst="rect">
            <a:avLst/>
          </a:prstGeom>
        </p:spPr>
        <p:txBody>
          <a:bodyPr lIns="0" rIns="0" tIns="0" bIns="0"/>
          <a:p>
            <a:endParaRPr/>
          </a:p>
        </p:txBody>
      </p:sp>
      <p:sp>
        <p:nvSpPr>
          <p:cNvPr id="16" name="PlaceHolder 3"/>
          <p:cNvSpPr>
            <a:spLocks noGrp="1"/>
          </p:cNvSpPr>
          <p:nvPr>
            <p:ph type="body"/>
          </p:nvPr>
        </p:nvSpPr>
        <p:spPr>
          <a:xfrm>
            <a:off x="858600" y="4032720"/>
            <a:ext cx="4379400" cy="1892160"/>
          </a:xfrm>
          <a:prstGeom prst="rect">
            <a:avLst/>
          </a:prstGeom>
        </p:spPr>
        <p:txBody>
          <a:bodyPr lIns="0" rIns="0" tIns="0" bIns="0"/>
          <a:p>
            <a:endParaRPr/>
          </a:p>
        </p:txBody>
      </p:sp>
      <p:sp>
        <p:nvSpPr>
          <p:cNvPr id="17" name="PlaceHolder 4"/>
          <p:cNvSpPr>
            <a:spLocks noGrp="1"/>
          </p:cNvSpPr>
          <p:nvPr>
            <p:ph type="body"/>
          </p:nvPr>
        </p:nvSpPr>
        <p:spPr>
          <a:xfrm>
            <a:off x="5457240" y="1960560"/>
            <a:ext cx="4379400" cy="3966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19" name="PlaceHolder 2"/>
          <p:cNvSpPr>
            <a:spLocks noGrp="1"/>
          </p:cNvSpPr>
          <p:nvPr>
            <p:ph type="body"/>
          </p:nvPr>
        </p:nvSpPr>
        <p:spPr>
          <a:xfrm>
            <a:off x="858600" y="1960560"/>
            <a:ext cx="4379400" cy="3966840"/>
          </a:xfrm>
          <a:prstGeom prst="rect">
            <a:avLst/>
          </a:prstGeom>
        </p:spPr>
        <p:txBody>
          <a:bodyPr lIns="0" rIns="0" tIns="0" bIns="0"/>
          <a:p>
            <a:endParaRPr/>
          </a:p>
        </p:txBody>
      </p:sp>
      <p:sp>
        <p:nvSpPr>
          <p:cNvPr id="20" name="PlaceHolder 3"/>
          <p:cNvSpPr>
            <a:spLocks noGrp="1"/>
          </p:cNvSpPr>
          <p:nvPr>
            <p:ph type="body"/>
          </p:nvPr>
        </p:nvSpPr>
        <p:spPr>
          <a:xfrm>
            <a:off x="5457240" y="1960560"/>
            <a:ext cx="4379400" cy="1892160"/>
          </a:xfrm>
          <a:prstGeom prst="rect">
            <a:avLst/>
          </a:prstGeom>
        </p:spPr>
        <p:txBody>
          <a:bodyPr lIns="0" rIns="0" tIns="0" bIns="0"/>
          <a:p>
            <a:endParaRPr/>
          </a:p>
        </p:txBody>
      </p:sp>
      <p:sp>
        <p:nvSpPr>
          <p:cNvPr id="21" name="PlaceHolder 4"/>
          <p:cNvSpPr>
            <a:spLocks noGrp="1"/>
          </p:cNvSpPr>
          <p:nvPr>
            <p:ph type="body"/>
          </p:nvPr>
        </p:nvSpPr>
        <p:spPr>
          <a:xfrm>
            <a:off x="5457240" y="4032720"/>
            <a:ext cx="4379400" cy="189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23" name="PlaceHolder 2"/>
          <p:cNvSpPr>
            <a:spLocks noGrp="1"/>
          </p:cNvSpPr>
          <p:nvPr>
            <p:ph type="body"/>
          </p:nvPr>
        </p:nvSpPr>
        <p:spPr>
          <a:xfrm>
            <a:off x="858600" y="1960560"/>
            <a:ext cx="4379400" cy="1892160"/>
          </a:xfrm>
          <a:prstGeom prst="rect">
            <a:avLst/>
          </a:prstGeom>
        </p:spPr>
        <p:txBody>
          <a:bodyPr lIns="0" rIns="0" tIns="0" bIns="0"/>
          <a:p>
            <a:endParaRPr/>
          </a:p>
        </p:txBody>
      </p:sp>
      <p:sp>
        <p:nvSpPr>
          <p:cNvPr id="24" name="PlaceHolder 3"/>
          <p:cNvSpPr>
            <a:spLocks noGrp="1"/>
          </p:cNvSpPr>
          <p:nvPr>
            <p:ph type="body"/>
          </p:nvPr>
        </p:nvSpPr>
        <p:spPr>
          <a:xfrm>
            <a:off x="5457240" y="1960560"/>
            <a:ext cx="4379400" cy="1892160"/>
          </a:xfrm>
          <a:prstGeom prst="rect">
            <a:avLst/>
          </a:prstGeom>
        </p:spPr>
        <p:txBody>
          <a:bodyPr lIns="0" rIns="0" tIns="0" bIns="0"/>
          <a:p>
            <a:endParaRPr/>
          </a:p>
        </p:txBody>
      </p:sp>
      <p:sp>
        <p:nvSpPr>
          <p:cNvPr id="25" name="PlaceHolder 4"/>
          <p:cNvSpPr>
            <a:spLocks noGrp="1"/>
          </p:cNvSpPr>
          <p:nvPr>
            <p:ph type="body"/>
          </p:nvPr>
        </p:nvSpPr>
        <p:spPr>
          <a:xfrm>
            <a:off x="858600" y="4032720"/>
            <a:ext cx="8974440" cy="189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858600" y="632160"/>
            <a:ext cx="8974440" cy="1141920"/>
          </a:xfrm>
          <a:prstGeom prst="rect">
            <a:avLst/>
          </a:prstGeom>
        </p:spPr>
        <p:txBody>
          <a:bodyPr lIns="0" rIns="0" tIns="0" bIns="0" anchor="ctr"/>
          <a:p>
            <a:pPr algn="ctr"/>
            <a:r>
              <a:rPr lang="it-IT" sz="3979">
                <a:latin typeface="Arial"/>
              </a:rPr>
              <a:t>Fate clic per modificare il formato del testo del titolo</a:t>
            </a:r>
            <a:endParaRPr/>
          </a:p>
        </p:txBody>
      </p:sp>
      <p:sp>
        <p:nvSpPr>
          <p:cNvPr id="1" name="PlaceHolder 2"/>
          <p:cNvSpPr>
            <a:spLocks noGrp="1"/>
          </p:cNvSpPr>
          <p:nvPr>
            <p:ph type="body"/>
          </p:nvPr>
        </p:nvSpPr>
        <p:spPr>
          <a:xfrm>
            <a:off x="858600" y="1960560"/>
            <a:ext cx="8974440" cy="3966840"/>
          </a:xfrm>
          <a:prstGeom prst="rect">
            <a:avLst/>
          </a:prstGeom>
        </p:spPr>
        <p:txBody>
          <a:bodyPr lIns="0" rIns="0" tIns="0" bIns="0"/>
          <a:p>
            <a:pPr>
              <a:buSzPct val="45000"/>
              <a:buFont typeface="StarSymbol"/>
              <a:buChar char=""/>
            </a:pPr>
            <a:r>
              <a:rPr lang="it-IT" sz="2889">
                <a:latin typeface="Arial"/>
              </a:rPr>
              <a:t>Fate clic per modificare il formato del testo della struttura</a:t>
            </a:r>
            <a:endParaRPr/>
          </a:p>
          <a:p>
            <a:pPr lvl="1">
              <a:buSzPct val="75000"/>
              <a:buFont typeface="StarSymbol"/>
              <a:buChar char=""/>
            </a:pPr>
            <a:r>
              <a:rPr lang="it-IT" sz="2529">
                <a:latin typeface="Arial"/>
              </a:rPr>
              <a:t>Secondo livello struttura</a:t>
            </a:r>
            <a:endParaRPr/>
          </a:p>
          <a:p>
            <a:pPr lvl="2">
              <a:buSzPct val="45000"/>
              <a:buFont typeface="StarSymbol"/>
              <a:buChar char=""/>
            </a:pPr>
            <a:r>
              <a:rPr lang="it-IT" sz="2170">
                <a:latin typeface="Arial"/>
              </a:rPr>
              <a:t>Terzo livello struttura</a:t>
            </a:r>
            <a:endParaRPr/>
          </a:p>
          <a:p>
            <a:pPr lvl="3">
              <a:buSzPct val="75000"/>
              <a:buFont typeface="StarSymbol"/>
              <a:buChar char=""/>
            </a:pPr>
            <a:r>
              <a:rPr lang="it-IT" sz="1810">
                <a:latin typeface="Arial"/>
              </a:rPr>
              <a:t>Quarto livello struttura</a:t>
            </a:r>
            <a:endParaRPr/>
          </a:p>
          <a:p>
            <a:pPr lvl="4">
              <a:buSzPct val="45000"/>
              <a:buFont typeface="StarSymbol"/>
              <a:buChar char=""/>
            </a:pPr>
            <a:r>
              <a:rPr lang="it-IT" sz="1810">
                <a:latin typeface="Arial"/>
              </a:rPr>
              <a:t>Quinto livello struttura</a:t>
            </a:r>
            <a:endParaRPr/>
          </a:p>
          <a:p>
            <a:pPr lvl="5">
              <a:buSzPct val="45000"/>
              <a:buFont typeface="StarSymbol"/>
              <a:buChar char=""/>
            </a:pPr>
            <a:r>
              <a:rPr lang="it-IT" sz="1810">
                <a:latin typeface="Arial"/>
              </a:rPr>
              <a:t>Sesto livello struttura</a:t>
            </a:r>
            <a:endParaRPr/>
          </a:p>
          <a:p>
            <a:pPr lvl="6">
              <a:buSzPct val="45000"/>
              <a:buFont typeface="StarSymbol"/>
              <a:buChar char=""/>
            </a:pPr>
            <a:r>
              <a:rPr lang="it-IT" sz="1810">
                <a:latin typeface="Arial"/>
              </a:rPr>
              <a:t>Settimo livello struttura</a:t>
            </a:r>
            <a:endParaRPr/>
          </a:p>
        </p:txBody>
      </p:sp>
      <p:sp>
        <p:nvSpPr>
          <p:cNvPr id="2" name="PlaceHolder 3"/>
          <p:cNvSpPr>
            <a:spLocks noGrp="1"/>
          </p:cNvSpPr>
          <p:nvPr>
            <p:ph type="dt"/>
          </p:nvPr>
        </p:nvSpPr>
        <p:spPr>
          <a:xfrm>
            <a:off x="858600" y="6591240"/>
            <a:ext cx="2323080" cy="471600"/>
          </a:xfrm>
          <a:prstGeom prst="rect">
            <a:avLst/>
          </a:prstGeom>
        </p:spPr>
        <p:txBody>
          <a:bodyPr lIns="0" rIns="0" tIns="0" bIns="0"/>
          <a:p>
            <a:r>
              <a:rPr lang="it-IT" sz="1400">
                <a:latin typeface="Times New Roman"/>
              </a:rPr>
              <a:t>&lt;data/ora&gt;</a:t>
            </a:r>
            <a:endParaRPr/>
          </a:p>
        </p:txBody>
      </p:sp>
      <p:sp>
        <p:nvSpPr>
          <p:cNvPr id="3" name="PlaceHolder 4"/>
          <p:cNvSpPr>
            <a:spLocks noGrp="1"/>
          </p:cNvSpPr>
          <p:nvPr>
            <p:ph type="ftr"/>
          </p:nvPr>
        </p:nvSpPr>
        <p:spPr>
          <a:xfrm>
            <a:off x="3770280" y="6591240"/>
            <a:ext cx="3160800" cy="471600"/>
          </a:xfrm>
          <a:prstGeom prst="rect">
            <a:avLst/>
          </a:prstGeom>
        </p:spPr>
        <p:txBody>
          <a:bodyPr lIns="0" rIns="0" tIns="0" bIns="0"/>
          <a:p>
            <a:pPr algn="ctr"/>
            <a:r>
              <a:rPr lang="it-IT" sz="1400">
                <a:latin typeface="Times New Roman"/>
              </a:rPr>
              <a:t>&lt;piè di pagina&gt;</a:t>
            </a:r>
            <a:endParaRPr/>
          </a:p>
        </p:txBody>
      </p:sp>
      <p:sp>
        <p:nvSpPr>
          <p:cNvPr id="4" name="PlaceHolder 5"/>
          <p:cNvSpPr>
            <a:spLocks noGrp="1"/>
          </p:cNvSpPr>
          <p:nvPr>
            <p:ph type="sldNum"/>
          </p:nvPr>
        </p:nvSpPr>
        <p:spPr>
          <a:xfrm>
            <a:off x="7509600" y="6591240"/>
            <a:ext cx="2323080" cy="471600"/>
          </a:xfrm>
          <a:prstGeom prst="rect">
            <a:avLst/>
          </a:prstGeom>
        </p:spPr>
        <p:txBody>
          <a:bodyPr lIns="0" rIns="0" tIns="0" bIns="0"/>
          <a:p>
            <a:pPr algn="r"/>
            <a:fld id="{D408E81F-D7FF-44D1-B4C1-0BA7B5F4E226}" type="slidenum">
              <a:rPr lang="it-IT" sz="1400">
                <a:latin typeface="Times New Roman"/>
              </a:rPr>
              <a:t>&lt;numero&gt;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2215080" y="504000"/>
            <a:ext cx="6262560" cy="1099440"/>
          </a:xfrm>
          <a:prstGeom prst="rect">
            <a:avLst/>
          </a:prstGeom>
          <a:noFill/>
          <a:ln>
            <a:noFill/>
          </a:ln>
        </p:spPr>
        <p:txBody>
          <a:bodyPr wrap="none" lIns="90000" rIns="90000" tIns="46800" bIns="46800"/>
          <a:p>
            <a:pPr algn="ctr">
              <a:buFont typeface="StarSymbol"/>
              <a:buChar char=""/>
            </a:pPr>
            <a:r>
              <a:rPr lang="it-IT" sz="2200">
                <a:solidFill>
                  <a:srgbClr val="000000"/>
                </a:solidFill>
                <a:latin typeface="Arial"/>
              </a:rPr>
              <a:t>Università degli Studi di Padova</a:t>
            </a:r>
            <a:endParaRPr/>
          </a:p>
          <a:p>
            <a:pPr algn="ctr">
              <a:buSzPct val="45000"/>
              <a:buFont typeface="StarSymbol"/>
              <a:buChar char=""/>
            </a:pPr>
            <a:r>
              <a:rPr lang="it-IT" sz="2200">
                <a:latin typeface="Arial"/>
              </a:rPr>
              <a:t>Facoltà di Ingegneria</a:t>
            </a:r>
            <a:endParaRPr/>
          </a:p>
          <a:p>
            <a:pPr algn="ctr">
              <a:buSzPct val="45000"/>
              <a:buFont typeface="StarSymbol"/>
              <a:buChar char=""/>
            </a:pPr>
            <a:r>
              <a:rPr lang="it-IT" sz="2200">
                <a:latin typeface="Arial"/>
              </a:rPr>
              <a:t>Corso di Laurea in Ingegneria dell'Informazione</a:t>
            </a:r>
            <a:endParaRPr/>
          </a:p>
        </p:txBody>
      </p:sp>
      <p:sp>
        <p:nvSpPr>
          <p:cNvPr id="40" name="Line 2"/>
          <p:cNvSpPr/>
          <p:nvPr/>
        </p:nvSpPr>
        <p:spPr>
          <a:xfrm>
            <a:off x="753840" y="1728000"/>
            <a:ext cx="9182160" cy="0"/>
          </a:xfrm>
          <a:prstGeom prst="line">
            <a:avLst/>
          </a:prstGeom>
          <a:ln w="50760">
            <a:solidFill>
              <a:srgbClr val="808080"/>
            </a:solidFill>
            <a:miter/>
          </a:ln>
        </p:spPr>
      </p:sp>
      <p:pic>
        <p:nvPicPr>
          <p:cNvPr id="41" name="" descr=""/>
          <p:cNvPicPr/>
          <p:nvPr/>
        </p:nvPicPr>
        <p:blipFill>
          <a:blip r:embed="rId1"/>
          <a:stretch>
            <a:fillRect/>
          </a:stretch>
        </p:blipFill>
        <p:spPr>
          <a:xfrm>
            <a:off x="9250560" y="682560"/>
            <a:ext cx="829440" cy="456480"/>
          </a:xfrm>
          <a:prstGeom prst="rect">
            <a:avLst/>
          </a:prstGeom>
          <a:ln>
            <a:noFill/>
          </a:ln>
        </p:spPr>
      </p:pic>
      <p:pic>
        <p:nvPicPr>
          <p:cNvPr id="42" name="" descr=""/>
          <p:cNvPicPr/>
          <p:nvPr/>
        </p:nvPicPr>
        <p:blipFill>
          <a:blip r:embed="rId2"/>
          <a:stretch>
            <a:fillRect/>
          </a:stretch>
        </p:blipFill>
        <p:spPr>
          <a:xfrm>
            <a:off x="576000" y="588240"/>
            <a:ext cx="766080" cy="646560"/>
          </a:xfrm>
          <a:prstGeom prst="rect">
            <a:avLst/>
          </a:prstGeom>
          <a:ln>
            <a:noFill/>
          </a:ln>
        </p:spPr>
      </p:pic>
      <p:sp>
        <p:nvSpPr>
          <p:cNvPr id="43" name="TextShape 3"/>
          <p:cNvSpPr txBox="1"/>
          <p:nvPr/>
        </p:nvSpPr>
        <p:spPr>
          <a:xfrm>
            <a:off x="1136160" y="3312000"/>
            <a:ext cx="8420040" cy="1143000"/>
          </a:xfrm>
          <a:prstGeom prst="rect">
            <a:avLst/>
          </a:prstGeom>
        </p:spPr>
        <p:txBody>
          <a:bodyPr lIns="90000" rIns="90000" tIns="46800" bIns="46800" anchor="ctr"/>
          <a:p>
            <a:pPr algn="ctr">
              <a:lnSpc>
                <a:spcPct val="100000"/>
              </a:lnSpc>
              <a:buFont typeface="StarSymbol"/>
              <a:buChar char=""/>
            </a:pPr>
            <a:r>
              <a:rPr b="1" lang="it-IT" sz="3000">
                <a:solidFill>
                  <a:srgbClr val="000000"/>
                </a:solidFill>
                <a:latin typeface="Arial"/>
              </a:rPr>
              <a:t>MISURE DI CONFIDENZA PER ALGORITMI DI</a:t>
            </a:r>
            <a:r>
              <a:rPr b="1" lang="it-IT" sz="3000">
                <a:solidFill>
                  <a:srgbClr val="000000"/>
                </a:solidFill>
                <a:latin typeface="Arial"/>
              </a:rPr>
              <a:t>
</a:t>
            </a:r>
            <a:r>
              <a:rPr b="1" lang="it-IT" sz="3000">
                <a:solidFill>
                  <a:srgbClr val="000000"/>
                </a:solidFill>
                <a:latin typeface="Arial"/>
              </a:rPr>
              <a:t>STEREO VISION</a:t>
            </a:r>
            <a:endParaRPr/>
          </a:p>
        </p:txBody>
      </p:sp>
      <p:sp>
        <p:nvSpPr>
          <p:cNvPr id="44" name="CustomShape 4"/>
          <p:cNvSpPr/>
          <p:nvPr/>
        </p:nvSpPr>
        <p:spPr>
          <a:xfrm>
            <a:off x="360000" y="5409360"/>
            <a:ext cx="2638800" cy="1430640"/>
          </a:xfrm>
          <a:prstGeom prst="rect">
            <a:avLst/>
          </a:prstGeom>
          <a:noFill/>
          <a:ln>
            <a:noFill/>
          </a:ln>
        </p:spPr>
        <p:txBody>
          <a:bodyPr lIns="90000" rIns="90000" tIns="45000" bIns="45000"/>
          <a:p>
            <a:pPr>
              <a:lnSpc>
                <a:spcPct val="100000"/>
              </a:lnSpc>
            </a:pPr>
            <a:r>
              <a:rPr lang="it-IT" sz="1600">
                <a:solidFill>
                  <a:srgbClr val="000000"/>
                </a:solidFill>
                <a:latin typeface="Georgia"/>
              </a:rPr>
              <a:t>Relatore:</a:t>
            </a:r>
            <a:endParaRPr/>
          </a:p>
          <a:p>
            <a:pPr>
              <a:lnSpc>
                <a:spcPct val="100000"/>
              </a:lnSpc>
            </a:pPr>
            <a:r>
              <a:rPr lang="it-IT">
                <a:solidFill>
                  <a:srgbClr val="000000"/>
                </a:solidFill>
                <a:latin typeface="Georgia"/>
              </a:rPr>
              <a:t>Prof. Pietro Zanuttigh</a:t>
            </a:r>
            <a:endParaRPr/>
          </a:p>
          <a:p>
            <a:pPr>
              <a:lnSpc>
                <a:spcPct val="100000"/>
              </a:lnSpc>
            </a:pPr>
            <a:endParaRPr/>
          </a:p>
          <a:p>
            <a:pPr>
              <a:lnSpc>
                <a:spcPct val="100000"/>
              </a:lnSpc>
            </a:pPr>
            <a:r>
              <a:rPr lang="it-IT" sz="1600">
                <a:solidFill>
                  <a:srgbClr val="000000"/>
                </a:solidFill>
                <a:latin typeface="Georgia"/>
              </a:rPr>
              <a:t>Correlatore:</a:t>
            </a:r>
            <a:endParaRPr/>
          </a:p>
          <a:p>
            <a:pPr>
              <a:lnSpc>
                <a:spcPct val="100000"/>
              </a:lnSpc>
            </a:pPr>
            <a:r>
              <a:rPr lang="it-IT">
                <a:solidFill>
                  <a:srgbClr val="000000"/>
                </a:solidFill>
                <a:latin typeface="Georgia"/>
              </a:rPr>
              <a:t>Giulio Marin</a:t>
            </a:r>
            <a:endParaRPr/>
          </a:p>
          <a:p>
            <a:pPr>
              <a:lnSpc>
                <a:spcPct val="100000"/>
              </a:lnSpc>
            </a:pPr>
            <a:endParaRPr/>
          </a:p>
        </p:txBody>
      </p:sp>
      <p:sp>
        <p:nvSpPr>
          <p:cNvPr id="45" name="CustomShape 5"/>
          <p:cNvSpPr/>
          <p:nvPr/>
        </p:nvSpPr>
        <p:spPr>
          <a:xfrm>
            <a:off x="7402320" y="5410800"/>
            <a:ext cx="2929680" cy="608040"/>
          </a:xfrm>
          <a:prstGeom prst="rect">
            <a:avLst/>
          </a:prstGeom>
          <a:noFill/>
          <a:ln>
            <a:noFill/>
          </a:ln>
        </p:spPr>
        <p:txBody>
          <a:bodyPr lIns="90000" rIns="90000" tIns="45000" bIns="45000"/>
          <a:p>
            <a:pPr>
              <a:lnSpc>
                <a:spcPct val="100000"/>
              </a:lnSpc>
            </a:pPr>
            <a:r>
              <a:rPr lang="it-IT" sz="1600">
                <a:solidFill>
                  <a:srgbClr val="000000"/>
                </a:solidFill>
                <a:latin typeface="Georgia"/>
              </a:rPr>
              <a:t>Laureando:</a:t>
            </a:r>
            <a:endParaRPr/>
          </a:p>
          <a:p>
            <a:pPr>
              <a:lnSpc>
                <a:spcPct val="100000"/>
              </a:lnSpc>
            </a:pPr>
            <a:r>
              <a:rPr lang="it-IT">
                <a:solidFill>
                  <a:srgbClr val="000000"/>
                </a:solidFill>
                <a:latin typeface="Georgia"/>
              </a:rPr>
              <a:t>Nicola Dal Lago</a:t>
            </a:r>
            <a:endParaRPr/>
          </a:p>
        </p:txBody>
      </p:sp>
      <p:sp>
        <p:nvSpPr>
          <p:cNvPr id="46" name="Line 6"/>
          <p:cNvSpPr/>
          <p:nvPr/>
        </p:nvSpPr>
        <p:spPr>
          <a:xfrm>
            <a:off x="754920" y="6912000"/>
            <a:ext cx="9182160" cy="0"/>
          </a:xfrm>
          <a:prstGeom prst="line">
            <a:avLst/>
          </a:prstGeom>
          <a:ln w="50760">
            <a:solidFill>
              <a:srgbClr val="808080"/>
            </a:solidFill>
            <a:miter/>
          </a:ln>
        </p:spPr>
      </p:sp>
      <p:sp>
        <p:nvSpPr>
          <p:cNvPr id="47" name="CustomShape 7"/>
          <p:cNvSpPr/>
          <p:nvPr/>
        </p:nvSpPr>
        <p:spPr>
          <a:xfrm>
            <a:off x="3676680" y="6547320"/>
            <a:ext cx="3339000" cy="364680"/>
          </a:xfrm>
          <a:prstGeom prst="rect">
            <a:avLst/>
          </a:prstGeom>
          <a:noFill/>
          <a:ln>
            <a:noFill/>
          </a:ln>
        </p:spPr>
        <p:txBody>
          <a:bodyPr wrap="none" lIns="90000" rIns="90000" tIns="45000" bIns="45000"/>
          <a:p>
            <a:pPr algn="ctr">
              <a:lnSpc>
                <a:spcPct val="100000"/>
              </a:lnSpc>
            </a:pPr>
            <a:r>
              <a:rPr lang="it-IT">
                <a:solidFill>
                  <a:srgbClr val="000000"/>
                </a:solidFill>
                <a:latin typeface="Apple Chancery"/>
              </a:rPr>
              <a:t>Anno Accademico: 2013/2014</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33" name="" descr=""/>
          <p:cNvPicPr/>
          <p:nvPr/>
        </p:nvPicPr>
        <p:blipFill>
          <a:blip r:embed="rId1"/>
          <a:stretch>
            <a:fillRect/>
          </a:stretch>
        </p:blipFill>
        <p:spPr>
          <a:xfrm>
            <a:off x="576000" y="588240"/>
            <a:ext cx="766080" cy="646560"/>
          </a:xfrm>
          <a:prstGeom prst="rect">
            <a:avLst/>
          </a:prstGeom>
          <a:ln>
            <a:noFill/>
          </a:ln>
        </p:spPr>
      </p:pic>
      <p:pic>
        <p:nvPicPr>
          <p:cNvPr id="134" name="" descr=""/>
          <p:cNvPicPr/>
          <p:nvPr/>
        </p:nvPicPr>
        <p:blipFill>
          <a:blip r:embed="rId2"/>
          <a:stretch>
            <a:fillRect/>
          </a:stretch>
        </p:blipFill>
        <p:spPr>
          <a:xfrm>
            <a:off x="9250560" y="682560"/>
            <a:ext cx="829440" cy="456480"/>
          </a:xfrm>
          <a:prstGeom prst="rect">
            <a:avLst/>
          </a:prstGeom>
          <a:ln>
            <a:noFill/>
          </a:ln>
        </p:spPr>
      </p:pic>
      <p:sp>
        <p:nvSpPr>
          <p:cNvPr id="135" name="Line 2"/>
          <p:cNvSpPr/>
          <p:nvPr/>
        </p:nvSpPr>
        <p:spPr>
          <a:xfrm>
            <a:off x="753840" y="1728000"/>
            <a:ext cx="9182160" cy="0"/>
          </a:xfrm>
          <a:prstGeom prst="line">
            <a:avLst/>
          </a:prstGeom>
          <a:ln w="50760">
            <a:solidFill>
              <a:srgbClr val="808080"/>
            </a:solidFill>
            <a:miter/>
          </a:ln>
        </p:spPr>
      </p:sp>
      <p:pic>
        <p:nvPicPr>
          <p:cNvPr id="136" name="" descr="18§inline§C_{comb1}=C_{AML}\cdot C_{MLM}§png§600§FALSE"/>
          <p:cNvPicPr/>
          <p:nvPr/>
        </p:nvPicPr>
        <p:blipFill>
          <a:blip r:embed="rId3"/>
          <a:stretch>
            <a:fillRect/>
          </a:stretch>
        </p:blipFill>
        <p:spPr>
          <a:xfrm>
            <a:off x="972000" y="3259440"/>
            <a:ext cx="2408760" cy="199080"/>
          </a:xfrm>
          <a:prstGeom prst="rect">
            <a:avLst/>
          </a:prstGeom>
          <a:ln>
            <a:noFill/>
          </a:ln>
        </p:spPr>
      </p:pic>
      <p:sp>
        <p:nvSpPr>
          <p:cNvPr id="137" name="TextShape 3"/>
          <p:cNvSpPr txBox="1"/>
          <p:nvPr/>
        </p:nvSpPr>
        <p:spPr>
          <a:xfrm>
            <a:off x="3580560" y="3181680"/>
            <a:ext cx="4411440" cy="346320"/>
          </a:xfrm>
          <a:prstGeom prst="rect">
            <a:avLst/>
          </a:prstGeom>
        </p:spPr>
        <p:txBody>
          <a:bodyPr lIns="90000" rIns="90000" tIns="45000" bIns="45000"/>
          <a:p>
            <a:r>
              <a:rPr lang="it-IT">
                <a:latin typeface="Arial"/>
              </a:rPr>
              <a:t>ovvero la combinazione delle due migliori;</a:t>
            </a:r>
            <a:endParaRPr/>
          </a:p>
        </p:txBody>
      </p:sp>
      <p:pic>
        <p:nvPicPr>
          <p:cNvPr id="138" name="" descr="18§inline§C_{comb2}=C_{AML}\cdot C_{MLM}\cdot C_{PKRN}§png§600§FALSE"/>
          <p:cNvPicPr/>
          <p:nvPr/>
        </p:nvPicPr>
        <p:blipFill>
          <a:blip r:embed="rId4"/>
          <a:stretch>
            <a:fillRect/>
          </a:stretch>
        </p:blipFill>
        <p:spPr>
          <a:xfrm>
            <a:off x="972000" y="3672000"/>
            <a:ext cx="3342240" cy="199080"/>
          </a:xfrm>
          <a:prstGeom prst="rect">
            <a:avLst/>
          </a:prstGeom>
          <a:ln>
            <a:noFill/>
          </a:ln>
        </p:spPr>
      </p:pic>
      <p:pic>
        <p:nvPicPr>
          <p:cNvPr id="139" name="" descr="18§inline§C_{comb3}=C_{NLM}\cdot C_{MLM}§png§600§FALSE"/>
          <p:cNvPicPr/>
          <p:nvPr/>
        </p:nvPicPr>
        <p:blipFill>
          <a:blip r:embed="rId5"/>
          <a:stretch>
            <a:fillRect/>
          </a:stretch>
        </p:blipFill>
        <p:spPr>
          <a:xfrm>
            <a:off x="972000" y="4122000"/>
            <a:ext cx="2433240" cy="199080"/>
          </a:xfrm>
          <a:prstGeom prst="rect">
            <a:avLst/>
          </a:prstGeom>
          <a:ln>
            <a:noFill/>
          </a:ln>
        </p:spPr>
      </p:pic>
      <p:sp>
        <p:nvSpPr>
          <p:cNvPr id="140" name="TextShape 4"/>
          <p:cNvSpPr txBox="1"/>
          <p:nvPr/>
        </p:nvSpPr>
        <p:spPr>
          <a:xfrm>
            <a:off x="4464000" y="3613680"/>
            <a:ext cx="1537200" cy="346320"/>
          </a:xfrm>
          <a:prstGeom prst="rect">
            <a:avLst/>
          </a:prstGeom>
        </p:spPr>
        <p:txBody>
          <a:bodyPr lIns="90000" rIns="90000" tIns="45000" bIns="45000"/>
          <a:p>
            <a:r>
              <a:rPr lang="it-IT">
                <a:latin typeface="Arial"/>
              </a:rPr>
              <a:t>le tre migliori;</a:t>
            </a:r>
            <a:endParaRPr/>
          </a:p>
        </p:txBody>
      </p:sp>
      <p:sp>
        <p:nvSpPr>
          <p:cNvPr id="141" name="TextShape 5"/>
          <p:cNvSpPr txBox="1"/>
          <p:nvPr/>
        </p:nvSpPr>
        <p:spPr>
          <a:xfrm>
            <a:off x="3528000" y="4077720"/>
            <a:ext cx="5050080" cy="602280"/>
          </a:xfrm>
          <a:prstGeom prst="rect">
            <a:avLst/>
          </a:prstGeom>
        </p:spPr>
        <p:txBody>
          <a:bodyPr lIns="90000" rIns="90000" tIns="45000" bIns="45000"/>
          <a:p>
            <a:r>
              <a:rPr lang="it-IT">
                <a:latin typeface="Arial"/>
              </a:rPr>
              <a:t>NLM ha dimostrato di essere una buona misura </a:t>
            </a:r>
            <a:endParaRPr/>
          </a:p>
          <a:p>
            <a:r>
              <a:rPr lang="it-IT">
                <a:latin typeface="Arial"/>
              </a:rPr>
              <a:t>su alcuni dataset.</a:t>
            </a:r>
            <a:endParaRPr/>
          </a:p>
        </p:txBody>
      </p:sp>
      <p:pic>
        <p:nvPicPr>
          <p:cNvPr id="142" name="" descr=""/>
          <p:cNvPicPr/>
          <p:nvPr/>
        </p:nvPicPr>
        <p:blipFill>
          <a:blip r:embed="rId6"/>
          <a:srcRect l="7339" t="5887" r="0" b="7654"/>
          <a:stretch>
            <a:fillRect/>
          </a:stretch>
        </p:blipFill>
        <p:spPr>
          <a:xfrm>
            <a:off x="792000" y="4615200"/>
            <a:ext cx="3631680" cy="2800800"/>
          </a:xfrm>
          <a:prstGeom prst="rect">
            <a:avLst/>
          </a:prstGeom>
          <a:ln>
            <a:noFill/>
          </a:ln>
        </p:spPr>
      </p:pic>
      <p:sp>
        <p:nvSpPr>
          <p:cNvPr id="143" name="TextShape 6"/>
          <p:cNvSpPr txBox="1"/>
          <p:nvPr/>
        </p:nvSpPr>
        <p:spPr>
          <a:xfrm>
            <a:off x="5118840" y="5400000"/>
            <a:ext cx="4745160" cy="602280"/>
          </a:xfrm>
          <a:prstGeom prst="rect">
            <a:avLst/>
          </a:prstGeom>
        </p:spPr>
        <p:txBody>
          <a:bodyPr lIns="90000" rIns="90000" tIns="45000" bIns="45000"/>
          <a:p>
            <a:r>
              <a:rPr lang="it-IT">
                <a:latin typeface="Arial"/>
              </a:rPr>
              <a:t>La migliore combinazione si è dimostrata</a:t>
            </a:r>
            <a:endParaRPr/>
          </a:p>
          <a:p>
            <a:r>
              <a:rPr lang="it-IT">
                <a:latin typeface="Arial"/>
              </a:rPr>
              <a:t>essere la prima, riuscendo a migliorare MLM.</a:t>
            </a:r>
            <a:endParaRPr/>
          </a:p>
        </p:txBody>
      </p:sp>
      <p:sp>
        <p:nvSpPr>
          <p:cNvPr id="144" name="TextShape 7"/>
          <p:cNvSpPr txBox="1"/>
          <p:nvPr/>
        </p:nvSpPr>
        <p:spPr>
          <a:xfrm>
            <a:off x="720000" y="2232000"/>
            <a:ext cx="9216000" cy="858240"/>
          </a:xfrm>
          <a:prstGeom prst="rect">
            <a:avLst/>
          </a:prstGeom>
        </p:spPr>
        <p:txBody>
          <a:bodyPr lIns="90000" rIns="90000" tIns="45000" bIns="45000"/>
          <a:p>
            <a:r>
              <a:rPr lang="it-IT">
                <a:latin typeface="Arial"/>
              </a:rPr>
              <a:t>Considerando le metriche come probabilità e presupponendo che siano indipendenti, è possibile calcolarne una combinazione semplicemente moltiplicandole fra di loro. Le combinazioni scelte sono:</a:t>
            </a:r>
            <a:endParaRPr/>
          </a:p>
        </p:txBody>
      </p:sp>
      <p:sp>
        <p:nvSpPr>
          <p:cNvPr id="145" name="TextShape 8"/>
          <p:cNvSpPr txBox="1"/>
          <p:nvPr/>
        </p:nvSpPr>
        <p:spPr>
          <a:xfrm>
            <a:off x="3252600" y="1872000"/>
            <a:ext cx="4187160" cy="486720"/>
          </a:xfrm>
          <a:prstGeom prst="rect">
            <a:avLst/>
          </a:prstGeom>
        </p:spPr>
        <p:txBody>
          <a:bodyPr lIns="90000" rIns="90000" tIns="45000" bIns="45000"/>
          <a:p>
            <a:pPr algn="ctr"/>
            <a:r>
              <a:rPr b="1" lang="it-IT" sz="2800">
                <a:latin typeface="Arial"/>
              </a:rPr>
              <a:t>Combinazioni di misure</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47" name="" descr=""/>
          <p:cNvPicPr/>
          <p:nvPr/>
        </p:nvPicPr>
        <p:blipFill>
          <a:blip r:embed="rId1"/>
          <a:stretch>
            <a:fillRect/>
          </a:stretch>
        </p:blipFill>
        <p:spPr>
          <a:xfrm>
            <a:off x="575640" y="587880"/>
            <a:ext cx="766080" cy="646560"/>
          </a:xfrm>
          <a:prstGeom prst="rect">
            <a:avLst/>
          </a:prstGeom>
          <a:ln>
            <a:noFill/>
          </a:ln>
        </p:spPr>
      </p:pic>
      <p:pic>
        <p:nvPicPr>
          <p:cNvPr id="148" name="" descr=""/>
          <p:cNvPicPr/>
          <p:nvPr/>
        </p:nvPicPr>
        <p:blipFill>
          <a:blip r:embed="rId2"/>
          <a:stretch>
            <a:fillRect/>
          </a:stretch>
        </p:blipFill>
        <p:spPr>
          <a:xfrm>
            <a:off x="9250200" y="682200"/>
            <a:ext cx="829440" cy="456480"/>
          </a:xfrm>
          <a:prstGeom prst="rect">
            <a:avLst/>
          </a:prstGeom>
          <a:ln>
            <a:noFill/>
          </a:ln>
        </p:spPr>
      </p:pic>
      <p:sp>
        <p:nvSpPr>
          <p:cNvPr id="149" name="Line 2"/>
          <p:cNvSpPr/>
          <p:nvPr/>
        </p:nvSpPr>
        <p:spPr>
          <a:xfrm>
            <a:off x="753480" y="1727640"/>
            <a:ext cx="9182160" cy="0"/>
          </a:xfrm>
          <a:prstGeom prst="line">
            <a:avLst/>
          </a:prstGeom>
          <a:ln w="50760">
            <a:solidFill>
              <a:srgbClr val="808080"/>
            </a:solidFill>
            <a:miter/>
          </a:ln>
        </p:spPr>
      </p:sp>
      <p:sp>
        <p:nvSpPr>
          <p:cNvPr id="150" name="TextShape 3"/>
          <p:cNvSpPr txBox="1"/>
          <p:nvPr/>
        </p:nvSpPr>
        <p:spPr>
          <a:xfrm>
            <a:off x="2866680" y="1872000"/>
            <a:ext cx="4958640" cy="486720"/>
          </a:xfrm>
          <a:prstGeom prst="rect">
            <a:avLst/>
          </a:prstGeom>
        </p:spPr>
        <p:txBody>
          <a:bodyPr lIns="90000" rIns="90000" tIns="45000" bIns="45000"/>
          <a:p>
            <a:pPr algn="ctr"/>
            <a:r>
              <a:rPr b="1" lang="it-IT" sz="2800">
                <a:latin typeface="Arial"/>
              </a:rPr>
              <a:t>Conclusioni e sviluppi futuri</a:t>
            </a:r>
            <a:endParaRPr/>
          </a:p>
        </p:txBody>
      </p:sp>
      <p:sp>
        <p:nvSpPr>
          <p:cNvPr id="151" name="TextShape 4"/>
          <p:cNvSpPr txBox="1"/>
          <p:nvPr/>
        </p:nvSpPr>
        <p:spPr>
          <a:xfrm>
            <a:off x="904320" y="2358720"/>
            <a:ext cx="8883720" cy="4337280"/>
          </a:xfrm>
          <a:prstGeom prst="rect">
            <a:avLst/>
          </a:prstGeom>
        </p:spPr>
        <p:txBody>
          <a:bodyPr lIns="90000" rIns="90000" tIns="45000" bIns="45000"/>
          <a:p>
            <a:pPr>
              <a:buSzPct val="45000"/>
              <a:buFont typeface="StarSymbol"/>
              <a:buChar char=""/>
            </a:pPr>
            <a:r>
              <a:rPr lang="it-IT">
                <a:latin typeface="Arial"/>
              </a:rPr>
              <a:t>La metrica singola migliore è </a:t>
            </a:r>
            <a:r>
              <a:rPr b="1" lang="it-IT">
                <a:latin typeface="Arial"/>
              </a:rPr>
              <a:t>Attainable Maximun Likelihood</a:t>
            </a:r>
            <a:endParaRPr/>
          </a:p>
          <a:p>
            <a:pPr>
              <a:buSzPct val="45000"/>
              <a:buFont typeface="StarSymbol"/>
              <a:buChar char=""/>
            </a:pPr>
            <a:endParaRPr/>
          </a:p>
          <a:p>
            <a:pPr>
              <a:buSzPct val="45000"/>
              <a:buFont typeface="StarSymbol"/>
              <a:buChar char=""/>
            </a:pPr>
            <a:r>
              <a:rPr lang="it-IT">
                <a:latin typeface="Arial"/>
              </a:rPr>
              <a:t>La migliore combinazione è il prodotto tra </a:t>
            </a:r>
            <a:r>
              <a:rPr b="1" lang="it-IT">
                <a:latin typeface="Arial"/>
              </a:rPr>
              <a:t>AML </a:t>
            </a:r>
            <a:r>
              <a:rPr lang="it-IT">
                <a:latin typeface="Arial"/>
              </a:rPr>
              <a:t>e </a:t>
            </a:r>
            <a:r>
              <a:rPr b="1" lang="it-IT">
                <a:latin typeface="Arial"/>
              </a:rPr>
              <a:t>MLM</a:t>
            </a:r>
            <a:r>
              <a:rPr lang="it-IT">
                <a:latin typeface="Arial"/>
              </a:rPr>
              <a:t> </a:t>
            </a:r>
            <a:endParaRPr/>
          </a:p>
          <a:p>
            <a:endParaRPr/>
          </a:p>
          <a:p>
            <a:endParaRPr/>
          </a:p>
          <a:p>
            <a:endParaRPr/>
          </a:p>
          <a:p>
            <a:r>
              <a:rPr lang="it-IT">
                <a:latin typeface="Arial"/>
              </a:rPr>
              <a:t>Questi risultati possono essere utilizzati per altri lavori, in quanto ci forniscono una</a:t>
            </a:r>
            <a:endParaRPr/>
          </a:p>
          <a:p>
            <a:r>
              <a:rPr lang="it-IT">
                <a:latin typeface="Arial"/>
              </a:rPr>
              <a:t>indicazione di dove e di quanto l'algoritmo sbaglia:</a:t>
            </a:r>
            <a:endParaRPr/>
          </a:p>
          <a:p>
            <a:endParaRPr/>
          </a:p>
          <a:p>
            <a:pPr>
              <a:buSzPct val="45000"/>
              <a:buFont typeface="StarSymbol"/>
              <a:buChar char=""/>
            </a:pPr>
            <a:r>
              <a:rPr lang="it-IT">
                <a:latin typeface="Arial"/>
              </a:rPr>
              <a:t>possono ottimizzare l'algoritmo stesso che calcola la disparità, in quanto è possibile </a:t>
            </a:r>
            <a:endParaRPr/>
          </a:p>
          <a:p>
            <a:pPr>
              <a:buSzPct val="45000"/>
              <a:buFont typeface="StarSymbol"/>
              <a:buChar char=""/>
            </a:pPr>
            <a:r>
              <a:rPr lang="it-IT">
                <a:latin typeface="Arial"/>
              </a:rPr>
              <a:t>stabilire in anticipo dove andrà a sbagliare e sfruttare l'informazione nei metodi di </a:t>
            </a:r>
            <a:endParaRPr/>
          </a:p>
          <a:p>
            <a:pPr>
              <a:buSzPct val="45000"/>
              <a:buFont typeface="StarSymbol"/>
              <a:buChar char=""/>
            </a:pPr>
            <a:r>
              <a:rPr lang="it-IT">
                <a:latin typeface="Arial"/>
              </a:rPr>
              <a:t>propagazione globale;</a:t>
            </a:r>
            <a:endParaRPr/>
          </a:p>
          <a:p>
            <a:pPr>
              <a:buSzPct val="45000"/>
              <a:buFont typeface="StarSymbol"/>
              <a:buChar char=""/>
            </a:pPr>
            <a:endParaRPr/>
          </a:p>
          <a:p>
            <a:pPr>
              <a:buSzPct val="45000"/>
              <a:buFont typeface="StarSymbol"/>
              <a:buChar char=""/>
            </a:pPr>
            <a:r>
              <a:rPr lang="it-IT">
                <a:latin typeface="Arial"/>
              </a:rPr>
              <a:t>essendo la visione stereo una tecnica non esente da errori, è possibile fonderne</a:t>
            </a:r>
            <a:endParaRPr/>
          </a:p>
          <a:p>
            <a:pPr>
              <a:buSzPct val="45000"/>
              <a:buFont typeface="StarSymbol"/>
              <a:buChar char=""/>
            </a:pPr>
            <a:r>
              <a:rPr lang="it-IT">
                <a:latin typeface="Arial"/>
              </a:rPr>
              <a:t>i risultati con altri sensori, ad esempio </a:t>
            </a:r>
            <a:r>
              <a:rPr i="1" lang="it-IT">
                <a:latin typeface="Arial"/>
              </a:rPr>
              <a:t>tempo di volo</a:t>
            </a:r>
            <a:r>
              <a:rPr lang="it-IT">
                <a:latin typeface="Arial"/>
              </a:rPr>
              <a:t>, e usare questa fusione per </a:t>
            </a:r>
            <a:endParaRPr/>
          </a:p>
          <a:p>
            <a:pPr>
              <a:buSzPct val="45000"/>
              <a:buFont typeface="StarSymbol"/>
              <a:buChar char=""/>
            </a:pPr>
            <a:r>
              <a:rPr lang="it-IT">
                <a:latin typeface="Arial"/>
              </a:rPr>
              <a:t>migliorare la precisione.</a:t>
            </a:r>
            <a:endParaRPr/>
          </a:p>
        </p:txBody>
      </p:sp>
      <p:sp>
        <p:nvSpPr>
          <p:cNvPr id="152" name="Line 5"/>
          <p:cNvSpPr/>
          <p:nvPr/>
        </p:nvSpPr>
        <p:spPr>
          <a:xfrm>
            <a:off x="594000" y="3600000"/>
            <a:ext cx="9504000" cy="0"/>
          </a:xfrm>
          <a:prstGeom prst="line">
            <a:avLst/>
          </a:prstGeom>
          <a:ln>
            <a:solidFill>
              <a:srgbClr val="000000"/>
            </a:solidFill>
          </a:ln>
        </p:spPr>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49" name="" descr=""/>
          <p:cNvPicPr/>
          <p:nvPr/>
        </p:nvPicPr>
        <p:blipFill>
          <a:blip r:embed="rId1"/>
          <a:stretch>
            <a:fillRect/>
          </a:stretch>
        </p:blipFill>
        <p:spPr>
          <a:xfrm>
            <a:off x="575640" y="587880"/>
            <a:ext cx="766080" cy="646560"/>
          </a:xfrm>
          <a:prstGeom prst="rect">
            <a:avLst/>
          </a:prstGeom>
          <a:ln>
            <a:noFill/>
          </a:ln>
        </p:spPr>
      </p:pic>
      <p:pic>
        <p:nvPicPr>
          <p:cNvPr id="50" name="" descr=""/>
          <p:cNvPicPr/>
          <p:nvPr/>
        </p:nvPicPr>
        <p:blipFill>
          <a:blip r:embed="rId2"/>
          <a:stretch>
            <a:fillRect/>
          </a:stretch>
        </p:blipFill>
        <p:spPr>
          <a:xfrm>
            <a:off x="9250200" y="682200"/>
            <a:ext cx="829440" cy="456480"/>
          </a:xfrm>
          <a:prstGeom prst="rect">
            <a:avLst/>
          </a:prstGeom>
          <a:ln>
            <a:noFill/>
          </a:ln>
        </p:spPr>
      </p:pic>
      <p:sp>
        <p:nvSpPr>
          <p:cNvPr id="51" name="Line 2"/>
          <p:cNvSpPr/>
          <p:nvPr/>
        </p:nvSpPr>
        <p:spPr>
          <a:xfrm>
            <a:off x="753480" y="1727640"/>
            <a:ext cx="9182160" cy="0"/>
          </a:xfrm>
          <a:prstGeom prst="line">
            <a:avLst/>
          </a:prstGeom>
          <a:ln w="50760">
            <a:solidFill>
              <a:srgbClr val="808080"/>
            </a:solidFill>
            <a:miter/>
          </a:ln>
        </p:spPr>
      </p:sp>
      <p:sp>
        <p:nvSpPr>
          <p:cNvPr id="52" name="TextShape 3"/>
          <p:cNvSpPr txBox="1"/>
          <p:nvPr/>
        </p:nvSpPr>
        <p:spPr>
          <a:xfrm>
            <a:off x="4043520" y="1872000"/>
            <a:ext cx="2605320" cy="486720"/>
          </a:xfrm>
          <a:prstGeom prst="rect">
            <a:avLst/>
          </a:prstGeom>
        </p:spPr>
        <p:txBody>
          <a:bodyPr lIns="90000" rIns="90000" tIns="45000" bIns="45000"/>
          <a:p>
            <a:pPr algn="ctr"/>
            <a:r>
              <a:rPr b="1" lang="it-IT" sz="2800">
                <a:latin typeface="Arial"/>
              </a:rPr>
              <a:t>Visione stereo</a:t>
            </a:r>
            <a:endParaRPr/>
          </a:p>
        </p:txBody>
      </p:sp>
      <p:pic>
        <p:nvPicPr>
          <p:cNvPr id="53" name="" descr=""/>
          <p:cNvPicPr/>
          <p:nvPr/>
        </p:nvPicPr>
        <p:blipFill>
          <a:blip r:embed="rId3"/>
          <a:stretch>
            <a:fillRect/>
          </a:stretch>
        </p:blipFill>
        <p:spPr>
          <a:xfrm>
            <a:off x="432000" y="2311200"/>
            <a:ext cx="2736000" cy="2368800"/>
          </a:xfrm>
          <a:prstGeom prst="rect">
            <a:avLst/>
          </a:prstGeom>
          <a:ln>
            <a:noFill/>
          </a:ln>
        </p:spPr>
      </p:pic>
      <p:pic>
        <p:nvPicPr>
          <p:cNvPr id="54" name="" descr=""/>
          <p:cNvPicPr/>
          <p:nvPr/>
        </p:nvPicPr>
        <p:blipFill>
          <a:blip r:embed="rId4"/>
          <a:stretch>
            <a:fillRect/>
          </a:stretch>
        </p:blipFill>
        <p:spPr>
          <a:xfrm>
            <a:off x="432000" y="4834800"/>
            <a:ext cx="2736000" cy="2365200"/>
          </a:xfrm>
          <a:prstGeom prst="rect">
            <a:avLst/>
          </a:prstGeom>
          <a:ln>
            <a:noFill/>
          </a:ln>
        </p:spPr>
      </p:pic>
      <p:pic>
        <p:nvPicPr>
          <p:cNvPr id="55" name="" descr=""/>
          <p:cNvPicPr/>
          <p:nvPr/>
        </p:nvPicPr>
        <p:blipFill>
          <a:blip r:embed="rId5"/>
          <a:stretch>
            <a:fillRect/>
          </a:stretch>
        </p:blipFill>
        <p:spPr>
          <a:xfrm>
            <a:off x="4176000" y="3573000"/>
            <a:ext cx="2736000" cy="2365200"/>
          </a:xfrm>
          <a:prstGeom prst="rect">
            <a:avLst/>
          </a:prstGeom>
          <a:ln>
            <a:noFill/>
          </a:ln>
        </p:spPr>
      </p:pic>
      <p:sp>
        <p:nvSpPr>
          <p:cNvPr id="56" name="Line 4"/>
          <p:cNvSpPr/>
          <p:nvPr/>
        </p:nvSpPr>
        <p:spPr>
          <a:xfrm>
            <a:off x="3312000" y="3495600"/>
            <a:ext cx="720000" cy="1184400"/>
          </a:xfrm>
          <a:prstGeom prst="line">
            <a:avLst/>
          </a:prstGeom>
          <a:ln>
            <a:solidFill>
              <a:srgbClr val="000000"/>
            </a:solidFill>
            <a:tailEnd len="med" type="triangle" w="med"/>
          </a:ln>
        </p:spPr>
      </p:sp>
      <p:sp>
        <p:nvSpPr>
          <p:cNvPr id="57" name="Line 5"/>
          <p:cNvSpPr/>
          <p:nvPr/>
        </p:nvSpPr>
        <p:spPr>
          <a:xfrm flipV="1">
            <a:off x="3312000" y="4824000"/>
            <a:ext cx="720000" cy="1296000"/>
          </a:xfrm>
          <a:prstGeom prst="line">
            <a:avLst/>
          </a:prstGeom>
          <a:ln>
            <a:solidFill>
              <a:srgbClr val="000000"/>
            </a:solidFill>
            <a:tailEnd len="med" type="triangle" w="med"/>
          </a:ln>
        </p:spPr>
      </p:sp>
      <p:sp>
        <p:nvSpPr>
          <p:cNvPr id="58" name="TextShape 6"/>
          <p:cNvSpPr txBox="1"/>
          <p:nvPr/>
        </p:nvSpPr>
        <p:spPr>
          <a:xfrm>
            <a:off x="7141320" y="2526840"/>
            <a:ext cx="3082680" cy="8281080"/>
          </a:xfrm>
          <a:prstGeom prst="rect">
            <a:avLst/>
          </a:prstGeom>
        </p:spPr>
        <p:txBody>
          <a:bodyPr lIns="90000" rIns="90000" tIns="45000" bIns="45000"/>
          <a:p>
            <a:r>
              <a:rPr lang="it-IT">
                <a:latin typeface="Arial"/>
              </a:rPr>
              <a:t>A partire dalle immagini delle due videocamere è possibile definire, per ogni pixel, una disparità. </a:t>
            </a:r>
            <a:endParaRPr/>
          </a:p>
          <a:p>
            <a:r>
              <a:rPr lang="it-IT">
                <a:latin typeface="Arial"/>
              </a:rPr>
              <a:t>Questa disparità indica la distanza tra i due </a:t>
            </a:r>
            <a:r>
              <a:rPr i="1" lang="it-IT">
                <a:latin typeface="Arial"/>
              </a:rPr>
              <a:t>punti coniugati</a:t>
            </a:r>
            <a:r>
              <a:rPr lang="it-IT">
                <a:latin typeface="Arial"/>
              </a:rPr>
              <a:t> che sono proiezione dello stesso punto della scena. Da questa si calcola la </a:t>
            </a:r>
            <a:r>
              <a:rPr i="1" lang="it-IT">
                <a:latin typeface="Arial"/>
              </a:rPr>
              <a:t>mappa di disparità</a:t>
            </a:r>
            <a:r>
              <a:rPr lang="it-IT">
                <a:latin typeface="Arial"/>
              </a:rPr>
              <a:t>. Per facilitare l'algoritmo le immagini vengono prima </a:t>
            </a:r>
            <a:r>
              <a:rPr i="1" lang="it-IT">
                <a:latin typeface="Arial"/>
              </a:rPr>
              <a:t>rettificate</a:t>
            </a:r>
            <a:r>
              <a:rPr lang="it-IT">
                <a:latin typeface="Arial"/>
              </a:rPr>
              <a:t>, in modo che due punti coniugati si trovino nella stessa </a:t>
            </a:r>
            <a:r>
              <a:rPr i="1" lang="it-IT">
                <a:latin typeface="Arial"/>
              </a:rPr>
              <a:t>retta epipolare</a:t>
            </a:r>
            <a:r>
              <a:rPr lang="it-IT">
                <a:latin typeface="Arial"/>
              </a:rPr>
              <a:t>.</a:t>
            </a:r>
            <a:r>
              <a:rPr lang="it-IT">
                <a:latin typeface="Arial"/>
              </a:rPr>
              <a:t> </a:t>
            </a:r>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60" name="" descr=""/>
          <p:cNvPicPr/>
          <p:nvPr/>
        </p:nvPicPr>
        <p:blipFill>
          <a:blip r:embed="rId1"/>
          <a:stretch>
            <a:fillRect/>
          </a:stretch>
        </p:blipFill>
        <p:spPr>
          <a:xfrm>
            <a:off x="576000" y="588240"/>
            <a:ext cx="766080" cy="646560"/>
          </a:xfrm>
          <a:prstGeom prst="rect">
            <a:avLst/>
          </a:prstGeom>
          <a:ln>
            <a:noFill/>
          </a:ln>
        </p:spPr>
      </p:pic>
      <p:pic>
        <p:nvPicPr>
          <p:cNvPr id="61" name="" descr=""/>
          <p:cNvPicPr/>
          <p:nvPr/>
        </p:nvPicPr>
        <p:blipFill>
          <a:blip r:embed="rId2"/>
          <a:stretch>
            <a:fillRect/>
          </a:stretch>
        </p:blipFill>
        <p:spPr>
          <a:xfrm>
            <a:off x="9250560" y="682560"/>
            <a:ext cx="829440" cy="456480"/>
          </a:xfrm>
          <a:prstGeom prst="rect">
            <a:avLst/>
          </a:prstGeom>
          <a:ln>
            <a:noFill/>
          </a:ln>
        </p:spPr>
      </p:pic>
      <p:sp>
        <p:nvSpPr>
          <p:cNvPr id="62" name="Line 2"/>
          <p:cNvSpPr/>
          <p:nvPr/>
        </p:nvSpPr>
        <p:spPr>
          <a:xfrm>
            <a:off x="753840" y="1728000"/>
            <a:ext cx="9182160" cy="0"/>
          </a:xfrm>
          <a:prstGeom prst="line">
            <a:avLst/>
          </a:prstGeom>
          <a:ln w="50760">
            <a:solidFill>
              <a:srgbClr val="808080"/>
            </a:solidFill>
            <a:miter/>
          </a:ln>
        </p:spPr>
      </p:sp>
      <p:sp>
        <p:nvSpPr>
          <p:cNvPr id="63" name="TextShape 3"/>
          <p:cNvSpPr txBox="1"/>
          <p:nvPr/>
        </p:nvSpPr>
        <p:spPr>
          <a:xfrm>
            <a:off x="630000" y="2376000"/>
            <a:ext cx="9432000" cy="1370160"/>
          </a:xfrm>
          <a:prstGeom prst="rect">
            <a:avLst/>
          </a:prstGeom>
        </p:spPr>
        <p:txBody>
          <a:bodyPr lIns="90000" rIns="90000" tIns="45000" bIns="45000"/>
          <a:p>
            <a:r>
              <a:rPr lang="it-IT">
                <a:latin typeface="Arial"/>
              </a:rPr>
              <a:t>A causa di molti fattori che possono influire negativamente nel corretto funzionamento dell'algoritmo per il calcolo della disparità (illuminazione, mancanza di trama, occlusioni, eccetera) la disparità per ciascun pixel può contenere errori. Si da quindi a ciascun pixel un costo, che identifica quanto una determinata disparità sia corretta. L'algoritmo ne prende il minimo, ma non è detto sia sempre corretto.</a:t>
            </a:r>
            <a:endParaRPr/>
          </a:p>
        </p:txBody>
      </p:sp>
      <p:pic>
        <p:nvPicPr>
          <p:cNvPr id="64" name="" descr=""/>
          <p:cNvPicPr/>
          <p:nvPr/>
        </p:nvPicPr>
        <p:blipFill>
          <a:blip r:embed="rId3"/>
          <a:stretch>
            <a:fillRect/>
          </a:stretch>
        </p:blipFill>
        <p:spPr>
          <a:xfrm>
            <a:off x="1342800" y="3937320"/>
            <a:ext cx="3564000" cy="2876400"/>
          </a:xfrm>
          <a:prstGeom prst="rect">
            <a:avLst/>
          </a:prstGeom>
          <a:ln>
            <a:noFill/>
          </a:ln>
        </p:spPr>
      </p:pic>
      <p:pic>
        <p:nvPicPr>
          <p:cNvPr id="65" name="" descr=""/>
          <p:cNvPicPr/>
          <p:nvPr/>
        </p:nvPicPr>
        <p:blipFill>
          <a:blip r:embed="rId4"/>
          <a:stretch>
            <a:fillRect/>
          </a:stretch>
        </p:blipFill>
        <p:spPr>
          <a:xfrm>
            <a:off x="5770800" y="3931920"/>
            <a:ext cx="3564000" cy="2880000"/>
          </a:xfrm>
          <a:prstGeom prst="rect">
            <a:avLst/>
          </a:prstGeom>
          <a:ln>
            <a:noFill/>
          </a:ln>
        </p:spPr>
      </p:pic>
      <p:sp>
        <p:nvSpPr>
          <p:cNvPr id="66" name="TextShape 4"/>
          <p:cNvSpPr txBox="1"/>
          <p:nvPr/>
        </p:nvSpPr>
        <p:spPr>
          <a:xfrm>
            <a:off x="3953520" y="1872000"/>
            <a:ext cx="2785320" cy="486720"/>
          </a:xfrm>
          <a:prstGeom prst="rect">
            <a:avLst/>
          </a:prstGeom>
        </p:spPr>
        <p:txBody>
          <a:bodyPr lIns="90000" rIns="90000" tIns="45000" bIns="45000"/>
          <a:p>
            <a:pPr algn="ctr"/>
            <a:r>
              <a:rPr b="1" lang="it-IT" sz="2800">
                <a:latin typeface="Arial"/>
              </a:rPr>
              <a:t>Funzione costo</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68" name="" descr=""/>
          <p:cNvPicPr/>
          <p:nvPr/>
        </p:nvPicPr>
        <p:blipFill>
          <a:blip r:embed="rId1"/>
          <a:stretch>
            <a:fillRect/>
          </a:stretch>
        </p:blipFill>
        <p:spPr>
          <a:xfrm>
            <a:off x="576000" y="588240"/>
            <a:ext cx="766080" cy="646560"/>
          </a:xfrm>
          <a:prstGeom prst="rect">
            <a:avLst/>
          </a:prstGeom>
          <a:ln>
            <a:noFill/>
          </a:ln>
        </p:spPr>
      </p:pic>
      <p:pic>
        <p:nvPicPr>
          <p:cNvPr id="69" name="" descr=""/>
          <p:cNvPicPr/>
          <p:nvPr/>
        </p:nvPicPr>
        <p:blipFill>
          <a:blip r:embed="rId2"/>
          <a:stretch>
            <a:fillRect/>
          </a:stretch>
        </p:blipFill>
        <p:spPr>
          <a:xfrm>
            <a:off x="9250560" y="682560"/>
            <a:ext cx="829440" cy="456480"/>
          </a:xfrm>
          <a:prstGeom prst="rect">
            <a:avLst/>
          </a:prstGeom>
          <a:ln>
            <a:noFill/>
          </a:ln>
        </p:spPr>
      </p:pic>
      <p:sp>
        <p:nvSpPr>
          <p:cNvPr id="70" name="Line 2"/>
          <p:cNvSpPr/>
          <p:nvPr/>
        </p:nvSpPr>
        <p:spPr>
          <a:xfrm>
            <a:off x="753840" y="1728000"/>
            <a:ext cx="9182160" cy="0"/>
          </a:xfrm>
          <a:prstGeom prst="line">
            <a:avLst/>
          </a:prstGeom>
          <a:ln w="50760">
            <a:solidFill>
              <a:srgbClr val="808080"/>
            </a:solidFill>
            <a:miter/>
          </a:ln>
        </p:spPr>
      </p:sp>
      <p:sp>
        <p:nvSpPr>
          <p:cNvPr id="71" name="TextShape 3"/>
          <p:cNvSpPr txBox="1"/>
          <p:nvPr/>
        </p:nvSpPr>
        <p:spPr>
          <a:xfrm>
            <a:off x="1290600" y="5616000"/>
            <a:ext cx="8110800" cy="994320"/>
          </a:xfrm>
          <a:prstGeom prst="rect">
            <a:avLst/>
          </a:prstGeom>
        </p:spPr>
        <p:txBody>
          <a:bodyPr lIns="90000" rIns="90000" tIns="45000" bIns="45000"/>
          <a:p>
            <a:r>
              <a:rPr lang="it-IT">
                <a:latin typeface="Arial"/>
              </a:rPr>
              <a:t>I risultati verranno confrontati con la vera disparità per quella determinata scena, questa disparità, detta </a:t>
            </a:r>
            <a:r>
              <a:rPr i="1" lang="it-IT">
                <a:latin typeface="Arial"/>
              </a:rPr>
              <a:t>ground truth, </a:t>
            </a:r>
            <a:r>
              <a:rPr lang="it-IT">
                <a:latin typeface="Arial"/>
              </a:rPr>
              <a:t>viene fornita</a:t>
            </a:r>
            <a:r>
              <a:rPr i="1" lang="it-IT">
                <a:latin typeface="Arial"/>
              </a:rPr>
              <a:t> </a:t>
            </a:r>
            <a:r>
              <a:rPr lang="it-IT">
                <a:latin typeface="Arial"/>
              </a:rPr>
              <a:t>insieme alle immagini nei dataset presenti in </a:t>
            </a:r>
            <a:r>
              <a:rPr lang="it-IT">
                <a:latin typeface="Arial"/>
              </a:rPr>
              <a:t>http://vision.middlebury.edu/stereo/data/</a:t>
            </a:r>
            <a:r>
              <a:rPr lang="it-IT">
                <a:latin typeface="Arial"/>
              </a:rPr>
              <a:t>.   </a:t>
            </a:r>
            <a:r>
              <a:rPr lang="it-IT">
                <a:latin typeface="Arial"/>
              </a:rPr>
              <a:t> </a:t>
            </a:r>
            <a:endParaRPr/>
          </a:p>
        </p:txBody>
      </p:sp>
      <p:sp>
        <p:nvSpPr>
          <p:cNvPr id="72" name="Line 4"/>
          <p:cNvSpPr/>
          <p:nvPr/>
        </p:nvSpPr>
        <p:spPr>
          <a:xfrm>
            <a:off x="594000" y="5328000"/>
            <a:ext cx="9504000" cy="0"/>
          </a:xfrm>
          <a:prstGeom prst="line">
            <a:avLst/>
          </a:prstGeom>
          <a:ln>
            <a:solidFill>
              <a:srgbClr val="000000"/>
            </a:solidFill>
          </a:ln>
        </p:spPr>
      </p:sp>
      <p:sp>
        <p:nvSpPr>
          <p:cNvPr id="73" name="TextShape 5"/>
          <p:cNvSpPr txBox="1"/>
          <p:nvPr/>
        </p:nvSpPr>
        <p:spPr>
          <a:xfrm>
            <a:off x="1314000" y="2880000"/>
            <a:ext cx="8064000" cy="1114560"/>
          </a:xfrm>
          <a:prstGeom prst="rect">
            <a:avLst/>
          </a:prstGeom>
        </p:spPr>
        <p:txBody>
          <a:bodyPr lIns="90000" rIns="90000" tIns="45000" bIns="45000"/>
          <a:p>
            <a:r>
              <a:rPr lang="it-IT">
                <a:latin typeface="Arial"/>
                <a:ea typeface="NimbusRomNo9L-Regu"/>
              </a:rPr>
              <a:t>Vista la possibilità di errore, si rende necessario lo studio di varie tecniche per misurare la confidenza con la quale viene assegnato un determinato valore di disparità. Le misure che verranno utilizzate, sfrutteranno le caratteristiche locali e globali della curva, infine se ne combineranno alcune di esse.</a:t>
            </a:r>
            <a:endParaRPr/>
          </a:p>
        </p:txBody>
      </p:sp>
      <p:sp>
        <p:nvSpPr>
          <p:cNvPr id="74" name="TextShape 6"/>
          <p:cNvSpPr txBox="1"/>
          <p:nvPr/>
        </p:nvSpPr>
        <p:spPr>
          <a:xfrm>
            <a:off x="3497760" y="1872000"/>
            <a:ext cx="3696480" cy="486720"/>
          </a:xfrm>
          <a:prstGeom prst="rect">
            <a:avLst/>
          </a:prstGeom>
        </p:spPr>
        <p:txBody>
          <a:bodyPr lIns="90000" rIns="90000" tIns="45000" bIns="45000"/>
          <a:p>
            <a:pPr algn="ctr"/>
            <a:r>
              <a:rPr b="1" lang="it-IT" sz="2800">
                <a:latin typeface="Arial"/>
              </a:rPr>
              <a:t>Misure di confidenza</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76" name="" descr=""/>
          <p:cNvPicPr/>
          <p:nvPr/>
        </p:nvPicPr>
        <p:blipFill>
          <a:blip r:embed="rId1"/>
          <a:stretch>
            <a:fillRect/>
          </a:stretch>
        </p:blipFill>
        <p:spPr>
          <a:xfrm>
            <a:off x="575640" y="587880"/>
            <a:ext cx="766080" cy="646560"/>
          </a:xfrm>
          <a:prstGeom prst="rect">
            <a:avLst/>
          </a:prstGeom>
          <a:ln>
            <a:noFill/>
          </a:ln>
        </p:spPr>
      </p:pic>
      <p:pic>
        <p:nvPicPr>
          <p:cNvPr id="77" name="" descr=""/>
          <p:cNvPicPr/>
          <p:nvPr/>
        </p:nvPicPr>
        <p:blipFill>
          <a:blip r:embed="rId2"/>
          <a:stretch>
            <a:fillRect/>
          </a:stretch>
        </p:blipFill>
        <p:spPr>
          <a:xfrm>
            <a:off x="9250200" y="682200"/>
            <a:ext cx="829440" cy="456480"/>
          </a:xfrm>
          <a:prstGeom prst="rect">
            <a:avLst/>
          </a:prstGeom>
          <a:ln>
            <a:noFill/>
          </a:ln>
        </p:spPr>
      </p:pic>
      <p:sp>
        <p:nvSpPr>
          <p:cNvPr id="78" name="Line 2"/>
          <p:cNvSpPr/>
          <p:nvPr/>
        </p:nvSpPr>
        <p:spPr>
          <a:xfrm>
            <a:off x="753480" y="1727640"/>
            <a:ext cx="9182160" cy="0"/>
          </a:xfrm>
          <a:prstGeom prst="line">
            <a:avLst/>
          </a:prstGeom>
          <a:ln w="50760">
            <a:solidFill>
              <a:srgbClr val="808080"/>
            </a:solidFill>
            <a:miter/>
          </a:ln>
        </p:spPr>
      </p:sp>
      <p:pic>
        <p:nvPicPr>
          <p:cNvPr id="79" name="" descr=""/>
          <p:cNvPicPr/>
          <p:nvPr/>
        </p:nvPicPr>
        <p:blipFill>
          <a:blip r:embed="rId3"/>
          <a:srcRect l="0" t="0" r="0" b="5917"/>
          <a:stretch>
            <a:fillRect/>
          </a:stretch>
        </p:blipFill>
        <p:spPr>
          <a:xfrm>
            <a:off x="648000" y="2860560"/>
            <a:ext cx="3600000" cy="3570840"/>
          </a:xfrm>
          <a:prstGeom prst="rect">
            <a:avLst/>
          </a:prstGeom>
          <a:ln>
            <a:noFill/>
          </a:ln>
        </p:spPr>
      </p:pic>
      <p:pic>
        <p:nvPicPr>
          <p:cNvPr id="80" name="" descr=""/>
          <p:cNvPicPr/>
          <p:nvPr/>
        </p:nvPicPr>
        <p:blipFill>
          <a:blip r:embed="rId4"/>
          <a:stretch>
            <a:fillRect/>
          </a:stretch>
        </p:blipFill>
        <p:spPr>
          <a:xfrm>
            <a:off x="5688000" y="2787480"/>
            <a:ext cx="162000" cy="219600"/>
          </a:xfrm>
          <a:prstGeom prst="rect">
            <a:avLst/>
          </a:prstGeom>
          <a:ln>
            <a:noFill/>
          </a:ln>
        </p:spPr>
      </p:pic>
      <p:pic>
        <p:nvPicPr>
          <p:cNvPr id="81" name="" descr=""/>
          <p:cNvPicPr/>
          <p:nvPr/>
        </p:nvPicPr>
        <p:blipFill>
          <a:blip r:embed="rId5"/>
          <a:stretch>
            <a:fillRect/>
          </a:stretch>
        </p:blipFill>
        <p:spPr>
          <a:xfrm>
            <a:off x="5688000" y="3816000"/>
            <a:ext cx="162000" cy="216000"/>
          </a:xfrm>
          <a:prstGeom prst="rect">
            <a:avLst/>
          </a:prstGeom>
          <a:ln>
            <a:noFill/>
          </a:ln>
        </p:spPr>
      </p:pic>
      <p:pic>
        <p:nvPicPr>
          <p:cNvPr id="82" name="" descr=""/>
          <p:cNvPicPr/>
          <p:nvPr/>
        </p:nvPicPr>
        <p:blipFill>
          <a:blip r:embed="rId6"/>
          <a:stretch>
            <a:fillRect/>
          </a:stretch>
        </p:blipFill>
        <p:spPr>
          <a:xfrm rot="10800000">
            <a:off x="5688000" y="4773600"/>
            <a:ext cx="172800" cy="187200"/>
          </a:xfrm>
          <a:prstGeom prst="rect">
            <a:avLst/>
          </a:prstGeom>
          <a:ln>
            <a:noFill/>
          </a:ln>
        </p:spPr>
      </p:pic>
      <p:sp>
        <p:nvSpPr>
          <p:cNvPr id="83" name="TextShape 3"/>
          <p:cNvSpPr txBox="1"/>
          <p:nvPr/>
        </p:nvSpPr>
        <p:spPr>
          <a:xfrm>
            <a:off x="6192000" y="2736000"/>
            <a:ext cx="3426840" cy="490320"/>
          </a:xfrm>
          <a:prstGeom prst="rect">
            <a:avLst/>
          </a:prstGeom>
        </p:spPr>
        <p:txBody>
          <a:bodyPr lIns="90000" rIns="90000" tIns="45000" bIns="45000"/>
          <a:p>
            <a:r>
              <a:rPr lang="it-IT">
                <a:latin typeface="Arial"/>
              </a:rPr>
              <a:t>c1: minimo della funzione costo;</a:t>
            </a:r>
            <a:endParaRPr/>
          </a:p>
        </p:txBody>
      </p:sp>
      <p:sp>
        <p:nvSpPr>
          <p:cNvPr id="84" name="TextShape 4"/>
          <p:cNvSpPr txBox="1"/>
          <p:nvPr/>
        </p:nvSpPr>
        <p:spPr>
          <a:xfrm>
            <a:off x="6192000" y="3790800"/>
            <a:ext cx="2273040" cy="602280"/>
          </a:xfrm>
          <a:prstGeom prst="rect">
            <a:avLst/>
          </a:prstGeom>
        </p:spPr>
        <p:txBody>
          <a:bodyPr lIns="90000" rIns="90000" tIns="45000" bIns="45000"/>
          <a:p>
            <a:r>
              <a:rPr lang="it-IT">
                <a:latin typeface="Arial"/>
                <a:ea typeface="Arial"/>
              </a:rPr>
              <a:t>c2: </a:t>
            </a:r>
            <a:r>
              <a:rPr lang="it-IT">
                <a:solidFill>
                  <a:srgbClr val="000000"/>
                </a:solidFill>
                <a:latin typeface="Arial"/>
                <a:ea typeface="Arial"/>
              </a:rPr>
              <a:t>secondo minimo </a:t>
            </a:r>
            <a:endParaRPr/>
          </a:p>
          <a:p>
            <a:r>
              <a:rPr lang="it-IT">
                <a:latin typeface="Arial"/>
                <a:ea typeface="Arial"/>
              </a:rPr>
              <a:t>della funzione costo;</a:t>
            </a:r>
            <a:endParaRPr/>
          </a:p>
        </p:txBody>
      </p:sp>
      <p:sp>
        <p:nvSpPr>
          <p:cNvPr id="85" name="TextShape 5"/>
          <p:cNvSpPr txBox="1"/>
          <p:nvPr/>
        </p:nvSpPr>
        <p:spPr>
          <a:xfrm>
            <a:off x="6192000" y="4680000"/>
            <a:ext cx="2399760" cy="602640"/>
          </a:xfrm>
          <a:prstGeom prst="rect">
            <a:avLst/>
          </a:prstGeom>
        </p:spPr>
        <p:txBody>
          <a:bodyPr lIns="90000" rIns="90000" tIns="45000" bIns="45000"/>
          <a:p>
            <a:r>
              <a:rPr lang="it-IT">
                <a:latin typeface="Arial"/>
                <a:ea typeface="Arial"/>
              </a:rPr>
              <a:t>c2m: secondo minimo</a:t>
            </a:r>
            <a:endParaRPr/>
          </a:p>
          <a:p>
            <a:r>
              <a:rPr lang="it-IT">
                <a:latin typeface="Arial"/>
                <a:ea typeface="Arial"/>
              </a:rPr>
              <a:t>locale più piccolo.</a:t>
            </a:r>
            <a:endParaRPr/>
          </a:p>
        </p:txBody>
      </p:sp>
      <p:pic>
        <p:nvPicPr>
          <p:cNvPr id="86" name="" descr=""/>
          <p:cNvPicPr/>
          <p:nvPr/>
        </p:nvPicPr>
        <p:blipFill>
          <a:blip r:embed="rId7"/>
          <a:stretch>
            <a:fillRect/>
          </a:stretch>
        </p:blipFill>
        <p:spPr>
          <a:xfrm>
            <a:off x="1908000" y="6465600"/>
            <a:ext cx="1080000" cy="201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88" name="" descr=""/>
          <p:cNvPicPr/>
          <p:nvPr/>
        </p:nvPicPr>
        <p:blipFill>
          <a:blip r:embed="rId1"/>
          <a:stretch>
            <a:fillRect/>
          </a:stretch>
        </p:blipFill>
        <p:spPr>
          <a:xfrm>
            <a:off x="576000" y="588240"/>
            <a:ext cx="766080" cy="646560"/>
          </a:xfrm>
          <a:prstGeom prst="rect">
            <a:avLst/>
          </a:prstGeom>
          <a:ln>
            <a:noFill/>
          </a:ln>
        </p:spPr>
      </p:pic>
      <p:pic>
        <p:nvPicPr>
          <p:cNvPr id="89" name="" descr=""/>
          <p:cNvPicPr/>
          <p:nvPr/>
        </p:nvPicPr>
        <p:blipFill>
          <a:blip r:embed="rId2"/>
          <a:stretch>
            <a:fillRect/>
          </a:stretch>
        </p:blipFill>
        <p:spPr>
          <a:xfrm>
            <a:off x="9250560" y="682560"/>
            <a:ext cx="829440" cy="456480"/>
          </a:xfrm>
          <a:prstGeom prst="rect">
            <a:avLst/>
          </a:prstGeom>
          <a:ln>
            <a:noFill/>
          </a:ln>
        </p:spPr>
      </p:pic>
      <p:sp>
        <p:nvSpPr>
          <p:cNvPr id="90" name="Line 2"/>
          <p:cNvSpPr/>
          <p:nvPr/>
        </p:nvSpPr>
        <p:spPr>
          <a:xfrm>
            <a:off x="753840" y="1728000"/>
            <a:ext cx="9182160" cy="0"/>
          </a:xfrm>
          <a:prstGeom prst="line">
            <a:avLst/>
          </a:prstGeom>
          <a:ln w="50760">
            <a:solidFill>
              <a:srgbClr val="808080"/>
            </a:solidFill>
            <a:miter/>
          </a:ln>
        </p:spPr>
      </p:sp>
      <p:pic>
        <p:nvPicPr>
          <p:cNvPr id="91" name="" descr=""/>
          <p:cNvPicPr/>
          <p:nvPr/>
        </p:nvPicPr>
        <p:blipFill>
          <a:blip r:embed="rId3"/>
          <a:srcRect l="0" t="0" r="0" b="5917"/>
          <a:stretch>
            <a:fillRect/>
          </a:stretch>
        </p:blipFill>
        <p:spPr>
          <a:xfrm>
            <a:off x="648000" y="2860920"/>
            <a:ext cx="3600000" cy="3570840"/>
          </a:xfrm>
          <a:prstGeom prst="rect">
            <a:avLst/>
          </a:prstGeom>
          <a:ln>
            <a:noFill/>
          </a:ln>
        </p:spPr>
      </p:pic>
      <p:sp>
        <p:nvSpPr>
          <p:cNvPr id="92" name="TextShape 3"/>
          <p:cNvSpPr txBox="1"/>
          <p:nvPr/>
        </p:nvSpPr>
        <p:spPr>
          <a:xfrm>
            <a:off x="4348800" y="2664000"/>
            <a:ext cx="1564560" cy="3672000"/>
          </a:xfrm>
          <a:prstGeom prst="rect">
            <a:avLst/>
          </a:prstGeom>
        </p:spPr>
        <p:txBody>
          <a:bodyPr lIns="90000" rIns="90000" tIns="45000" bIns="45000"/>
          <a:p>
            <a:endParaRPr/>
          </a:p>
          <a:p>
            <a:endParaRPr/>
          </a:p>
          <a:p>
            <a:r>
              <a:rPr b="1" lang="it-IT">
                <a:latin typeface="Arial"/>
              </a:rPr>
              <a:t>Curvature:</a:t>
            </a:r>
            <a:endParaRPr/>
          </a:p>
          <a:p>
            <a:endParaRPr/>
          </a:p>
          <a:p>
            <a:endParaRPr/>
          </a:p>
          <a:p>
            <a:r>
              <a:rPr b="1" lang="it-IT">
                <a:latin typeface="Arial"/>
              </a:rPr>
              <a:t>Local Curve:</a:t>
            </a:r>
            <a:endParaRPr/>
          </a:p>
          <a:p>
            <a:endParaRPr/>
          </a:p>
          <a:p>
            <a:endParaRPr/>
          </a:p>
          <a:p>
            <a:endParaRPr/>
          </a:p>
          <a:p>
            <a:endParaRPr/>
          </a:p>
          <a:p>
            <a:endParaRPr/>
          </a:p>
          <a:p>
            <a:endParaRPr/>
          </a:p>
        </p:txBody>
      </p:sp>
      <p:pic>
        <p:nvPicPr>
          <p:cNvPr id="93" name="" descr="18§inline§C_{CUR}=\frac{-2c(d_{1})+c(d_{1}-1)+c(d_{1}+1)}{2}§png§600§FALSE"/>
          <p:cNvPicPr/>
          <p:nvPr/>
        </p:nvPicPr>
        <p:blipFill>
          <a:blip r:embed="rId4"/>
          <a:stretch>
            <a:fillRect/>
          </a:stretch>
        </p:blipFill>
        <p:spPr>
          <a:xfrm>
            <a:off x="6838920" y="3220200"/>
            <a:ext cx="3091680" cy="307800"/>
          </a:xfrm>
          <a:prstGeom prst="rect">
            <a:avLst/>
          </a:prstGeom>
          <a:ln>
            <a:noFill/>
          </a:ln>
        </p:spPr>
      </p:pic>
      <p:pic>
        <p:nvPicPr>
          <p:cNvPr id="94" name="" descr="18§inline§C_{LC}=\frac {\max\bigr\{ c(d_{1}-1) ,c(d_{1}+1) \bigr\} - c_{1}} {\gamma}§png§600§FALSE"/>
          <p:cNvPicPr/>
          <p:nvPr/>
        </p:nvPicPr>
        <p:blipFill>
          <a:blip r:embed="rId5"/>
          <a:stretch>
            <a:fillRect/>
          </a:stretch>
        </p:blipFill>
        <p:spPr>
          <a:xfrm>
            <a:off x="6838920" y="3862440"/>
            <a:ext cx="2988720" cy="457560"/>
          </a:xfrm>
          <a:prstGeom prst="rect">
            <a:avLst/>
          </a:prstGeom>
          <a:ln>
            <a:noFill/>
          </a:ln>
        </p:spPr>
      </p:pic>
      <p:pic>
        <p:nvPicPr>
          <p:cNvPr id="95" name="" descr=""/>
          <p:cNvPicPr/>
          <p:nvPr/>
        </p:nvPicPr>
        <p:blipFill>
          <a:blip r:embed="rId6"/>
          <a:stretch>
            <a:fillRect/>
          </a:stretch>
        </p:blipFill>
        <p:spPr>
          <a:xfrm>
            <a:off x="1908000" y="6465600"/>
            <a:ext cx="1080000" cy="201600"/>
          </a:xfrm>
          <a:prstGeom prst="rect">
            <a:avLst/>
          </a:prstGeom>
          <a:ln>
            <a:noFill/>
          </a:ln>
        </p:spPr>
      </p:pic>
      <p:sp>
        <p:nvSpPr>
          <p:cNvPr id="96" name="TextShape 4"/>
          <p:cNvSpPr txBox="1"/>
          <p:nvPr/>
        </p:nvSpPr>
        <p:spPr>
          <a:xfrm>
            <a:off x="5256360" y="2232000"/>
            <a:ext cx="3166200" cy="346320"/>
          </a:xfrm>
          <a:prstGeom prst="rect">
            <a:avLst/>
          </a:prstGeom>
        </p:spPr>
        <p:txBody>
          <a:bodyPr lIns="90000" rIns="90000" tIns="45000" bIns="45000"/>
          <a:p>
            <a:r>
              <a:rPr b="1" lang="it-IT">
                <a:latin typeface="Arial"/>
              </a:rPr>
              <a:t>Proprietà locali della curva:</a:t>
            </a:r>
            <a:endParaRPr/>
          </a:p>
        </p:txBody>
      </p:sp>
      <p:sp>
        <p:nvSpPr>
          <p:cNvPr id="97" name="CustomShape 5"/>
          <p:cNvSpPr/>
          <p:nvPr/>
        </p:nvSpPr>
        <p:spPr>
          <a:xfrm>
            <a:off x="2232000" y="5587200"/>
            <a:ext cx="1080000" cy="1080000"/>
          </a:xfrm>
          <a:prstGeom prst="ellipse">
            <a:avLst/>
          </a:prstGeom>
          <a:noFill/>
          <a:ln w="38160">
            <a:solidFill>
              <a:srgbClr val="ff0000"/>
            </a:solidFill>
            <a:round/>
          </a:ln>
        </p:spPr>
      </p:sp>
      <p:sp>
        <p:nvSpPr>
          <p:cNvPr id="98" name="TextShape 6"/>
          <p:cNvSpPr txBox="1"/>
          <p:nvPr/>
        </p:nvSpPr>
        <p:spPr>
          <a:xfrm>
            <a:off x="4348800" y="5715360"/>
            <a:ext cx="5803200" cy="858240"/>
          </a:xfrm>
          <a:prstGeom prst="rect">
            <a:avLst/>
          </a:prstGeom>
        </p:spPr>
        <p:txBody>
          <a:bodyPr lIns="90000" rIns="90000" tIns="45000" bIns="45000"/>
          <a:p>
            <a:r>
              <a:rPr lang="it-IT">
                <a:latin typeface="Arial"/>
              </a:rPr>
              <a:t>In questo genere di metriche, si sfrutta il fatto che la forma della curva di costo intorno al minimo è indice di certezza nel confronto.</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00" name="" descr=""/>
          <p:cNvPicPr/>
          <p:nvPr/>
        </p:nvPicPr>
        <p:blipFill>
          <a:blip r:embed="rId1"/>
          <a:stretch>
            <a:fillRect/>
          </a:stretch>
        </p:blipFill>
        <p:spPr>
          <a:xfrm>
            <a:off x="575640" y="587880"/>
            <a:ext cx="766080" cy="646560"/>
          </a:xfrm>
          <a:prstGeom prst="rect">
            <a:avLst/>
          </a:prstGeom>
          <a:ln>
            <a:noFill/>
          </a:ln>
        </p:spPr>
      </p:pic>
      <p:pic>
        <p:nvPicPr>
          <p:cNvPr id="101" name="" descr=""/>
          <p:cNvPicPr/>
          <p:nvPr/>
        </p:nvPicPr>
        <p:blipFill>
          <a:blip r:embed="rId2"/>
          <a:stretch>
            <a:fillRect/>
          </a:stretch>
        </p:blipFill>
        <p:spPr>
          <a:xfrm>
            <a:off x="9250200" y="682200"/>
            <a:ext cx="829440" cy="456480"/>
          </a:xfrm>
          <a:prstGeom prst="rect">
            <a:avLst/>
          </a:prstGeom>
          <a:ln>
            <a:noFill/>
          </a:ln>
        </p:spPr>
      </p:pic>
      <p:sp>
        <p:nvSpPr>
          <p:cNvPr id="102" name="Line 2"/>
          <p:cNvSpPr/>
          <p:nvPr/>
        </p:nvSpPr>
        <p:spPr>
          <a:xfrm>
            <a:off x="753480" y="1727280"/>
            <a:ext cx="9182160" cy="0"/>
          </a:xfrm>
          <a:prstGeom prst="line">
            <a:avLst/>
          </a:prstGeom>
          <a:ln w="50760">
            <a:solidFill>
              <a:srgbClr val="808080"/>
            </a:solidFill>
            <a:miter/>
          </a:ln>
        </p:spPr>
      </p:sp>
      <p:pic>
        <p:nvPicPr>
          <p:cNvPr id="103" name="" descr=""/>
          <p:cNvPicPr/>
          <p:nvPr/>
        </p:nvPicPr>
        <p:blipFill>
          <a:blip r:embed="rId3"/>
          <a:srcRect l="0" t="0" r="0" b="5917"/>
          <a:stretch>
            <a:fillRect/>
          </a:stretch>
        </p:blipFill>
        <p:spPr>
          <a:xfrm>
            <a:off x="648000" y="2861280"/>
            <a:ext cx="3600000" cy="3570840"/>
          </a:xfrm>
          <a:prstGeom prst="rect">
            <a:avLst/>
          </a:prstGeom>
          <a:ln>
            <a:noFill/>
          </a:ln>
        </p:spPr>
      </p:pic>
      <p:sp>
        <p:nvSpPr>
          <p:cNvPr id="104" name="TextShape 3"/>
          <p:cNvSpPr txBox="1"/>
          <p:nvPr/>
        </p:nvSpPr>
        <p:spPr>
          <a:xfrm>
            <a:off x="5256720" y="2232000"/>
            <a:ext cx="3027600" cy="346320"/>
          </a:xfrm>
          <a:prstGeom prst="rect">
            <a:avLst/>
          </a:prstGeom>
        </p:spPr>
        <p:txBody>
          <a:bodyPr lIns="90000" rIns="90000" tIns="45000" bIns="45000"/>
          <a:p>
            <a:r>
              <a:rPr b="1" lang="it-IT">
                <a:latin typeface="Arial"/>
              </a:rPr>
              <a:t>Minimo locale della curva:</a:t>
            </a:r>
            <a:endParaRPr/>
          </a:p>
        </p:txBody>
      </p:sp>
      <p:sp>
        <p:nvSpPr>
          <p:cNvPr id="105" name="TextShape 4"/>
          <p:cNvSpPr txBox="1"/>
          <p:nvPr/>
        </p:nvSpPr>
        <p:spPr>
          <a:xfrm>
            <a:off x="4348800" y="2664360"/>
            <a:ext cx="2125440" cy="3672000"/>
          </a:xfrm>
          <a:prstGeom prst="rect">
            <a:avLst/>
          </a:prstGeom>
        </p:spPr>
        <p:txBody>
          <a:bodyPr lIns="90000" rIns="90000" tIns="45000" bIns="45000"/>
          <a:p>
            <a:endParaRPr/>
          </a:p>
          <a:p>
            <a:endParaRPr/>
          </a:p>
          <a:p>
            <a:r>
              <a:rPr b="1" lang="it-IT">
                <a:latin typeface="Arial"/>
              </a:rPr>
              <a:t>Peak Ratio Naive:</a:t>
            </a:r>
            <a:endParaRPr/>
          </a:p>
          <a:p>
            <a:endParaRPr/>
          </a:p>
          <a:p>
            <a:endParaRPr/>
          </a:p>
          <a:p>
            <a:r>
              <a:rPr b="1" lang="it-IT">
                <a:latin typeface="Arial"/>
              </a:rPr>
              <a:t>Maximum Margin:</a:t>
            </a:r>
            <a:endParaRPr/>
          </a:p>
          <a:p>
            <a:endParaRPr/>
          </a:p>
          <a:p>
            <a:endParaRPr/>
          </a:p>
          <a:p>
            <a:r>
              <a:rPr b="1" lang="it-IT">
                <a:latin typeface="Arial"/>
              </a:rPr>
              <a:t>Nonlinear Margin:</a:t>
            </a:r>
            <a:endParaRPr/>
          </a:p>
          <a:p>
            <a:endParaRPr/>
          </a:p>
        </p:txBody>
      </p:sp>
      <p:pic>
        <p:nvPicPr>
          <p:cNvPr id="106" name="" descr="18§inline§C_{PKRN}=\frac{c_{2} + \epsilon}{c_{1} + \epsilon} - 1§png§600§FALSE"/>
          <p:cNvPicPr/>
          <p:nvPr/>
        </p:nvPicPr>
        <p:blipFill>
          <a:blip r:embed="rId4"/>
          <a:stretch>
            <a:fillRect/>
          </a:stretch>
        </p:blipFill>
        <p:spPr>
          <a:xfrm>
            <a:off x="6840000" y="3233880"/>
            <a:ext cx="1872720" cy="294120"/>
          </a:xfrm>
          <a:prstGeom prst="rect">
            <a:avLst/>
          </a:prstGeom>
          <a:ln>
            <a:noFill/>
          </a:ln>
        </p:spPr>
      </p:pic>
      <p:pic>
        <p:nvPicPr>
          <p:cNvPr id="107" name="" descr="18§inline§C_{MMN}=c_{2}-c_{1}§png§600§FALSE"/>
          <p:cNvPicPr/>
          <p:nvPr/>
        </p:nvPicPr>
        <p:blipFill>
          <a:blip r:embed="rId5"/>
          <a:stretch>
            <a:fillRect/>
          </a:stretch>
        </p:blipFill>
        <p:spPr>
          <a:xfrm>
            <a:off x="6840000" y="4032000"/>
            <a:ext cx="1651680" cy="195840"/>
          </a:xfrm>
          <a:prstGeom prst="rect">
            <a:avLst/>
          </a:prstGeom>
          <a:ln>
            <a:noFill/>
          </a:ln>
        </p:spPr>
      </p:pic>
      <p:pic>
        <p:nvPicPr>
          <p:cNvPr id="108" name="" descr="18§inline§C_{NLM}= e^{\frac{ c_{2}-c_{1}} {2\sigma_{NLM}^2}}-1§png§600§FALSE"/>
          <p:cNvPicPr/>
          <p:nvPr/>
        </p:nvPicPr>
        <p:blipFill>
          <a:blip r:embed="rId6"/>
          <a:stretch>
            <a:fillRect/>
          </a:stretch>
        </p:blipFill>
        <p:spPr>
          <a:xfrm>
            <a:off x="6840000" y="4680000"/>
            <a:ext cx="2059920" cy="335160"/>
          </a:xfrm>
          <a:prstGeom prst="rect">
            <a:avLst/>
          </a:prstGeom>
          <a:ln>
            <a:noFill/>
          </a:ln>
        </p:spPr>
      </p:pic>
      <p:sp>
        <p:nvSpPr>
          <p:cNvPr id="109" name="Line 5"/>
          <p:cNvSpPr/>
          <p:nvPr/>
        </p:nvSpPr>
        <p:spPr>
          <a:xfrm>
            <a:off x="1605240" y="5518440"/>
            <a:ext cx="936000" cy="648000"/>
          </a:xfrm>
          <a:prstGeom prst="line">
            <a:avLst/>
          </a:prstGeom>
          <a:ln w="29160">
            <a:solidFill>
              <a:srgbClr val="ff0000"/>
            </a:solidFill>
            <a:round/>
            <a:headEnd len="med" type="triangle" w="med"/>
            <a:tailEnd len="med" type="triangle" w="med"/>
          </a:ln>
        </p:spPr>
      </p:sp>
      <p:pic>
        <p:nvPicPr>
          <p:cNvPr id="110" name="" descr=""/>
          <p:cNvPicPr/>
          <p:nvPr/>
        </p:nvPicPr>
        <p:blipFill>
          <a:blip r:embed="rId7"/>
          <a:stretch>
            <a:fillRect/>
          </a:stretch>
        </p:blipFill>
        <p:spPr>
          <a:xfrm>
            <a:off x="1908000" y="6465600"/>
            <a:ext cx="1080000" cy="201600"/>
          </a:xfrm>
          <a:prstGeom prst="rect">
            <a:avLst/>
          </a:prstGeom>
          <a:ln>
            <a:noFill/>
          </a:ln>
        </p:spPr>
      </p:pic>
      <p:sp>
        <p:nvSpPr>
          <p:cNvPr id="111" name="TextShape 6"/>
          <p:cNvSpPr txBox="1"/>
          <p:nvPr/>
        </p:nvSpPr>
        <p:spPr>
          <a:xfrm>
            <a:off x="4348800" y="5715360"/>
            <a:ext cx="5803200" cy="858240"/>
          </a:xfrm>
          <a:prstGeom prst="rect">
            <a:avLst/>
          </a:prstGeom>
        </p:spPr>
        <p:txBody>
          <a:bodyPr lIns="90000" rIns="90000" tIns="45000" bIns="45000"/>
          <a:p>
            <a:r>
              <a:rPr lang="it-IT">
                <a:latin typeface="Arial"/>
              </a:rPr>
              <a:t>Si basa sul concetto che la presenza di altri candidati è un'indicazione di incertezza, mentre la loro assenza di affidabilità.</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13" name="" descr=""/>
          <p:cNvPicPr/>
          <p:nvPr/>
        </p:nvPicPr>
        <p:blipFill>
          <a:blip r:embed="rId1"/>
          <a:stretch>
            <a:fillRect/>
          </a:stretch>
        </p:blipFill>
        <p:spPr>
          <a:xfrm>
            <a:off x="575640" y="587880"/>
            <a:ext cx="766080" cy="646560"/>
          </a:xfrm>
          <a:prstGeom prst="rect">
            <a:avLst/>
          </a:prstGeom>
          <a:ln>
            <a:noFill/>
          </a:ln>
        </p:spPr>
      </p:pic>
      <p:pic>
        <p:nvPicPr>
          <p:cNvPr id="114" name="" descr=""/>
          <p:cNvPicPr/>
          <p:nvPr/>
        </p:nvPicPr>
        <p:blipFill>
          <a:blip r:embed="rId2"/>
          <a:stretch>
            <a:fillRect/>
          </a:stretch>
        </p:blipFill>
        <p:spPr>
          <a:xfrm>
            <a:off x="9250200" y="682200"/>
            <a:ext cx="829440" cy="456480"/>
          </a:xfrm>
          <a:prstGeom prst="rect">
            <a:avLst/>
          </a:prstGeom>
          <a:ln>
            <a:noFill/>
          </a:ln>
        </p:spPr>
      </p:pic>
      <p:sp>
        <p:nvSpPr>
          <p:cNvPr id="115" name="Line 2"/>
          <p:cNvSpPr/>
          <p:nvPr/>
        </p:nvSpPr>
        <p:spPr>
          <a:xfrm>
            <a:off x="753480" y="1727640"/>
            <a:ext cx="9182160" cy="0"/>
          </a:xfrm>
          <a:prstGeom prst="line">
            <a:avLst/>
          </a:prstGeom>
          <a:ln w="50760">
            <a:solidFill>
              <a:srgbClr val="808080"/>
            </a:solidFill>
            <a:miter/>
          </a:ln>
        </p:spPr>
      </p:sp>
      <p:pic>
        <p:nvPicPr>
          <p:cNvPr id="116" name="" descr=""/>
          <p:cNvPicPr/>
          <p:nvPr/>
        </p:nvPicPr>
        <p:blipFill>
          <a:blip r:embed="rId3"/>
          <a:srcRect l="0" t="0" r="0" b="5917"/>
          <a:stretch>
            <a:fillRect/>
          </a:stretch>
        </p:blipFill>
        <p:spPr>
          <a:xfrm>
            <a:off x="648000" y="2860560"/>
            <a:ext cx="3600000" cy="3570840"/>
          </a:xfrm>
          <a:prstGeom prst="rect">
            <a:avLst/>
          </a:prstGeom>
          <a:ln>
            <a:noFill/>
          </a:ln>
        </p:spPr>
      </p:pic>
      <p:sp>
        <p:nvSpPr>
          <p:cNvPr id="117" name="TextShape 3"/>
          <p:cNvSpPr txBox="1"/>
          <p:nvPr/>
        </p:nvSpPr>
        <p:spPr>
          <a:xfrm>
            <a:off x="4348800" y="2664000"/>
            <a:ext cx="2520000" cy="3672000"/>
          </a:xfrm>
          <a:prstGeom prst="rect">
            <a:avLst/>
          </a:prstGeom>
        </p:spPr>
        <p:txBody>
          <a:bodyPr lIns="90000" rIns="90000" tIns="45000" bIns="45000"/>
          <a:p>
            <a:endParaRPr/>
          </a:p>
          <a:p>
            <a:endParaRPr/>
          </a:p>
          <a:p>
            <a:r>
              <a:rPr b="1" lang="it-IT">
                <a:latin typeface="Arial"/>
              </a:rPr>
              <a:t>Maximum Likelihood:</a:t>
            </a:r>
            <a:endParaRPr/>
          </a:p>
          <a:p>
            <a:endParaRPr/>
          </a:p>
          <a:p>
            <a:endParaRPr/>
          </a:p>
          <a:p>
            <a:r>
              <a:rPr b="1" lang="it-IT">
                <a:latin typeface="Arial"/>
              </a:rPr>
              <a:t>Attainable Maximun </a:t>
            </a:r>
            <a:endParaRPr/>
          </a:p>
          <a:p>
            <a:r>
              <a:rPr b="1" lang="it-IT">
                <a:latin typeface="Arial"/>
              </a:rPr>
              <a:t>Likelihood:</a:t>
            </a:r>
            <a:endParaRPr/>
          </a:p>
          <a:p>
            <a:endParaRPr/>
          </a:p>
          <a:p>
            <a:endParaRPr/>
          </a:p>
          <a:p>
            <a:r>
              <a:rPr b="1" lang="it-IT">
                <a:latin typeface="Arial"/>
              </a:rPr>
              <a:t>Winner Margin Naive:</a:t>
            </a:r>
            <a:endParaRPr/>
          </a:p>
          <a:p>
            <a:endParaRPr/>
          </a:p>
          <a:p>
            <a:endParaRPr/>
          </a:p>
          <a:p>
            <a:endParaRPr/>
          </a:p>
        </p:txBody>
      </p:sp>
      <p:pic>
        <p:nvPicPr>
          <p:cNvPr id="118" name="" descr="18§inline§C_{MLM}= \frac{e^{-\frac{c_{1}}{2\sigma_{MLM}^2}}}{\sum_{d} e^{-\frac{c(d)}{2\sigma_{MLM}^2}}}§png§600§FALSE"/>
          <p:cNvPicPr/>
          <p:nvPr/>
        </p:nvPicPr>
        <p:blipFill>
          <a:blip r:embed="rId4"/>
          <a:stretch>
            <a:fillRect/>
          </a:stretch>
        </p:blipFill>
        <p:spPr>
          <a:xfrm>
            <a:off x="6838920" y="3039120"/>
            <a:ext cx="2188440" cy="704880"/>
          </a:xfrm>
          <a:prstGeom prst="rect">
            <a:avLst/>
          </a:prstGeom>
          <a:ln>
            <a:noFill/>
          </a:ln>
        </p:spPr>
      </p:pic>
      <p:pic>
        <p:nvPicPr>
          <p:cNvPr id="119" name="" descr="18§inline§C_{AML}=\frac{1}{\sum_{d} e^{-\frac{(c(d)-c_{1})^2}{2\sigma_{AML}^2}}}§png§600§FALSE"/>
          <p:cNvPicPr/>
          <p:nvPr/>
        </p:nvPicPr>
        <p:blipFill>
          <a:blip r:embed="rId5"/>
          <a:stretch>
            <a:fillRect/>
          </a:stretch>
        </p:blipFill>
        <p:spPr>
          <a:xfrm>
            <a:off x="6838920" y="4248000"/>
            <a:ext cx="2305080" cy="549360"/>
          </a:xfrm>
          <a:prstGeom prst="rect">
            <a:avLst/>
          </a:prstGeom>
          <a:ln>
            <a:noFill/>
          </a:ln>
        </p:spPr>
      </p:pic>
      <p:pic>
        <p:nvPicPr>
          <p:cNvPr id="120" name="" descr="18§inline§C_{WMNN}=\frac{c_{2}-c_{1}}{\sum_{d}c(d)}§png§600§FALSE"/>
          <p:cNvPicPr/>
          <p:nvPr/>
        </p:nvPicPr>
        <p:blipFill>
          <a:blip r:embed="rId6"/>
          <a:stretch>
            <a:fillRect/>
          </a:stretch>
        </p:blipFill>
        <p:spPr>
          <a:xfrm>
            <a:off x="6840000" y="5037120"/>
            <a:ext cx="1828800" cy="290880"/>
          </a:xfrm>
          <a:prstGeom prst="rect">
            <a:avLst/>
          </a:prstGeom>
          <a:ln>
            <a:noFill/>
          </a:ln>
        </p:spPr>
      </p:pic>
      <p:pic>
        <p:nvPicPr>
          <p:cNvPr id="121" name="" descr=""/>
          <p:cNvPicPr/>
          <p:nvPr/>
        </p:nvPicPr>
        <p:blipFill>
          <a:blip r:embed="rId7"/>
          <a:stretch>
            <a:fillRect/>
          </a:stretch>
        </p:blipFill>
        <p:spPr>
          <a:xfrm>
            <a:off x="1908000" y="6465600"/>
            <a:ext cx="1080000" cy="201600"/>
          </a:xfrm>
          <a:prstGeom prst="rect">
            <a:avLst/>
          </a:prstGeom>
          <a:ln>
            <a:noFill/>
          </a:ln>
        </p:spPr>
      </p:pic>
      <p:sp>
        <p:nvSpPr>
          <p:cNvPr id="122" name="TextShape 4"/>
          <p:cNvSpPr txBox="1"/>
          <p:nvPr/>
        </p:nvSpPr>
        <p:spPr>
          <a:xfrm>
            <a:off x="5256000" y="2232000"/>
            <a:ext cx="1550880" cy="346320"/>
          </a:xfrm>
          <a:prstGeom prst="rect">
            <a:avLst/>
          </a:prstGeom>
        </p:spPr>
        <p:txBody>
          <a:bodyPr lIns="90000" rIns="90000" tIns="45000" bIns="45000"/>
          <a:p>
            <a:r>
              <a:rPr b="1" lang="it-IT">
                <a:latin typeface="Arial"/>
              </a:rPr>
              <a:t>Intera curva:</a:t>
            </a:r>
            <a:endParaRPr/>
          </a:p>
        </p:txBody>
      </p:sp>
      <p:sp>
        <p:nvSpPr>
          <p:cNvPr id="123" name="TextShape 5"/>
          <p:cNvSpPr txBox="1"/>
          <p:nvPr/>
        </p:nvSpPr>
        <p:spPr>
          <a:xfrm>
            <a:off x="4348800" y="5715000"/>
            <a:ext cx="5803200" cy="602280"/>
          </a:xfrm>
          <a:prstGeom prst="rect">
            <a:avLst/>
          </a:prstGeom>
        </p:spPr>
        <p:txBody>
          <a:bodyPr lIns="90000" rIns="90000" tIns="45000" bIns="45000"/>
          <a:p>
            <a:r>
              <a:rPr lang="it-IT">
                <a:latin typeface="Arial"/>
              </a:rPr>
              <a:t>Questi metodi convertono la funzione costo in una distribuzione di probabilità sulla disparità.</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25" name="" descr=""/>
          <p:cNvPicPr/>
          <p:nvPr/>
        </p:nvPicPr>
        <p:blipFill>
          <a:blip r:embed="rId1"/>
          <a:stretch>
            <a:fillRect/>
          </a:stretch>
        </p:blipFill>
        <p:spPr>
          <a:xfrm>
            <a:off x="576000" y="588240"/>
            <a:ext cx="766080" cy="646560"/>
          </a:xfrm>
          <a:prstGeom prst="rect">
            <a:avLst/>
          </a:prstGeom>
          <a:ln>
            <a:noFill/>
          </a:ln>
        </p:spPr>
      </p:pic>
      <p:pic>
        <p:nvPicPr>
          <p:cNvPr id="126" name="" descr=""/>
          <p:cNvPicPr/>
          <p:nvPr/>
        </p:nvPicPr>
        <p:blipFill>
          <a:blip r:embed="rId2"/>
          <a:stretch>
            <a:fillRect/>
          </a:stretch>
        </p:blipFill>
        <p:spPr>
          <a:xfrm>
            <a:off x="9250560" y="682560"/>
            <a:ext cx="829440" cy="456480"/>
          </a:xfrm>
          <a:prstGeom prst="rect">
            <a:avLst/>
          </a:prstGeom>
          <a:ln>
            <a:noFill/>
          </a:ln>
        </p:spPr>
      </p:pic>
      <p:sp>
        <p:nvSpPr>
          <p:cNvPr id="127" name="Line 2"/>
          <p:cNvSpPr/>
          <p:nvPr/>
        </p:nvSpPr>
        <p:spPr>
          <a:xfrm>
            <a:off x="753840" y="1728000"/>
            <a:ext cx="9182160" cy="0"/>
          </a:xfrm>
          <a:prstGeom prst="line">
            <a:avLst/>
          </a:prstGeom>
          <a:ln w="50760">
            <a:solidFill>
              <a:srgbClr val="808080"/>
            </a:solidFill>
            <a:miter/>
          </a:ln>
        </p:spPr>
      </p:sp>
      <p:pic>
        <p:nvPicPr>
          <p:cNvPr id="128" name="" descr=""/>
          <p:cNvPicPr/>
          <p:nvPr/>
        </p:nvPicPr>
        <p:blipFill>
          <a:blip r:embed="rId3"/>
          <a:stretch>
            <a:fillRect/>
          </a:stretch>
        </p:blipFill>
        <p:spPr>
          <a:xfrm>
            <a:off x="1483560" y="2544120"/>
            <a:ext cx="3600000" cy="2991600"/>
          </a:xfrm>
          <a:prstGeom prst="rect">
            <a:avLst/>
          </a:prstGeom>
          <a:ln>
            <a:noFill/>
          </a:ln>
        </p:spPr>
      </p:pic>
      <p:pic>
        <p:nvPicPr>
          <p:cNvPr id="129" name="" descr=""/>
          <p:cNvPicPr/>
          <p:nvPr/>
        </p:nvPicPr>
        <p:blipFill>
          <a:blip r:embed="rId4"/>
          <a:stretch>
            <a:fillRect/>
          </a:stretch>
        </p:blipFill>
        <p:spPr>
          <a:xfrm>
            <a:off x="5216400" y="2544120"/>
            <a:ext cx="3600000" cy="2991600"/>
          </a:xfrm>
          <a:prstGeom prst="rect">
            <a:avLst/>
          </a:prstGeom>
          <a:ln>
            <a:noFill/>
          </a:ln>
        </p:spPr>
      </p:pic>
      <p:sp>
        <p:nvSpPr>
          <p:cNvPr id="130" name="TextShape 3"/>
          <p:cNvSpPr txBox="1"/>
          <p:nvPr/>
        </p:nvSpPr>
        <p:spPr>
          <a:xfrm>
            <a:off x="1143360" y="5736960"/>
            <a:ext cx="8405640" cy="1882080"/>
          </a:xfrm>
          <a:prstGeom prst="rect">
            <a:avLst/>
          </a:prstGeom>
        </p:spPr>
        <p:txBody>
          <a:bodyPr lIns="90000" rIns="90000" tIns="45000" bIns="45000"/>
          <a:p>
            <a:r>
              <a:rPr lang="it-IT">
                <a:latin typeface="Arial"/>
              </a:rPr>
              <a:t>Le tre misure che risultano essere le migliori sono, nell'ordine: AML, MLM, PKRN.</a:t>
            </a:r>
            <a:endParaRPr/>
          </a:p>
          <a:p>
            <a:r>
              <a:rPr lang="it-IT">
                <a:latin typeface="Arial"/>
              </a:rPr>
              <a:t>Infatti le loro curve d'errore ordinate rispetto la confidenza, sono quelle che si </a:t>
            </a:r>
            <a:endParaRPr/>
          </a:p>
          <a:p>
            <a:r>
              <a:rPr lang="it-IT">
                <a:latin typeface="Arial"/>
              </a:rPr>
              <a:t>avvicinano più di tutte alla curva ottenuta semplicemente ordinando l'errore in</a:t>
            </a:r>
            <a:endParaRPr/>
          </a:p>
          <a:p>
            <a:r>
              <a:rPr lang="it-IT">
                <a:latin typeface="Arial"/>
              </a:rPr>
              <a:t>ordine crescente. </a:t>
            </a:r>
            <a:endParaRPr/>
          </a:p>
          <a:p>
            <a:endParaRPr/>
          </a:p>
          <a:p>
            <a:endParaRPr/>
          </a:p>
          <a:p>
            <a:endParaRPr/>
          </a:p>
        </p:txBody>
      </p:sp>
      <p:sp>
        <p:nvSpPr>
          <p:cNvPr id="131" name="TextShape 4"/>
          <p:cNvSpPr txBox="1"/>
          <p:nvPr/>
        </p:nvSpPr>
        <p:spPr>
          <a:xfrm>
            <a:off x="4554000" y="1872000"/>
            <a:ext cx="1584360" cy="486720"/>
          </a:xfrm>
          <a:prstGeom prst="rect">
            <a:avLst/>
          </a:prstGeom>
        </p:spPr>
        <p:txBody>
          <a:bodyPr lIns="90000" rIns="90000" tIns="45000" bIns="45000"/>
          <a:p>
            <a:pPr algn="ctr"/>
            <a:r>
              <a:rPr b="1" lang="it-IT" sz="2800">
                <a:latin typeface="Arial"/>
              </a:rPr>
              <a:t>Risultati</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