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83" r:id="rId2"/>
    <p:sldId id="259" r:id="rId3"/>
    <p:sldId id="260" r:id="rId4"/>
    <p:sldId id="269" r:id="rId5"/>
    <p:sldId id="264" r:id="rId6"/>
    <p:sldId id="275" r:id="rId7"/>
    <p:sldId id="279" r:id="rId8"/>
    <p:sldId id="276" r:id="rId9"/>
    <p:sldId id="278" r:id="rId10"/>
    <p:sldId id="277" r:id="rId11"/>
    <p:sldId id="273" r:id="rId12"/>
    <p:sldId id="280" r:id="rId13"/>
    <p:sldId id="281" r:id="rId14"/>
    <p:sldId id="274" r:id="rId15"/>
    <p:sldId id="282" r:id="rId16"/>
  </p:sldIdLst>
  <p:sldSz cx="24384000" cy="13716000"/>
  <p:notesSz cx="6858000" cy="9144000"/>
  <p:defaultTextStyle>
    <a:lvl1pPr algn="ctr" defTabSz="825500">
      <a:defRPr sz="5200">
        <a:latin typeface="Franklin Gothic Book"/>
        <a:ea typeface="Franklin Gothic Book"/>
        <a:cs typeface="Franklin Gothic Book"/>
        <a:sym typeface="Franklin Gothic Book"/>
      </a:defRPr>
    </a:lvl1pPr>
    <a:lvl2pPr indent="228600" algn="ctr" defTabSz="825500">
      <a:defRPr sz="5200">
        <a:latin typeface="Franklin Gothic Book"/>
        <a:ea typeface="Franklin Gothic Book"/>
        <a:cs typeface="Franklin Gothic Book"/>
        <a:sym typeface="Franklin Gothic Book"/>
      </a:defRPr>
    </a:lvl2pPr>
    <a:lvl3pPr indent="457200" algn="ctr" defTabSz="825500">
      <a:defRPr sz="5200">
        <a:latin typeface="Franklin Gothic Book"/>
        <a:ea typeface="Franklin Gothic Book"/>
        <a:cs typeface="Franklin Gothic Book"/>
        <a:sym typeface="Franklin Gothic Book"/>
      </a:defRPr>
    </a:lvl3pPr>
    <a:lvl4pPr indent="685800" algn="ctr" defTabSz="825500">
      <a:defRPr sz="5200">
        <a:latin typeface="Franklin Gothic Book"/>
        <a:ea typeface="Franklin Gothic Book"/>
        <a:cs typeface="Franklin Gothic Book"/>
        <a:sym typeface="Franklin Gothic Book"/>
      </a:defRPr>
    </a:lvl4pPr>
    <a:lvl5pPr indent="914400" algn="ctr" defTabSz="825500">
      <a:defRPr sz="5200">
        <a:latin typeface="Franklin Gothic Book"/>
        <a:ea typeface="Franklin Gothic Book"/>
        <a:cs typeface="Franklin Gothic Book"/>
        <a:sym typeface="Franklin Gothic Book"/>
      </a:defRPr>
    </a:lvl5pPr>
    <a:lvl6pPr indent="1143000" algn="ctr" defTabSz="825500">
      <a:defRPr sz="5200">
        <a:latin typeface="Franklin Gothic Book"/>
        <a:ea typeface="Franklin Gothic Book"/>
        <a:cs typeface="Franklin Gothic Book"/>
        <a:sym typeface="Franklin Gothic Book"/>
      </a:defRPr>
    </a:lvl6pPr>
    <a:lvl7pPr indent="1371600" algn="ctr" defTabSz="825500">
      <a:defRPr sz="5200">
        <a:latin typeface="Franklin Gothic Book"/>
        <a:ea typeface="Franklin Gothic Book"/>
        <a:cs typeface="Franklin Gothic Book"/>
        <a:sym typeface="Franklin Gothic Book"/>
      </a:defRPr>
    </a:lvl7pPr>
    <a:lvl8pPr indent="1600200" algn="ctr" defTabSz="825500">
      <a:defRPr sz="5200">
        <a:latin typeface="Franklin Gothic Book"/>
        <a:ea typeface="Franklin Gothic Book"/>
        <a:cs typeface="Franklin Gothic Book"/>
        <a:sym typeface="Franklin Gothic Book"/>
      </a:defRPr>
    </a:lvl8pPr>
    <a:lvl9pPr indent="1828800" algn="ctr" defTabSz="825500">
      <a:defRPr sz="5200">
        <a:latin typeface="Franklin Gothic Book"/>
        <a:ea typeface="Franklin Gothic Book"/>
        <a:cs typeface="Franklin Gothic Book"/>
        <a:sym typeface="Franklin Gothic Book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94660"/>
  </p:normalViewPr>
  <p:slideViewPr>
    <p:cSldViewPr snapToGrid="0">
      <p:cViewPr varScale="1">
        <p:scale>
          <a:sx n="55" d="100"/>
          <a:sy n="55" d="100"/>
        </p:scale>
        <p:origin x="8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55" name="Shape 5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03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573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Title Text</a:t>
            </a:r>
          </a:p>
        </p:txBody>
      </p:sp>
      <p:sp>
        <p:nvSpPr>
          <p:cNvPr id="30" name="Shape 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Title Text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200"/>
              <a:t>Body Level One</a:t>
            </a:r>
          </a:p>
          <a:p>
            <a:pPr lvl="1">
              <a:defRPr sz="1800"/>
            </a:pPr>
            <a:r>
              <a:rPr sz="5200"/>
              <a:t>Body Level Two</a:t>
            </a:r>
          </a:p>
          <a:p>
            <a:pPr lvl="2">
              <a:defRPr sz="1800"/>
            </a:pPr>
            <a:r>
              <a:rPr sz="5200"/>
              <a:t>Body Level Three</a:t>
            </a:r>
          </a:p>
          <a:p>
            <a:pPr lvl="3">
              <a:defRPr sz="1800"/>
            </a:pPr>
            <a:r>
              <a:rPr sz="5200"/>
              <a:t>Body Level Four</a:t>
            </a:r>
          </a:p>
          <a:p>
            <a:pPr lvl="4">
              <a:defRPr sz="1800"/>
            </a:pPr>
            <a:r>
              <a:rPr sz="5200"/>
              <a:t>Body Level Five</a:t>
            </a:r>
          </a:p>
        </p:txBody>
      </p:sp>
      <p:sp>
        <p:nvSpPr>
          <p:cNvPr id="34" name="Shape 3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Title Text</a:t>
            </a:r>
          </a:p>
        </p:txBody>
      </p:sp>
      <p:sp>
        <p:nvSpPr>
          <p:cNvPr id="37" name="Shape 37"/>
          <p:cNvSpPr>
            <a:spLocks noGrp="1"/>
          </p:cNvSpPr>
          <p:nvPr>
            <p:ph type="body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pPr lvl="0">
              <a:defRPr sz="1800"/>
            </a:pPr>
            <a:r>
              <a:rPr sz="4500"/>
              <a:t>Body Level One</a:t>
            </a:r>
          </a:p>
          <a:p>
            <a:pPr lvl="1">
              <a:defRPr sz="1800"/>
            </a:pPr>
            <a:r>
              <a:rPr sz="4500"/>
              <a:t>Body Level Two</a:t>
            </a:r>
          </a:p>
          <a:p>
            <a:pPr lvl="2">
              <a:defRPr sz="1800"/>
            </a:pPr>
            <a:r>
              <a:rPr sz="4500"/>
              <a:t>Body Level Three</a:t>
            </a:r>
          </a:p>
          <a:p>
            <a:pPr lvl="3">
              <a:defRPr sz="1800"/>
            </a:pPr>
            <a:r>
              <a:rPr sz="4500"/>
              <a:t>Body Level Four</a:t>
            </a:r>
          </a:p>
          <a:p>
            <a:pPr lvl="4">
              <a:defRPr sz="1800"/>
            </a:pPr>
            <a:r>
              <a:rPr sz="4500"/>
              <a:t>Body Level Five</a:t>
            </a:r>
          </a:p>
        </p:txBody>
      </p:sp>
      <p:pic>
        <p:nvPicPr>
          <p:cNvPr id="38" name="pasted-image.tif"/>
          <p:cNvPicPr/>
          <p:nvPr/>
        </p:nvPicPr>
        <p:blipFill>
          <a:blip r:embed="rId2"/>
          <a:stretch>
            <a:fillRect/>
          </a:stretch>
        </p:blipFill>
        <p:spPr>
          <a:xfrm>
            <a:off x="23696745" y="12992812"/>
            <a:ext cx="649155" cy="646276"/>
          </a:xfrm>
          <a:prstGeom prst="rect">
            <a:avLst/>
          </a:prstGeom>
          <a:ln w="12700">
            <a:miter lim="400000"/>
          </a:ln>
        </p:spPr>
      </p:pic>
      <p:pic>
        <p:nvPicPr>
          <p:cNvPr id="39" name="pasted-image.tif"/>
          <p:cNvPicPr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18817" y="12909550"/>
            <a:ext cx="24421634" cy="842731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asted-image.tif"/>
          <p:cNvPicPr/>
          <p:nvPr/>
        </p:nvPicPr>
        <p:blipFill>
          <a:blip r:embed="rId2"/>
          <a:stretch>
            <a:fillRect/>
          </a:stretch>
        </p:blipFill>
        <p:spPr>
          <a:xfrm>
            <a:off x="21015869" y="10396693"/>
            <a:ext cx="3060645" cy="30470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tif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36000">
              <a:schemeClr val="bg1">
                <a:lumMod val="95000"/>
              </a:schemeClr>
            </a:gs>
            <a:gs pos="76000">
              <a:schemeClr val="bg1">
                <a:lumMod val="95000"/>
              </a:schemeClr>
            </a:gs>
            <a:gs pos="89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11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5200"/>
              <a:t>Body Level One</a:t>
            </a:r>
          </a:p>
          <a:p>
            <a:pPr lvl="1">
              <a:defRPr sz="1800"/>
            </a:pPr>
            <a:r>
              <a:rPr sz="5200"/>
              <a:t>Body Level Two</a:t>
            </a:r>
          </a:p>
          <a:p>
            <a:pPr lvl="2">
              <a:defRPr sz="1800"/>
            </a:pPr>
            <a:r>
              <a:rPr sz="5200"/>
              <a:t>Body Level Three</a:t>
            </a:r>
          </a:p>
          <a:p>
            <a:pPr lvl="3">
              <a:defRPr sz="1800"/>
            </a:pPr>
            <a:r>
              <a:rPr sz="5200"/>
              <a:t>Body Level Four</a:t>
            </a:r>
          </a:p>
          <a:p>
            <a:pPr lvl="4">
              <a:defRPr sz="1800"/>
            </a:pPr>
            <a:r>
              <a:rPr sz="5200"/>
              <a:t>Body Level Five</a:t>
            </a:r>
          </a:p>
        </p:txBody>
      </p:sp>
      <p:pic>
        <p:nvPicPr>
          <p:cNvPr id="4" name="pasted-image.png"/>
          <p:cNvPicPr/>
          <p:nvPr/>
        </p:nvPicPr>
        <p:blipFill>
          <a:blip r:embed="rId7"/>
          <a:stretch>
            <a:fillRect/>
          </a:stretch>
        </p:blipFill>
        <p:spPr>
          <a:xfrm>
            <a:off x="23696745" y="12992812"/>
            <a:ext cx="649155" cy="646276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asted-image.tif"/>
          <p:cNvPicPr/>
          <p:nvPr/>
        </p:nvPicPr>
        <p:blipFill>
          <a:blip r:embed="rId8">
            <a:alphaModFix amt="20000"/>
          </a:blip>
          <a:stretch>
            <a:fillRect/>
          </a:stretch>
        </p:blipFill>
        <p:spPr>
          <a:xfrm>
            <a:off x="-18817" y="12909550"/>
            <a:ext cx="24421634" cy="842731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-22287" y="13081000"/>
            <a:ext cx="460178" cy="44450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 sz="2400"/>
            </a:lvl1pPr>
          </a:lstStyle>
          <a:p>
            <a:pPr lvl="0"/>
            <a:fld id="{86CB4B4D-7CA3-9044-876B-883B54F8677D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55" r:id="rId3"/>
    <p:sldLayoutId id="2147483656" r:id="rId4"/>
    <p:sldLayoutId id="2147483659" r:id="rId5"/>
  </p:sldLayoutIdLst>
  <p:transition spd="med"/>
  <p:txStyles>
    <p:titleStyle>
      <a:lvl1pPr algn="ctr" defTabSz="825500">
        <a:defRPr sz="11200">
          <a:latin typeface="Franklin Gothic Book"/>
          <a:ea typeface="Franklin Gothic Book"/>
          <a:cs typeface="Franklin Gothic Book"/>
          <a:sym typeface="Franklin Gothic Book"/>
        </a:defRPr>
      </a:lvl1pPr>
      <a:lvl2pPr indent="228600" algn="ctr" defTabSz="825500">
        <a:defRPr sz="11200">
          <a:latin typeface="Franklin Gothic Book"/>
          <a:ea typeface="Franklin Gothic Book"/>
          <a:cs typeface="Franklin Gothic Book"/>
          <a:sym typeface="Franklin Gothic Book"/>
        </a:defRPr>
      </a:lvl2pPr>
      <a:lvl3pPr indent="457200" algn="ctr" defTabSz="825500">
        <a:defRPr sz="11200">
          <a:latin typeface="Franklin Gothic Book"/>
          <a:ea typeface="Franklin Gothic Book"/>
          <a:cs typeface="Franklin Gothic Book"/>
          <a:sym typeface="Franklin Gothic Book"/>
        </a:defRPr>
      </a:lvl3pPr>
      <a:lvl4pPr indent="685800" algn="ctr" defTabSz="825500">
        <a:defRPr sz="11200">
          <a:latin typeface="Franklin Gothic Book"/>
          <a:ea typeface="Franklin Gothic Book"/>
          <a:cs typeface="Franklin Gothic Book"/>
          <a:sym typeface="Franklin Gothic Book"/>
        </a:defRPr>
      </a:lvl4pPr>
      <a:lvl5pPr indent="914400" algn="ctr" defTabSz="825500">
        <a:defRPr sz="11200">
          <a:latin typeface="Franklin Gothic Book"/>
          <a:ea typeface="Franklin Gothic Book"/>
          <a:cs typeface="Franklin Gothic Book"/>
          <a:sym typeface="Franklin Gothic Book"/>
        </a:defRPr>
      </a:lvl5pPr>
      <a:lvl6pPr indent="1143000" algn="ctr" defTabSz="825500">
        <a:defRPr sz="11200">
          <a:latin typeface="Franklin Gothic Book"/>
          <a:ea typeface="Franklin Gothic Book"/>
          <a:cs typeface="Franklin Gothic Book"/>
          <a:sym typeface="Franklin Gothic Book"/>
        </a:defRPr>
      </a:lvl6pPr>
      <a:lvl7pPr indent="1371600" algn="ctr" defTabSz="825500">
        <a:defRPr sz="11200">
          <a:latin typeface="Franklin Gothic Book"/>
          <a:ea typeface="Franklin Gothic Book"/>
          <a:cs typeface="Franklin Gothic Book"/>
          <a:sym typeface="Franklin Gothic Book"/>
        </a:defRPr>
      </a:lvl7pPr>
      <a:lvl8pPr indent="1600200" algn="ctr" defTabSz="825500">
        <a:defRPr sz="11200">
          <a:latin typeface="Franklin Gothic Book"/>
          <a:ea typeface="Franklin Gothic Book"/>
          <a:cs typeface="Franklin Gothic Book"/>
          <a:sym typeface="Franklin Gothic Book"/>
        </a:defRPr>
      </a:lvl8pPr>
      <a:lvl9pPr indent="1828800" algn="ctr" defTabSz="825500">
        <a:defRPr sz="11200">
          <a:latin typeface="Franklin Gothic Book"/>
          <a:ea typeface="Franklin Gothic Book"/>
          <a:cs typeface="Franklin Gothic Book"/>
          <a:sym typeface="Franklin Gothic Book"/>
        </a:defRPr>
      </a:lvl9pPr>
    </p:titleStyle>
    <p:bodyStyle>
      <a:lvl1pPr marL="635000" indent="-635000" defTabSz="825500">
        <a:spcBef>
          <a:spcPts val="5900"/>
        </a:spcBef>
        <a:buSzPct val="75000"/>
        <a:buChar char="•"/>
        <a:defRPr sz="5200">
          <a:latin typeface="Franklin Gothic Book"/>
          <a:ea typeface="Franklin Gothic Book"/>
          <a:cs typeface="Franklin Gothic Book"/>
          <a:sym typeface="Franklin Gothic Book"/>
        </a:defRPr>
      </a:lvl1pPr>
      <a:lvl2pPr marL="1270000" indent="-635000" defTabSz="825500">
        <a:spcBef>
          <a:spcPts val="5900"/>
        </a:spcBef>
        <a:buSzPct val="75000"/>
        <a:buChar char="•"/>
        <a:defRPr sz="5200">
          <a:latin typeface="Franklin Gothic Book"/>
          <a:ea typeface="Franklin Gothic Book"/>
          <a:cs typeface="Franklin Gothic Book"/>
          <a:sym typeface="Franklin Gothic Book"/>
        </a:defRPr>
      </a:lvl2pPr>
      <a:lvl3pPr marL="1905000" indent="-635000" defTabSz="825500">
        <a:spcBef>
          <a:spcPts val="5900"/>
        </a:spcBef>
        <a:buSzPct val="75000"/>
        <a:buChar char="•"/>
        <a:defRPr sz="5200">
          <a:latin typeface="Franklin Gothic Book"/>
          <a:ea typeface="Franklin Gothic Book"/>
          <a:cs typeface="Franklin Gothic Book"/>
          <a:sym typeface="Franklin Gothic Book"/>
        </a:defRPr>
      </a:lvl3pPr>
      <a:lvl4pPr marL="2540000" indent="-635000" defTabSz="825500">
        <a:spcBef>
          <a:spcPts val="5900"/>
        </a:spcBef>
        <a:buSzPct val="75000"/>
        <a:buChar char="•"/>
        <a:defRPr sz="5200">
          <a:latin typeface="Franklin Gothic Book"/>
          <a:ea typeface="Franklin Gothic Book"/>
          <a:cs typeface="Franklin Gothic Book"/>
          <a:sym typeface="Franklin Gothic Book"/>
        </a:defRPr>
      </a:lvl4pPr>
      <a:lvl5pPr marL="3175000" indent="-635000" defTabSz="825500">
        <a:spcBef>
          <a:spcPts val="5900"/>
        </a:spcBef>
        <a:buSzPct val="75000"/>
        <a:buChar char="•"/>
        <a:defRPr sz="5200">
          <a:latin typeface="Franklin Gothic Book"/>
          <a:ea typeface="Franklin Gothic Book"/>
          <a:cs typeface="Franklin Gothic Book"/>
          <a:sym typeface="Franklin Gothic Book"/>
        </a:defRPr>
      </a:lvl5pPr>
      <a:lvl6pPr marL="3810000" indent="-635000" defTabSz="825500">
        <a:spcBef>
          <a:spcPts val="5900"/>
        </a:spcBef>
        <a:buSzPct val="75000"/>
        <a:buChar char="•"/>
        <a:defRPr sz="5200">
          <a:latin typeface="Franklin Gothic Book"/>
          <a:ea typeface="Franklin Gothic Book"/>
          <a:cs typeface="Franklin Gothic Book"/>
          <a:sym typeface="Franklin Gothic Book"/>
        </a:defRPr>
      </a:lvl6pPr>
      <a:lvl7pPr marL="4445000" indent="-635000" defTabSz="825500">
        <a:spcBef>
          <a:spcPts val="5900"/>
        </a:spcBef>
        <a:buSzPct val="75000"/>
        <a:buChar char="•"/>
        <a:defRPr sz="5200">
          <a:latin typeface="Franklin Gothic Book"/>
          <a:ea typeface="Franklin Gothic Book"/>
          <a:cs typeface="Franklin Gothic Book"/>
          <a:sym typeface="Franklin Gothic Book"/>
        </a:defRPr>
      </a:lvl7pPr>
      <a:lvl8pPr marL="5080000" indent="-635000" defTabSz="825500">
        <a:spcBef>
          <a:spcPts val="5900"/>
        </a:spcBef>
        <a:buSzPct val="75000"/>
        <a:buChar char="•"/>
        <a:defRPr sz="5200">
          <a:latin typeface="Franklin Gothic Book"/>
          <a:ea typeface="Franklin Gothic Book"/>
          <a:cs typeface="Franklin Gothic Book"/>
          <a:sym typeface="Franklin Gothic Book"/>
        </a:defRPr>
      </a:lvl8pPr>
      <a:lvl9pPr marL="5715000" indent="-635000" defTabSz="825500">
        <a:spcBef>
          <a:spcPts val="5900"/>
        </a:spcBef>
        <a:buSzPct val="75000"/>
        <a:buChar char="•"/>
        <a:defRPr sz="5200">
          <a:latin typeface="Franklin Gothic Book"/>
          <a:ea typeface="Franklin Gothic Book"/>
          <a:cs typeface="Franklin Gothic Book"/>
          <a:sym typeface="Franklin Gothic Book"/>
        </a:defRPr>
      </a:lvl9pPr>
    </p:bodyStyle>
    <p:otherStyle>
      <a:lvl1pPr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Franklin Gothic Book"/>
        </a:defRPr>
      </a:lvl1pPr>
      <a:lvl2pPr indent="2286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Franklin Gothic Book"/>
        </a:defRPr>
      </a:lvl2pPr>
      <a:lvl3pPr indent="4572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Franklin Gothic Book"/>
        </a:defRPr>
      </a:lvl3pPr>
      <a:lvl4pPr indent="6858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Franklin Gothic Book"/>
        </a:defRPr>
      </a:lvl4pPr>
      <a:lvl5pPr indent="9144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Franklin Gothic Book"/>
        </a:defRPr>
      </a:lvl5pPr>
      <a:lvl6pPr indent="11430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Franklin Gothic Book"/>
        </a:defRPr>
      </a:lvl6pPr>
      <a:lvl7pPr indent="13716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Franklin Gothic Book"/>
        </a:defRPr>
      </a:lvl7pPr>
      <a:lvl8pPr indent="16002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Franklin Gothic Book"/>
        </a:defRPr>
      </a:lvl8pPr>
      <a:lvl9pPr indent="18288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Franklin Gothic Boo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61">
            <a:extLst>
              <a:ext uri="{FF2B5EF4-FFF2-40B4-BE49-F238E27FC236}">
                <a16:creationId xmlns:a16="http://schemas.microsoft.com/office/drawing/2014/main" id="{FFECF87A-F0C8-43B5-9C8B-AB4BC5E21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0" y="4139354"/>
            <a:ext cx="20828000" cy="271864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>
              <a:defRPr sz="1800"/>
            </a:pPr>
            <a:r>
              <a:rPr lang="en-US" sz="1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Sistem embedded pentru monitorizarea polu</a:t>
            </a:r>
            <a:r>
              <a:rPr lang="ro-RO" sz="1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ării aerului</a:t>
            </a:r>
            <a:endParaRPr sz="1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hape 62">
            <a:extLst>
              <a:ext uri="{FF2B5EF4-FFF2-40B4-BE49-F238E27FC236}">
                <a16:creationId xmlns:a16="http://schemas.microsoft.com/office/drawing/2014/main" id="{3310358F-1131-49CD-92C1-63E61FEDEE51}"/>
              </a:ext>
            </a:extLst>
          </p:cNvPr>
          <p:cNvSpPr txBox="1">
            <a:spLocks/>
          </p:cNvSpPr>
          <p:nvPr/>
        </p:nvSpPr>
        <p:spPr>
          <a:xfrm>
            <a:off x="1778000" y="6991642"/>
            <a:ext cx="20828000" cy="2718645"/>
          </a:xfrm>
          <a:prstGeom prst="rect">
            <a:avLst/>
          </a:prstGeom>
        </p:spPr>
        <p:txBody>
          <a:bodyPr anchor="ctr"/>
          <a:lstStyle>
            <a:lvl1pPr marL="635000" indent="-635000" defTabSz="825500">
              <a:spcBef>
                <a:spcPts val="5900"/>
              </a:spcBef>
              <a:buSzPct val="75000"/>
              <a:buChar char="•"/>
              <a:defRPr sz="5200"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  <a:lvl2pPr marL="1270000" indent="-635000" defTabSz="825500">
              <a:spcBef>
                <a:spcPts val="5900"/>
              </a:spcBef>
              <a:buSzPct val="75000"/>
              <a:buChar char="•"/>
              <a:defRPr sz="5200">
                <a:latin typeface="Franklin Gothic Book"/>
                <a:ea typeface="Franklin Gothic Book"/>
                <a:cs typeface="Franklin Gothic Book"/>
                <a:sym typeface="Franklin Gothic Book"/>
              </a:defRPr>
            </a:lvl2pPr>
            <a:lvl3pPr marL="1905000" indent="-635000" defTabSz="825500">
              <a:spcBef>
                <a:spcPts val="5900"/>
              </a:spcBef>
              <a:buSzPct val="75000"/>
              <a:buChar char="•"/>
              <a:defRPr sz="5200">
                <a:latin typeface="Franklin Gothic Book"/>
                <a:ea typeface="Franklin Gothic Book"/>
                <a:cs typeface="Franklin Gothic Book"/>
                <a:sym typeface="Franklin Gothic Book"/>
              </a:defRPr>
            </a:lvl3pPr>
            <a:lvl4pPr marL="2540000" indent="-635000" defTabSz="825500">
              <a:spcBef>
                <a:spcPts val="5900"/>
              </a:spcBef>
              <a:buSzPct val="75000"/>
              <a:buChar char="•"/>
              <a:defRPr sz="5200">
                <a:latin typeface="Franklin Gothic Book"/>
                <a:ea typeface="Franklin Gothic Book"/>
                <a:cs typeface="Franklin Gothic Book"/>
                <a:sym typeface="Franklin Gothic Book"/>
              </a:defRPr>
            </a:lvl4pPr>
            <a:lvl5pPr marL="3175000" indent="-635000" defTabSz="825500">
              <a:spcBef>
                <a:spcPts val="5900"/>
              </a:spcBef>
              <a:buSzPct val="75000"/>
              <a:buChar char="•"/>
              <a:defRPr sz="5200">
                <a:latin typeface="Franklin Gothic Book"/>
                <a:ea typeface="Franklin Gothic Book"/>
                <a:cs typeface="Franklin Gothic Book"/>
                <a:sym typeface="Franklin Gothic Book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latin typeface="Franklin Gothic Book"/>
                <a:ea typeface="Franklin Gothic Book"/>
                <a:cs typeface="Franklin Gothic Book"/>
                <a:sym typeface="Franklin Gothic Book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latin typeface="Franklin Gothic Book"/>
                <a:ea typeface="Franklin Gothic Book"/>
                <a:cs typeface="Franklin Gothic Book"/>
                <a:sym typeface="Franklin Gothic Book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latin typeface="Franklin Gothic Book"/>
                <a:ea typeface="Franklin Gothic Book"/>
                <a:cs typeface="Franklin Gothic Book"/>
                <a:sym typeface="Franklin Gothic Book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latin typeface="Franklin Gothic Book"/>
                <a:ea typeface="Franklin Gothic Book"/>
                <a:cs typeface="Franklin Gothic Book"/>
                <a:sym typeface="Franklin Gothic Book"/>
              </a:defRPr>
            </a:lvl9pPr>
          </a:lstStyle>
          <a:p>
            <a:pPr marL="0" indent="0">
              <a:buNone/>
              <a:defRPr sz="1800"/>
            </a:pPr>
            <a:r>
              <a:rPr lang="ro-RO" sz="5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București 2021</a:t>
            </a:r>
            <a:endParaRPr lang="en-US" sz="5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hape 62">
            <a:extLst>
              <a:ext uri="{FF2B5EF4-FFF2-40B4-BE49-F238E27FC236}">
                <a16:creationId xmlns:a16="http://schemas.microsoft.com/office/drawing/2014/main" id="{ED86685C-D7AF-440B-ABFE-EDA95316CC6F}"/>
              </a:ext>
            </a:extLst>
          </p:cNvPr>
          <p:cNvSpPr txBox="1">
            <a:spLocks/>
          </p:cNvSpPr>
          <p:nvPr/>
        </p:nvSpPr>
        <p:spPr>
          <a:xfrm>
            <a:off x="1777999" y="9710288"/>
            <a:ext cx="5182637" cy="2718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5600"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5600">
                <a:latin typeface="Franklin Gothic Book"/>
                <a:ea typeface="Franklin Gothic Book"/>
                <a:cs typeface="Franklin Gothic Book"/>
                <a:sym typeface="Franklin Gothic Book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5600">
                <a:latin typeface="Franklin Gothic Book"/>
                <a:ea typeface="Franklin Gothic Book"/>
                <a:cs typeface="Franklin Gothic Book"/>
                <a:sym typeface="Franklin Gothic Book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5600">
                <a:latin typeface="Franklin Gothic Book"/>
                <a:ea typeface="Franklin Gothic Book"/>
                <a:cs typeface="Franklin Gothic Book"/>
                <a:sym typeface="Franklin Gothic Book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5600">
                <a:latin typeface="Franklin Gothic Book"/>
                <a:ea typeface="Franklin Gothic Book"/>
                <a:cs typeface="Franklin Gothic Book"/>
                <a:sym typeface="Franklin Gothic Book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latin typeface="Franklin Gothic Book"/>
                <a:ea typeface="Franklin Gothic Book"/>
                <a:cs typeface="Franklin Gothic Book"/>
                <a:sym typeface="Franklin Gothic Book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latin typeface="Franklin Gothic Book"/>
                <a:ea typeface="Franklin Gothic Book"/>
                <a:cs typeface="Franklin Gothic Book"/>
                <a:sym typeface="Franklin Gothic Book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latin typeface="Franklin Gothic Book"/>
                <a:ea typeface="Franklin Gothic Book"/>
                <a:cs typeface="Franklin Gothic Book"/>
                <a:sym typeface="Franklin Gothic Book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latin typeface="Franklin Gothic Book"/>
                <a:ea typeface="Franklin Gothic Book"/>
                <a:cs typeface="Franklin Gothic Book"/>
                <a:sym typeface="Franklin Gothic Book"/>
              </a:defRPr>
            </a:lvl9pPr>
          </a:lstStyle>
          <a:p>
            <a:pPr>
              <a:defRPr sz="1800"/>
            </a:pPr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Autor:</a:t>
            </a:r>
          </a:p>
          <a:p>
            <a:pPr>
              <a:defRPr sz="1800"/>
            </a:pPr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Nicolae-Andrei Vasile</a:t>
            </a:r>
          </a:p>
        </p:txBody>
      </p:sp>
      <p:sp>
        <p:nvSpPr>
          <p:cNvPr id="7" name="Shape 62">
            <a:extLst>
              <a:ext uri="{FF2B5EF4-FFF2-40B4-BE49-F238E27FC236}">
                <a16:creationId xmlns:a16="http://schemas.microsoft.com/office/drawing/2014/main" id="{E6D63A43-8D23-4E48-97C9-94EA62E9D10B}"/>
              </a:ext>
            </a:extLst>
          </p:cNvPr>
          <p:cNvSpPr txBox="1">
            <a:spLocks/>
          </p:cNvSpPr>
          <p:nvPr/>
        </p:nvSpPr>
        <p:spPr>
          <a:xfrm>
            <a:off x="14313160" y="9719849"/>
            <a:ext cx="8292840" cy="2718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5600"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5600">
                <a:latin typeface="Franklin Gothic Book"/>
                <a:ea typeface="Franklin Gothic Book"/>
                <a:cs typeface="Franklin Gothic Book"/>
                <a:sym typeface="Franklin Gothic Book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5600">
                <a:latin typeface="Franklin Gothic Book"/>
                <a:ea typeface="Franklin Gothic Book"/>
                <a:cs typeface="Franklin Gothic Book"/>
                <a:sym typeface="Franklin Gothic Book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5600">
                <a:latin typeface="Franklin Gothic Book"/>
                <a:ea typeface="Franklin Gothic Book"/>
                <a:cs typeface="Franklin Gothic Book"/>
                <a:sym typeface="Franklin Gothic Book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5600">
                <a:latin typeface="Franklin Gothic Book"/>
                <a:ea typeface="Franklin Gothic Book"/>
                <a:cs typeface="Franklin Gothic Book"/>
                <a:sym typeface="Franklin Gothic Book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latin typeface="Franklin Gothic Book"/>
                <a:ea typeface="Franklin Gothic Book"/>
                <a:cs typeface="Franklin Gothic Book"/>
                <a:sym typeface="Franklin Gothic Book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latin typeface="Franklin Gothic Book"/>
                <a:ea typeface="Franklin Gothic Book"/>
                <a:cs typeface="Franklin Gothic Book"/>
                <a:sym typeface="Franklin Gothic Book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latin typeface="Franklin Gothic Book"/>
                <a:ea typeface="Franklin Gothic Book"/>
                <a:cs typeface="Franklin Gothic Book"/>
                <a:sym typeface="Franklin Gothic Book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latin typeface="Franklin Gothic Book"/>
                <a:ea typeface="Franklin Gothic Book"/>
                <a:cs typeface="Franklin Gothic Book"/>
                <a:sym typeface="Franklin Gothic Book"/>
              </a:defRPr>
            </a:lvl9pPr>
          </a:lstStyle>
          <a:p>
            <a:pPr>
              <a:defRPr sz="1800"/>
            </a:pPr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Coordonator științific:</a:t>
            </a:r>
          </a:p>
          <a:p>
            <a:pPr>
              <a:defRPr sz="1800"/>
            </a:pPr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Conf. Dr. Ing. Dan Stefan Tudose </a:t>
            </a:r>
          </a:p>
        </p:txBody>
      </p:sp>
      <p:pic>
        <p:nvPicPr>
          <p:cNvPr id="9" name="Picture 8" descr="A picture containing sunburst chart&#10;&#10;Description automatically generated">
            <a:extLst>
              <a:ext uri="{FF2B5EF4-FFF2-40B4-BE49-F238E27FC236}">
                <a16:creationId xmlns:a16="http://schemas.microsoft.com/office/drawing/2014/main" id="{5046CFEC-C10B-45A6-B653-8480C984B6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317283"/>
            <a:ext cx="1924050" cy="1939567"/>
          </a:xfrm>
          <a:prstGeom prst="rect">
            <a:avLst/>
          </a:prstGeom>
        </p:spPr>
      </p:pic>
      <p:pic>
        <p:nvPicPr>
          <p:cNvPr id="11" name="Picture 10" descr="Text&#10;&#10;Description automatically generated with low confidence">
            <a:extLst>
              <a:ext uri="{FF2B5EF4-FFF2-40B4-BE49-F238E27FC236}">
                <a16:creationId xmlns:a16="http://schemas.microsoft.com/office/drawing/2014/main" id="{19CF5E39-299C-4CBA-BFA3-3D8CC2E507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5721" y="317283"/>
            <a:ext cx="4356329" cy="193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59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150075-D31A-49F7-BFD6-011EDD6F2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062" y="1268963"/>
            <a:ext cx="12344400" cy="11091068"/>
          </a:xfrm>
        </p:spPr>
        <p:txBody>
          <a:bodyPr anchor="t">
            <a:normAutofit/>
          </a:bodyPr>
          <a:lstStyle/>
          <a:p>
            <a:r>
              <a:rPr lang="ro-RO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Control: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o-RO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 secțiuni, fiecare fiind asociată cu fragmentul propriu: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ro-RO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Device: informații despre conexiunea curentă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ro-RO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Data: afișarea măsurătorilor efectuate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ro-RO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Maps: servicii Google Maps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ro-RO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Statistics: statistici privind măsurători</a:t>
            </a:r>
          </a:p>
          <a:p>
            <a:pPr lvl="1" algn="l">
              <a:buFont typeface="Courier New" panose="02070309020205020404" pitchFamily="49" charset="0"/>
              <a:buChar char="o"/>
            </a:pPr>
            <a:r>
              <a:rPr lang="ro-RO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Bară de navigație pentru controlul fragmentelor</a:t>
            </a: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1B18F28-5D19-413C-8CC6-3AC4CA570E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9670" y="1042448"/>
            <a:ext cx="6578526" cy="1163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36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D02DC-4AE4-47F6-AC9D-F44DDAE56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Depozit de date</a:t>
            </a:r>
            <a:r>
              <a:rPr lang="ro-RO" sz="6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persistent</a:t>
            </a:r>
            <a:endParaRPr lang="en-US" sz="6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0940C-BCE1-4EB7-87A2-9037383E7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9100" y="3886200"/>
            <a:ext cx="21005800" cy="8559800"/>
          </a:xfrm>
        </p:spPr>
        <p:txBody>
          <a:bodyPr anchor="t">
            <a:normAutofit/>
          </a:bodyPr>
          <a:lstStyle/>
          <a:p>
            <a:r>
              <a:rPr lang="ro-RO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Necesar pentru stocarea măsurătorilor</a:t>
            </a:r>
          </a:p>
          <a:p>
            <a:r>
              <a:rPr lang="ro-RO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Aplicație backend realizată cu ajutorul framework-ului Spring Boot</a:t>
            </a: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ro-RO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utilizând ca bază de date MongoDB</a:t>
            </a:r>
          </a:p>
          <a:p>
            <a:r>
              <a:rPr lang="ro-RO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Query-uri pe baza unei locații unice</a:t>
            </a:r>
          </a:p>
          <a:p>
            <a:r>
              <a:rPr lang="ro-RO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Tehnologii folosite pentru deployment: GCP (Google Cloud Platform) și Mongo Atlas</a:t>
            </a: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68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93607-6D1F-4182-8BED-C29AFE64C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Evaluarea performan</a:t>
            </a:r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ței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50CD028E-EDB6-4EB0-80E2-F21412E1F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1535" y="4046229"/>
            <a:ext cx="12267570" cy="5623541"/>
          </a:xfrm>
          <a:prstGeom prst="rect">
            <a:avLst/>
          </a:prstGeom>
        </p:spPr>
      </p:pic>
      <p:pic>
        <p:nvPicPr>
          <p:cNvPr id="9" name="Picture 8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CE46B302-74EF-4C1B-AE9C-DAFE596E64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874" y="4378875"/>
            <a:ext cx="9603279" cy="56235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66A4ACC-FE2D-415A-BB01-ED989326C6E7}"/>
              </a:ext>
            </a:extLst>
          </p:cNvPr>
          <p:cNvSpPr txBox="1"/>
          <p:nvPr/>
        </p:nvSpPr>
        <p:spPr>
          <a:xfrm>
            <a:off x="1174580" y="10238378"/>
            <a:ext cx="910986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o-RO" sz="3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Variația timpului de răspuns în funcție de distanță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00F75D-800B-4CC8-AFCF-E649ADF41B62}"/>
              </a:ext>
            </a:extLst>
          </p:cNvPr>
          <p:cNvSpPr txBox="1"/>
          <p:nvPr/>
        </p:nvSpPr>
        <p:spPr>
          <a:xfrm>
            <a:off x="13260724" y="10238378"/>
            <a:ext cx="8749191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o-RO" sz="3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Variația puterii semnalului în funcție de distanță</a:t>
            </a:r>
          </a:p>
        </p:txBody>
      </p:sp>
    </p:spTree>
    <p:extLst>
      <p:ext uri="{BB962C8B-B14F-4D97-AF65-F5344CB8AC3E}">
        <p14:creationId xmlns:p14="http://schemas.microsoft.com/office/powerpoint/2010/main" val="3905803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06E9C-4634-4C89-930A-3DFCB001B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Studiu de caz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A6E83-7F39-4F18-AFAF-29F3B974C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9101" y="3238500"/>
            <a:ext cx="8756162" cy="9207500"/>
          </a:xfrm>
        </p:spPr>
        <p:txBody>
          <a:bodyPr>
            <a:normAutofit/>
          </a:bodyPr>
          <a:lstStyle/>
          <a:p>
            <a:r>
              <a:rPr lang="ro-RO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Feedback pozitiv din partea participanților</a:t>
            </a:r>
          </a:p>
          <a:p>
            <a:r>
              <a:rPr lang="ro-RO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Soluție acceptată de posibili utilizatori</a:t>
            </a: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6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48B5DF52-F8E1-48FD-B28A-5EB06E94A7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750" y="3484685"/>
            <a:ext cx="11554149" cy="3555123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D79ED22-2DEE-4478-80C8-FED8C5950B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750" y="8088435"/>
            <a:ext cx="11554149" cy="37279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E3F1914-8DAD-4768-8A6A-3760DEDD9185}"/>
              </a:ext>
            </a:extLst>
          </p:cNvPr>
          <p:cNvSpPr txBox="1"/>
          <p:nvPr/>
        </p:nvSpPr>
        <p:spPr>
          <a:xfrm>
            <a:off x="14649576" y="7297382"/>
            <a:ext cx="4536498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o-RO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Franklin Gothic Book"/>
              </a:rPr>
              <a:t>Feedback structură aplicație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Franklin Gothic Book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EBD10A-2558-45BB-AD80-F61872089654}"/>
              </a:ext>
            </a:extLst>
          </p:cNvPr>
          <p:cNvSpPr txBox="1"/>
          <p:nvPr/>
        </p:nvSpPr>
        <p:spPr>
          <a:xfrm>
            <a:off x="14842742" y="12073951"/>
            <a:ext cx="4150175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o-RO" sz="28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Feedback design aplicație</a:t>
            </a:r>
          </a:p>
        </p:txBody>
      </p:sp>
    </p:spTree>
    <p:extLst>
      <p:ext uri="{BB962C8B-B14F-4D97-AF65-F5344CB8AC3E}">
        <p14:creationId xmlns:p14="http://schemas.microsoft.com/office/powerpoint/2010/main" val="233556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81675-9560-4F1D-B3DC-DE9F67E91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9100" y="990600"/>
            <a:ext cx="21005800" cy="1145540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o-RO" sz="6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Concluzii</a:t>
            </a:r>
            <a:endParaRPr lang="ro-RO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ro-RO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Proiectul vizează combaterea problemei pouării aerului</a:t>
            </a:r>
          </a:p>
          <a:p>
            <a:pPr lvl="1"/>
            <a:r>
              <a:rPr lang="ro-RO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Oferă resursele necesare utilizatorului pentru a fi corect informat despre mediul încojurător</a:t>
            </a:r>
          </a:p>
          <a:p>
            <a:pPr lvl="1"/>
            <a:r>
              <a:rPr lang="ro-RO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Intuitivă, ușor de folosit</a:t>
            </a:r>
          </a:p>
          <a:p>
            <a:pPr marL="635000" lvl="1" indent="0">
              <a:buNone/>
            </a:pPr>
            <a:endParaRPr lang="ro-RO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ro-RO" sz="6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Implementări ulterioare</a:t>
            </a:r>
          </a:p>
          <a:p>
            <a:pPr lvl="1"/>
            <a:r>
              <a:rPr lang="ro-RO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Compatibilitate cu platforme multiple: Android (prezent), iOS</a:t>
            </a:r>
          </a:p>
          <a:p>
            <a:pPr lvl="1"/>
            <a:r>
              <a:rPr lang="ro-RO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Functionalități noi</a:t>
            </a:r>
          </a:p>
          <a:p>
            <a:pPr marL="635000" lvl="1" indent="0">
              <a:buNone/>
            </a:pPr>
            <a:endParaRPr lang="ro-RO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678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007B84-F645-4D80-ADBB-AEF85F86D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8000" dirty="0"/>
              <a:t>Vă mulțumesc pentru atenție!</a:t>
            </a:r>
            <a:endParaRPr lang="en-US" sz="8000" dirty="0"/>
          </a:p>
        </p:txBody>
      </p:sp>
      <p:pic>
        <p:nvPicPr>
          <p:cNvPr id="6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1A8F0146-7056-45AA-990B-7359614351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196" y="4429125"/>
            <a:ext cx="18639776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10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lang="ro-RO" sz="1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Context</a:t>
            </a:r>
            <a:endParaRPr sz="1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9" name="Shape 69"/>
          <p:cNvSpPr>
            <a:spLocks noGrp="1"/>
          </p:cNvSpPr>
          <p:nvPr>
            <p:ph type="body" idx="1"/>
          </p:nvPr>
        </p:nvSpPr>
        <p:spPr>
          <a:xfrm>
            <a:off x="1689100" y="3238500"/>
            <a:ext cx="12572023" cy="9207500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0" indent="0">
              <a:buNone/>
              <a:defRPr sz="1800"/>
            </a:pPr>
            <a:r>
              <a:rPr lang="ro-RO" sz="5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Poluarea aerului:</a:t>
            </a:r>
          </a:p>
          <a:p>
            <a:pPr>
              <a:defRPr sz="1800"/>
            </a:pPr>
            <a:r>
              <a:rPr lang="ro-RO" sz="5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Problemă semnificativă care afecteză întreaga populație (aprox. 91% - World Health Organization)</a:t>
            </a:r>
          </a:p>
          <a:p>
            <a:pPr>
              <a:defRPr sz="1800"/>
            </a:pPr>
            <a:r>
              <a:rPr lang="ro-RO" sz="5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Precursor al condițiilor cronice (boli cardiovasculare, pulmonare)</a:t>
            </a:r>
          </a:p>
          <a:p>
            <a:pPr>
              <a:defRPr sz="1800"/>
            </a:pPr>
            <a:r>
              <a:rPr lang="ro-RO" sz="5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4.2 milioane decesuri în fiecare an</a:t>
            </a:r>
          </a:p>
          <a:p>
            <a:pPr marL="0" indent="0">
              <a:buNone/>
              <a:defRPr sz="1800"/>
            </a:pPr>
            <a:r>
              <a:rPr lang="ro-RO" sz="5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Soluția propusă:</a:t>
            </a:r>
          </a:p>
          <a:p>
            <a:pPr>
              <a:defRPr sz="1800"/>
            </a:pPr>
            <a:r>
              <a:rPr lang="ro-RO" sz="5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Aplicație care monitorizează calitatea aerului în timp real</a:t>
            </a:r>
          </a:p>
          <a:p>
            <a:pPr>
              <a:defRPr sz="1800"/>
            </a:pPr>
            <a:r>
              <a:rPr lang="ro-RO" sz="5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Minimizează expunerea la mediul poluat</a:t>
            </a:r>
            <a:endParaRPr sz="5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 descr="A picture containing icon&#10;&#10;Description automatically generated">
            <a:extLst>
              <a:ext uri="{FF2B5EF4-FFF2-40B4-BE49-F238E27FC236}">
                <a16:creationId xmlns:a16="http://schemas.microsoft.com/office/drawing/2014/main" id="{C5DDDFB3-15E7-49D5-A16D-50C943749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1123" y="3782397"/>
            <a:ext cx="9144000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lang="ro-RO" sz="1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Cerințe</a:t>
            </a:r>
            <a:endParaRPr sz="1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4" name="Shape 74"/>
          <p:cNvSpPr>
            <a:spLocks noGrp="1"/>
          </p:cNvSpPr>
          <p:nvPr>
            <p:ph type="body" idx="1"/>
          </p:nvPr>
        </p:nvSpPr>
        <p:spPr>
          <a:xfrm>
            <a:off x="1689099" y="3714750"/>
            <a:ext cx="10328729" cy="873125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>
              <a:defRPr sz="1800"/>
            </a:pPr>
            <a:r>
              <a:rPr lang="ro-RO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Structură soluție:</a:t>
            </a:r>
          </a:p>
          <a:p>
            <a:pPr lvl="1">
              <a:buFont typeface="Courier New" panose="02070309020205020404" pitchFamily="49" charset="0"/>
              <a:buChar char="o"/>
              <a:defRPr sz="1800"/>
            </a:pPr>
            <a:r>
              <a:rPr lang="ro-RO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Dispozitiv embedded</a:t>
            </a:r>
          </a:p>
          <a:p>
            <a:pPr lvl="1">
              <a:buFont typeface="Courier New" panose="02070309020205020404" pitchFamily="49" charset="0"/>
              <a:buChar char="o"/>
              <a:defRPr sz="1800"/>
            </a:pPr>
            <a:r>
              <a:rPr lang="ro-RO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Aplicație mobilă</a:t>
            </a:r>
          </a:p>
          <a:p>
            <a:pPr lvl="1">
              <a:buFont typeface="Courier New" panose="02070309020205020404" pitchFamily="49" charset="0"/>
              <a:buChar char="o"/>
              <a:defRPr sz="1800"/>
            </a:pPr>
            <a:r>
              <a:rPr lang="ro-RO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Servicii de stocare</a:t>
            </a:r>
          </a:p>
          <a:p>
            <a:pPr marL="558800" lvl="1" indent="0">
              <a:buNone/>
              <a:defRPr sz="1800"/>
            </a:pPr>
            <a:endParaRPr lang="ro-RO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defRPr sz="1800"/>
            </a:pPr>
            <a:r>
              <a:rPr lang="ro-RO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Categorii multiple de factori</a:t>
            </a: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</a:t>
            </a:r>
            <a:r>
              <a:rPr lang="ro-RO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luat</a:t>
            </a: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o-RO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în considerare: fizici, cognitivi și emoționali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B77F6000-B7A6-4ED8-B707-1C6A8B804F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6173" y="4460033"/>
            <a:ext cx="11411369" cy="79859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1219200" y="1119933"/>
            <a:ext cx="21945600" cy="2286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lang="ro-RO" sz="1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State of the Art / Related Work</a:t>
            </a:r>
            <a:endParaRPr sz="1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4" name="Shape 74"/>
          <p:cNvSpPr>
            <a:spLocks noGrp="1"/>
          </p:cNvSpPr>
          <p:nvPr>
            <p:ph type="body" idx="1"/>
          </p:nvPr>
        </p:nvSpPr>
        <p:spPr>
          <a:xfrm>
            <a:off x="1689100" y="4108450"/>
            <a:ext cx="10007600" cy="833755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>
              <a:defRPr sz="1800"/>
            </a:pPr>
            <a:r>
              <a:rPr lang="ro-RO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Studiu de piață făcut pe baza sistemului embedded</a:t>
            </a:r>
          </a:p>
          <a:p>
            <a:pPr>
              <a:defRPr sz="1800"/>
            </a:pPr>
            <a:r>
              <a:rPr lang="ro-RO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 opțiuni disponibile (ex.: ATmega328P, CC3200, ESP8266, ESP32)</a:t>
            </a:r>
          </a:p>
          <a:p>
            <a:pPr>
              <a:defRPr sz="1800"/>
            </a:pPr>
            <a:r>
              <a:rPr lang="ro-RO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Familia de microprocesoare ESP32 aleasă ca MCU pentru dispozitivul embedded</a:t>
            </a: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(performan</a:t>
            </a:r>
            <a:r>
              <a:rPr lang="ro-RO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ță, versatilitate)</a:t>
            </a:r>
          </a:p>
          <a:p>
            <a:pPr>
              <a:defRPr sz="1800"/>
            </a:pPr>
            <a:r>
              <a:rPr lang="ro-RO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Numeroase contribuții cu ajutorul și despre ESP32</a:t>
            </a:r>
          </a:p>
          <a:p>
            <a:pPr>
              <a:defRPr sz="1800"/>
            </a:pPr>
            <a:endParaRPr lang="ro-RO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Picture 9" descr="A picture containing text, scoreboard&#10;&#10;Description automatically generated">
            <a:extLst>
              <a:ext uri="{FF2B5EF4-FFF2-40B4-BE49-F238E27FC236}">
                <a16:creationId xmlns:a16="http://schemas.microsoft.com/office/drawing/2014/main" id="{6F1627E3-BEC8-44CB-ACB9-FE66D1F40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9207" y="3405933"/>
            <a:ext cx="7054362" cy="70543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59407C7-6A41-40D7-BA89-C11CE19FD9BE}"/>
              </a:ext>
            </a:extLst>
          </p:cNvPr>
          <p:cNvSpPr txBox="1"/>
          <p:nvPr/>
        </p:nvSpPr>
        <p:spPr>
          <a:xfrm>
            <a:off x="17081874" y="10460295"/>
            <a:ext cx="182902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Franklin Gothic Book"/>
              </a:rPr>
              <a:t>ESP32-Thing</a:t>
            </a:r>
          </a:p>
        </p:txBody>
      </p:sp>
    </p:spTree>
    <p:extLst>
      <p:ext uri="{BB962C8B-B14F-4D97-AF65-F5344CB8AC3E}">
        <p14:creationId xmlns:p14="http://schemas.microsoft.com/office/powerpoint/2010/main" val="4172414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6638D4E-B221-47E8-8273-816E7DE89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1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Descrierea soluției</a:t>
            </a:r>
            <a:endParaRPr lang="en-US" sz="1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D129588-FA4C-44E3-B09E-530DFBED3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9100" y="3868614"/>
            <a:ext cx="11481777" cy="8577385"/>
          </a:xfrm>
        </p:spPr>
        <p:txBody>
          <a:bodyPr anchor="t">
            <a:normAutofit/>
          </a:bodyPr>
          <a:lstStyle/>
          <a:p>
            <a:r>
              <a:rPr lang="ro-RO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Implementare IoT (Internet-of-Things) bazată pe senzori de mediu</a:t>
            </a:r>
          </a:p>
          <a:p>
            <a:r>
              <a:rPr lang="ro-RO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Bluetooth Low Energy</a:t>
            </a: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asigur</a:t>
            </a:r>
            <a:r>
              <a:rPr lang="ro-RO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ă</a:t>
            </a: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conectivitatea</a:t>
            </a:r>
            <a:r>
              <a:rPr lang="ro-RO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între componente</a:t>
            </a:r>
          </a:p>
          <a:p>
            <a:r>
              <a:rPr lang="ro-RO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GATT (General Attribute</a:t>
            </a: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Profile</a:t>
            </a:r>
            <a:r>
              <a:rPr lang="ro-RO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definește metodele de comunicație</a:t>
            </a:r>
          </a:p>
          <a:p>
            <a:r>
              <a:rPr lang="ro-RO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Așezare ierarhică a datelor, bazată pe atribute</a:t>
            </a:r>
          </a:p>
        </p:txBody>
      </p:sp>
      <p:pic>
        <p:nvPicPr>
          <p:cNvPr id="3" name="Picture 2" descr="A picture containing text, electronics, charger&#10;&#10;Description automatically generated">
            <a:extLst>
              <a:ext uri="{FF2B5EF4-FFF2-40B4-BE49-F238E27FC236}">
                <a16:creationId xmlns:a16="http://schemas.microsoft.com/office/drawing/2014/main" id="{B3F11EC9-578F-40F1-A866-8A933F32BE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6271" y="4049958"/>
            <a:ext cx="5653821" cy="66804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2C2CF3-583F-4839-82E3-B5569940A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o-RO" sz="6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Dispozitivul embedded</a:t>
            </a:r>
            <a:endParaRPr lang="en-US" sz="6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1CBC2D-FFBD-4F82-BDC9-6B25D7990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9099" y="3815862"/>
            <a:ext cx="13445153" cy="8630138"/>
          </a:xfrm>
        </p:spPr>
        <p:txBody>
          <a:bodyPr anchor="t">
            <a:normAutofit/>
          </a:bodyPr>
          <a:lstStyle/>
          <a:p>
            <a:r>
              <a:rPr lang="ro-RO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Server în implementarea GATT</a:t>
            </a:r>
          </a:p>
          <a:p>
            <a:r>
              <a:rPr lang="ro-RO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Structură fixă, recomandată </a:t>
            </a:r>
          </a:p>
          <a:p>
            <a:r>
              <a:rPr lang="ro-RO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 profil, încapsulând servicul predefinit de Bluetooth SIG: „Environmental Sensing Service” </a:t>
            </a:r>
          </a:p>
          <a:p>
            <a:r>
              <a:rPr lang="ro-RO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Caracteristici disponibile: punct de control, IAQ (index pentru calitatea aerului), temperatură, umiditate, presiune, lumină ambientală</a:t>
            </a:r>
          </a:p>
          <a:p>
            <a:pPr lvl="1"/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6E5AF719-F08F-4742-BBE0-9CA6DD67DF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5902" y="3238500"/>
            <a:ext cx="4781299" cy="790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54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C713B396-44D3-4543-A51F-12D67777ED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278" y="1312008"/>
            <a:ext cx="16261444" cy="4877481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0" name="Picture 9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AA9BFDEA-B628-457A-AE8B-0D614FB46E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278" y="6858000"/>
            <a:ext cx="16261444" cy="4981252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1744493-A680-427D-A8AF-F79F420FDB3F}"/>
              </a:ext>
            </a:extLst>
          </p:cNvPr>
          <p:cNvSpPr/>
          <p:nvPr/>
        </p:nvSpPr>
        <p:spPr>
          <a:xfrm>
            <a:off x="9677319" y="2586001"/>
            <a:ext cx="1654228" cy="1566816"/>
          </a:xfrm>
          <a:prstGeom prst="roundRect">
            <a:avLst/>
          </a:prstGeom>
          <a:noFill/>
          <a:ln w="38100" cap="flat">
            <a:solidFill>
              <a:schemeClr val="bg1">
                <a:lumMod val="95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209424-C769-4C77-9291-483EEF852F8D}"/>
              </a:ext>
            </a:extLst>
          </p:cNvPr>
          <p:cNvSpPr txBox="1"/>
          <p:nvPr/>
        </p:nvSpPr>
        <p:spPr>
          <a:xfrm>
            <a:off x="10124522" y="2173026"/>
            <a:ext cx="759823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o-RO" sz="1800" b="0" i="0" u="none" strike="noStrike" cap="none" spc="0" normalizeH="0" baseline="0" dirty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Franklin Gothic Book"/>
                <a:ea typeface="Franklin Gothic Book"/>
                <a:cs typeface="Franklin Gothic Book"/>
                <a:sym typeface="Franklin Gothic Book"/>
              </a:rPr>
              <a:t>ESP32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FFFF00"/>
              </a:solidFill>
              <a:effectLst/>
              <a:uFillTx/>
              <a:latin typeface="Franklin Gothic Book"/>
              <a:ea typeface="Franklin Gothic Book"/>
              <a:cs typeface="Franklin Gothic Book"/>
              <a:sym typeface="Franklin Gothic Book"/>
            </a:endParaRP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58650415-A53B-466C-B1AB-44050FB738A1}"/>
              </a:ext>
            </a:extLst>
          </p:cNvPr>
          <p:cNvSpPr/>
          <p:nvPr/>
        </p:nvSpPr>
        <p:spPr>
          <a:xfrm>
            <a:off x="7924800" y="2467066"/>
            <a:ext cx="1228725" cy="2157367"/>
          </a:xfrm>
          <a:prstGeom prst="flowChartAlternateProcess">
            <a:avLst/>
          </a:prstGeom>
          <a:noFill/>
          <a:ln w="38100" cap="flat">
            <a:solidFill>
              <a:schemeClr val="bg1">
                <a:lumMod val="95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4BEE5-0678-4077-B87E-EEC5866D041B}"/>
              </a:ext>
            </a:extLst>
          </p:cNvPr>
          <p:cNvSpPr txBox="1"/>
          <p:nvPr/>
        </p:nvSpPr>
        <p:spPr>
          <a:xfrm>
            <a:off x="7791361" y="2093176"/>
            <a:ext cx="149560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o-RO" sz="1800" b="0" i="0" u="none" strike="noStrike" cap="none" spc="0" normalizeH="0" baseline="0" dirty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Franklin Gothic Book"/>
                <a:ea typeface="Franklin Gothic Book"/>
                <a:cs typeface="Franklin Gothic Book"/>
                <a:sym typeface="Franklin Gothic Book"/>
              </a:rPr>
              <a:t>40MHz crystal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FFFF00"/>
              </a:solidFill>
              <a:effectLst/>
              <a:uFillTx/>
              <a:latin typeface="Franklin Gothic Book"/>
              <a:ea typeface="Franklin Gothic Book"/>
              <a:cs typeface="Franklin Gothic Book"/>
              <a:sym typeface="Franklin Gothic Book"/>
            </a:endParaRPr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80D4121B-D1B7-41CB-876E-86F8781470A0}"/>
              </a:ext>
            </a:extLst>
          </p:cNvPr>
          <p:cNvSpPr/>
          <p:nvPr/>
        </p:nvSpPr>
        <p:spPr>
          <a:xfrm>
            <a:off x="11331546" y="4083702"/>
            <a:ext cx="860453" cy="1304925"/>
          </a:xfrm>
          <a:prstGeom prst="flowChartAlternateProcess">
            <a:avLst/>
          </a:prstGeom>
          <a:noFill/>
          <a:ln w="38100" cap="flat">
            <a:solidFill>
              <a:schemeClr val="bg1">
                <a:lumMod val="95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D86CD2-1ADC-4823-8D8C-B976BFB40C35}"/>
              </a:ext>
            </a:extLst>
          </p:cNvPr>
          <p:cNvSpPr txBox="1"/>
          <p:nvPr/>
        </p:nvSpPr>
        <p:spPr>
          <a:xfrm>
            <a:off x="12282872" y="3927641"/>
            <a:ext cx="73417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o-RO" sz="1800" dirty="0">
                <a:solidFill>
                  <a:srgbClr val="FFFF00"/>
                </a:solidFill>
              </a:rPr>
              <a:t>32k</a:t>
            </a:r>
            <a:r>
              <a:rPr kumimoji="0" lang="ro-RO" sz="1800" b="0" i="0" u="none" strike="noStrike" cap="none" spc="0" normalizeH="0" baseline="0" dirty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Franklin Gothic Book"/>
                <a:ea typeface="Franklin Gothic Book"/>
                <a:cs typeface="Franklin Gothic Book"/>
                <a:sym typeface="Franklin Gothic Book"/>
              </a:rPr>
              <a:t>Hz</a:t>
            </a:r>
          </a:p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o-RO" sz="1800" b="0" i="0" u="none" strike="noStrike" cap="none" spc="0" normalizeH="0" baseline="0" dirty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Franklin Gothic Book"/>
                <a:ea typeface="Franklin Gothic Book"/>
                <a:cs typeface="Franklin Gothic Book"/>
                <a:sym typeface="Franklin Gothic Book"/>
              </a:rPr>
              <a:t>crystal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FFFF00"/>
              </a:solidFill>
              <a:effectLst/>
              <a:uFillTx/>
              <a:latin typeface="Franklin Gothic Book"/>
              <a:ea typeface="Franklin Gothic Book"/>
              <a:cs typeface="Franklin Gothic Book"/>
              <a:sym typeface="Franklin Gothic Book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CABA3A2-867F-4CF3-8C28-B522E2223778}"/>
              </a:ext>
            </a:extLst>
          </p:cNvPr>
          <p:cNvSpPr/>
          <p:nvPr/>
        </p:nvSpPr>
        <p:spPr>
          <a:xfrm>
            <a:off x="4173765" y="1813252"/>
            <a:ext cx="1495602" cy="4228777"/>
          </a:xfrm>
          <a:prstGeom prst="roundRect">
            <a:avLst/>
          </a:prstGeom>
          <a:noFill/>
          <a:ln w="38100" cap="flat">
            <a:solidFill>
              <a:schemeClr val="bg1">
                <a:lumMod val="95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EB466D-26CD-46DC-862E-0DC4262E16BA}"/>
              </a:ext>
            </a:extLst>
          </p:cNvPr>
          <p:cNvSpPr txBox="1"/>
          <p:nvPr/>
        </p:nvSpPr>
        <p:spPr>
          <a:xfrm>
            <a:off x="4464710" y="1433661"/>
            <a:ext cx="91371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o-RO" sz="1800" b="0" i="0" u="none" strike="noStrike" cap="none" spc="0" normalizeH="0" baseline="0" dirty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Franklin Gothic Book"/>
                <a:ea typeface="Franklin Gothic Book"/>
                <a:cs typeface="Franklin Gothic Book"/>
                <a:sym typeface="Franklin Gothic Book"/>
              </a:rPr>
              <a:t>Antenna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FFFF00"/>
              </a:solidFill>
              <a:effectLst/>
              <a:uFillTx/>
              <a:latin typeface="Franklin Gothic Book"/>
              <a:ea typeface="Franklin Gothic Book"/>
              <a:cs typeface="Franklin Gothic Book"/>
              <a:sym typeface="Franklin Gothic Book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010E3F4-2192-4022-8AB5-92E0F1FC80B2}"/>
              </a:ext>
            </a:extLst>
          </p:cNvPr>
          <p:cNvSpPr/>
          <p:nvPr/>
        </p:nvSpPr>
        <p:spPr>
          <a:xfrm>
            <a:off x="13207970" y="3545749"/>
            <a:ext cx="2192017" cy="1842878"/>
          </a:xfrm>
          <a:prstGeom prst="roundRect">
            <a:avLst/>
          </a:prstGeom>
          <a:noFill/>
          <a:ln w="38100" cap="flat">
            <a:solidFill>
              <a:schemeClr val="bg1">
                <a:lumMod val="95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1419B7-B928-4BB9-912F-9624336D9216}"/>
              </a:ext>
            </a:extLst>
          </p:cNvPr>
          <p:cNvSpPr txBox="1"/>
          <p:nvPr/>
        </p:nvSpPr>
        <p:spPr>
          <a:xfrm>
            <a:off x="17408493" y="2345916"/>
            <a:ext cx="102111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o-RO" sz="1800" dirty="0">
                <a:solidFill>
                  <a:srgbClr val="FFFF00"/>
                </a:solidFill>
              </a:rPr>
              <a:t>Boost</a:t>
            </a:r>
          </a:p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o-RO" sz="1800" b="0" i="0" u="none" strike="noStrike" cap="none" spc="0" normalizeH="0" baseline="0" dirty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Franklin Gothic Book"/>
                <a:ea typeface="Franklin Gothic Book"/>
                <a:cs typeface="Franklin Gothic Book"/>
                <a:sym typeface="Franklin Gothic Book"/>
              </a:rPr>
              <a:t>converter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FFFF00"/>
              </a:solidFill>
              <a:effectLst/>
              <a:uFillTx/>
              <a:latin typeface="Franklin Gothic Book"/>
              <a:ea typeface="Franklin Gothic Book"/>
              <a:cs typeface="Franklin Gothic Book"/>
              <a:sym typeface="Franklin Gothic Book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93B0E40-228C-45BA-AA1D-239D5ED9AD4C}"/>
              </a:ext>
            </a:extLst>
          </p:cNvPr>
          <p:cNvSpPr/>
          <p:nvPr/>
        </p:nvSpPr>
        <p:spPr>
          <a:xfrm>
            <a:off x="16421100" y="2459264"/>
            <a:ext cx="987393" cy="1086485"/>
          </a:xfrm>
          <a:prstGeom prst="roundRect">
            <a:avLst/>
          </a:prstGeom>
          <a:noFill/>
          <a:ln w="38100" cap="flat">
            <a:solidFill>
              <a:schemeClr val="bg1">
                <a:lumMod val="95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6B5569-BBB0-45B2-AFB8-4E51EC6BBB4D}"/>
              </a:ext>
            </a:extLst>
          </p:cNvPr>
          <p:cNvSpPr txBox="1"/>
          <p:nvPr/>
        </p:nvSpPr>
        <p:spPr>
          <a:xfrm>
            <a:off x="13506871" y="3166158"/>
            <a:ext cx="1524456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o-RO" sz="1800" dirty="0">
                <a:solidFill>
                  <a:srgbClr val="FFFF00"/>
                </a:solidFill>
              </a:rPr>
              <a:t>FT231X bridge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FFFF00"/>
              </a:solidFill>
              <a:effectLst/>
              <a:uFillTx/>
              <a:latin typeface="Franklin Gothic Book"/>
              <a:ea typeface="Franklin Gothic Book"/>
              <a:cs typeface="Franklin Gothic Book"/>
              <a:sym typeface="Franklin Gothic Book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8F2AB43-67D8-43C8-82EF-3F381457C156}"/>
              </a:ext>
            </a:extLst>
          </p:cNvPr>
          <p:cNvSpPr/>
          <p:nvPr/>
        </p:nvSpPr>
        <p:spPr>
          <a:xfrm>
            <a:off x="18707100" y="2674211"/>
            <a:ext cx="1413780" cy="2227989"/>
          </a:xfrm>
          <a:prstGeom prst="roundRect">
            <a:avLst/>
          </a:prstGeom>
          <a:noFill/>
          <a:ln w="38100" cap="flat">
            <a:solidFill>
              <a:schemeClr val="bg1">
                <a:lumMod val="95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1FEAAB-5AA1-4526-87F7-BA72920428B8}"/>
              </a:ext>
            </a:extLst>
          </p:cNvPr>
          <p:cNvSpPr txBox="1"/>
          <p:nvPr/>
        </p:nvSpPr>
        <p:spPr>
          <a:xfrm>
            <a:off x="18758363" y="4914121"/>
            <a:ext cx="131125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o-RO" sz="1800" dirty="0">
                <a:solidFill>
                  <a:srgbClr val="FFFF00"/>
                </a:solidFill>
              </a:rPr>
              <a:t>Micro-B USB</a:t>
            </a:r>
          </a:p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o-RO" sz="1800" b="0" i="0" u="none" strike="noStrike" cap="none" spc="0" normalizeH="0" baseline="0" dirty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Franklin Gothic Book"/>
                <a:ea typeface="Franklin Gothic Book"/>
                <a:cs typeface="Franklin Gothic Book"/>
                <a:sym typeface="Franklin Gothic Book"/>
              </a:rPr>
              <a:t>port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FFFF00"/>
              </a:solidFill>
              <a:effectLst/>
              <a:uFillTx/>
              <a:latin typeface="Franklin Gothic Book"/>
              <a:ea typeface="Franklin Gothic Book"/>
              <a:cs typeface="Franklin Gothic Book"/>
              <a:sym typeface="Franklin Gothic Book"/>
            </a:endParaRPr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3678E0F6-90B1-4FAA-BD07-4914E1A082ED}"/>
              </a:ext>
            </a:extLst>
          </p:cNvPr>
          <p:cNvSpPr/>
          <p:nvPr/>
        </p:nvSpPr>
        <p:spPr>
          <a:xfrm>
            <a:off x="5854700" y="2173026"/>
            <a:ext cx="1228725" cy="1979791"/>
          </a:xfrm>
          <a:prstGeom prst="flowChartAlternateProcess">
            <a:avLst/>
          </a:prstGeom>
          <a:noFill/>
          <a:ln w="38100" cap="flat">
            <a:solidFill>
              <a:schemeClr val="bg1">
                <a:lumMod val="95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8505A8-D00C-4A44-9F57-73F45474FEF4}"/>
              </a:ext>
            </a:extLst>
          </p:cNvPr>
          <p:cNvSpPr txBox="1"/>
          <p:nvPr/>
        </p:nvSpPr>
        <p:spPr>
          <a:xfrm>
            <a:off x="6019162" y="4152817"/>
            <a:ext cx="889667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o-RO" sz="1800" b="0" i="0" u="none" strike="noStrike" cap="none" spc="0" normalizeH="0" baseline="0" dirty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Franklin Gothic Book"/>
                <a:ea typeface="Franklin Gothic Book"/>
                <a:cs typeface="Franklin Gothic Book"/>
                <a:sym typeface="Franklin Gothic Book"/>
              </a:rPr>
              <a:t>Sensors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FFFF00"/>
              </a:solidFill>
              <a:effectLst/>
              <a:uFillTx/>
              <a:latin typeface="Franklin Gothic Book"/>
              <a:ea typeface="Franklin Gothic Book"/>
              <a:cs typeface="Franklin Gothic Book"/>
              <a:sym typeface="Franklin Gothic Book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16D7220-69E8-4D5A-B330-F05DEA8480D1}"/>
              </a:ext>
            </a:extLst>
          </p:cNvPr>
          <p:cNvSpPr/>
          <p:nvPr/>
        </p:nvSpPr>
        <p:spPr>
          <a:xfrm>
            <a:off x="15499112" y="4532408"/>
            <a:ext cx="871158" cy="1086485"/>
          </a:xfrm>
          <a:prstGeom prst="roundRect">
            <a:avLst/>
          </a:prstGeom>
          <a:noFill/>
          <a:ln w="38100" cap="flat">
            <a:solidFill>
              <a:schemeClr val="bg1">
                <a:lumMod val="95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F10F3E-A9AE-4A81-AD8B-77519CA0921D}"/>
              </a:ext>
            </a:extLst>
          </p:cNvPr>
          <p:cNvSpPr txBox="1"/>
          <p:nvPr/>
        </p:nvSpPr>
        <p:spPr>
          <a:xfrm>
            <a:off x="16434215" y="4900485"/>
            <a:ext cx="110447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o-RO" sz="1800" dirty="0">
                <a:solidFill>
                  <a:srgbClr val="FFFF00"/>
                </a:solidFill>
              </a:rPr>
              <a:t>Voltage</a:t>
            </a:r>
          </a:p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o-RO" sz="1800" b="0" i="0" u="none" strike="noStrike" cap="none" spc="0" normalizeH="0" baseline="0" dirty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Franklin Gothic Book"/>
                <a:ea typeface="Franklin Gothic Book"/>
                <a:cs typeface="Franklin Gothic Book"/>
                <a:sym typeface="Franklin Gothic Book"/>
              </a:rPr>
              <a:t>supervizor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FFFF00"/>
              </a:solidFill>
              <a:effectLst/>
              <a:uFillTx/>
              <a:latin typeface="Franklin Gothic Book"/>
              <a:ea typeface="Franklin Gothic Book"/>
              <a:cs typeface="Franklin Gothic Book"/>
              <a:sym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102890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11" grpId="0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 animBg="1"/>
      <p:bldP spid="21" grpId="0"/>
      <p:bldP spid="22" grpId="0" animBg="1"/>
      <p:bldP spid="23" grpId="0"/>
      <p:bldP spid="24" grpId="0" animBg="1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EFFAF2-826B-42DD-AF12-E184CE498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o-RO" sz="6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Aplicația mobilă</a:t>
            </a:r>
            <a:endParaRPr lang="en-US" sz="6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1CD9225F-0C5A-4782-9C09-883D81990F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3347" y="3783859"/>
            <a:ext cx="12191999" cy="6148281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798937-E740-4EC5-87F5-85B060143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9100" y="3944517"/>
            <a:ext cx="8891814" cy="7929982"/>
          </a:xfrm>
        </p:spPr>
        <p:txBody>
          <a:bodyPr anchor="t">
            <a:normAutofit/>
          </a:bodyPr>
          <a:lstStyle/>
          <a:p>
            <a:r>
              <a:rPr lang="ro-RO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Client în implementarea GATT</a:t>
            </a:r>
          </a:p>
          <a:p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Structurat</a:t>
            </a:r>
            <a:r>
              <a:rPr lang="ro-RO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ă în două activități: scanare și control</a:t>
            </a:r>
          </a:p>
          <a:p>
            <a:r>
              <a:rPr lang="ro-RO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Platformă de dezvoltare aleasă: Android</a:t>
            </a:r>
          </a:p>
        </p:txBody>
      </p:sp>
    </p:spTree>
    <p:extLst>
      <p:ext uri="{BB962C8B-B14F-4D97-AF65-F5344CB8AC3E}">
        <p14:creationId xmlns:p14="http://schemas.microsoft.com/office/powerpoint/2010/main" val="114177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E63B36-892D-41CB-BA21-05556506C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7791" y="2108718"/>
            <a:ext cx="11429023" cy="8719496"/>
          </a:xfrm>
        </p:spPr>
        <p:txBody>
          <a:bodyPr anchor="t"/>
          <a:lstStyle/>
          <a:p>
            <a:pPr algn="l">
              <a:buFont typeface="Arial" panose="020B0604020202020204" pitchFamily="34" charset="0"/>
              <a:buChar char="•"/>
            </a:pPr>
            <a:r>
              <a:rPr lang="ro-RO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Scanare:</a:t>
            </a:r>
          </a:p>
          <a:p>
            <a:pPr lvl="1" algn="l">
              <a:buFont typeface="Courier New" panose="02070309020205020404" pitchFamily="49" charset="0"/>
              <a:buChar char="o"/>
            </a:pPr>
            <a:r>
              <a:rPr lang="ro-RO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Primul pas în interacțiunea dintre sistemul embedded și smartphone-ul utilizatorului</a:t>
            </a:r>
          </a:p>
          <a:p>
            <a:pPr lvl="1" algn="l">
              <a:buFont typeface="Courier New" panose="02070309020205020404" pitchFamily="49" charset="0"/>
              <a:buChar char="o"/>
            </a:pPr>
            <a:r>
              <a:rPr lang="ro-RO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Căutare dispozitive disponibile pentru conexiune</a:t>
            </a:r>
          </a:p>
          <a:p>
            <a:pPr lvl="1" algn="l">
              <a:buFont typeface="Courier New" panose="02070309020205020404" pitchFamily="49" charset="0"/>
              <a:buChar char="o"/>
            </a:pPr>
            <a:r>
              <a:rPr lang="ro-RO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Posibilitatea alegerii rezultatului dorit</a:t>
            </a:r>
          </a:p>
          <a:p>
            <a:pPr algn="l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AD5CE35-772A-4528-960F-D220836E8C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2941" y="1620714"/>
            <a:ext cx="5632950" cy="961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95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1626</TotalTime>
  <Words>460</Words>
  <Application>Microsoft Office PowerPoint</Application>
  <PresentationFormat>Custom</PresentationFormat>
  <Paragraphs>87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Courier New</vt:lpstr>
      <vt:lpstr>Franklin Gothic Book</vt:lpstr>
      <vt:lpstr>Helvetica Light</vt:lpstr>
      <vt:lpstr>Helvetica Neue</vt:lpstr>
      <vt:lpstr>Tahoma</vt:lpstr>
      <vt:lpstr>Wingdings</vt:lpstr>
      <vt:lpstr>White</vt:lpstr>
      <vt:lpstr>Sistem embedded pentru monitorizarea poluării aerului</vt:lpstr>
      <vt:lpstr>Context</vt:lpstr>
      <vt:lpstr>Cerințe</vt:lpstr>
      <vt:lpstr>State of the Art / Related Work</vt:lpstr>
      <vt:lpstr>Descrierea soluției</vt:lpstr>
      <vt:lpstr>Dispozitivul embedded</vt:lpstr>
      <vt:lpstr>PowerPoint Presentation</vt:lpstr>
      <vt:lpstr>Aplicația mobilă</vt:lpstr>
      <vt:lpstr>PowerPoint Presentation</vt:lpstr>
      <vt:lpstr>PowerPoint Presentation</vt:lpstr>
      <vt:lpstr>Depozit de date persistent</vt:lpstr>
      <vt:lpstr>Evaluarea performanței</vt:lpstr>
      <vt:lpstr>Studiu de caz</vt:lpstr>
      <vt:lpstr>PowerPoint Presentation</vt:lpstr>
      <vt:lpstr>Vă mulțumesc pentru atenție!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Nicolae-Andrei Vasile</dc:creator>
  <cp:lastModifiedBy>Nicolae-Andrei VASILE (94729)</cp:lastModifiedBy>
  <cp:revision>434</cp:revision>
  <dcterms:modified xsi:type="dcterms:W3CDTF">2021-07-08T02:52:03Z</dcterms:modified>
</cp:coreProperties>
</file>