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5A50-D229-4DC6-A3C7-F34F6947FFE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02D86E-E6A1-4E7F-8C0C-6E91750AD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5A50-D229-4DC6-A3C7-F34F6947FFE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02D86E-E6A1-4E7F-8C0C-6E91750AD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5A50-D229-4DC6-A3C7-F34F6947FFE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02D86E-E6A1-4E7F-8C0C-6E91750AD81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0895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5A50-D229-4DC6-A3C7-F34F6947FFE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02D86E-E6A1-4E7F-8C0C-6E91750AD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8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5A50-D229-4DC6-A3C7-F34F6947FFE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02D86E-E6A1-4E7F-8C0C-6E91750AD81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4739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5A50-D229-4DC6-A3C7-F34F6947FFE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02D86E-E6A1-4E7F-8C0C-6E91750AD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87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5A50-D229-4DC6-A3C7-F34F6947FFE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D86E-E6A1-4E7F-8C0C-6E91750AD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94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5A50-D229-4DC6-A3C7-F34F6947FFE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D86E-E6A1-4E7F-8C0C-6E91750AD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2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5A50-D229-4DC6-A3C7-F34F6947FFE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D86E-E6A1-4E7F-8C0C-6E91750AD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8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5A50-D229-4DC6-A3C7-F34F6947FFE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02D86E-E6A1-4E7F-8C0C-6E91750AD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9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5A50-D229-4DC6-A3C7-F34F6947FFE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02D86E-E6A1-4E7F-8C0C-6E91750AD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1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5A50-D229-4DC6-A3C7-F34F6947FFE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02D86E-E6A1-4E7F-8C0C-6E91750AD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5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5A50-D229-4DC6-A3C7-F34F6947FFE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D86E-E6A1-4E7F-8C0C-6E91750AD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3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5A50-D229-4DC6-A3C7-F34F6947FFE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D86E-E6A1-4E7F-8C0C-6E91750AD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9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5A50-D229-4DC6-A3C7-F34F6947FFE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D86E-E6A1-4E7F-8C0C-6E91750AD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1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5A50-D229-4DC6-A3C7-F34F6947FFE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02D86E-E6A1-4E7F-8C0C-6E91750AD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9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E5A50-D229-4DC6-A3C7-F34F6947FFE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02D86E-E6A1-4E7F-8C0C-6E91750AD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1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EDE4-507F-479E-9609-5C2DC4706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Programmable Logic Controllers for Industrial Applications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Nicolae-Andrei Vasile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3CB0C-5B3E-4F19-AA74-17EBB35F5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307220"/>
            <a:ext cx="8825658" cy="861420"/>
          </a:xfrm>
        </p:spPr>
        <p:txBody>
          <a:bodyPr/>
          <a:lstStyle/>
          <a:p>
            <a:pPr algn="r"/>
            <a:r>
              <a:rPr lang="en-US" dirty="0"/>
              <a:t>Thesis advisor:</a:t>
            </a:r>
          </a:p>
          <a:p>
            <a:pPr algn="r"/>
            <a:r>
              <a:rPr lang="en-US" dirty="0"/>
              <a:t>Conf. Dr. Ing. Dan Stefan Tudose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29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EF55-E550-4138-BEBD-14833E3A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Engineering in Industrial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3CD8-9C02-4F66-8644-778D70C31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has become more and more relevant in the industrial automation domain</a:t>
            </a:r>
          </a:p>
          <a:p>
            <a:r>
              <a:rPr lang="en-US" dirty="0"/>
              <a:t>important software requirements in developing industrial applications:</a:t>
            </a:r>
          </a:p>
          <a:p>
            <a:pPr lvl="1"/>
            <a:r>
              <a:rPr lang="en-US" dirty="0"/>
              <a:t>interoperability</a:t>
            </a:r>
          </a:p>
          <a:p>
            <a:pPr lvl="1"/>
            <a:r>
              <a:rPr lang="en-US" dirty="0"/>
              <a:t>heterogeneity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dependability</a:t>
            </a:r>
          </a:p>
          <a:p>
            <a:pPr lvl="1"/>
            <a:r>
              <a:rPr lang="en-US" dirty="0"/>
              <a:t>distribution</a:t>
            </a:r>
          </a:p>
          <a:p>
            <a:r>
              <a:rPr lang="en-US" dirty="0"/>
              <a:t>software design models:</a:t>
            </a:r>
          </a:p>
          <a:p>
            <a:pPr lvl="1"/>
            <a:r>
              <a:rPr lang="en-US" dirty="0"/>
              <a:t>formal models (dependable software for industrial systems)</a:t>
            </a:r>
          </a:p>
          <a:p>
            <a:pPr lvl="1"/>
            <a:r>
              <a:rPr lang="en-US" dirty="0"/>
              <a:t>multi-agent architectures (modularity, scalability and flexible software design)</a:t>
            </a:r>
          </a:p>
          <a:p>
            <a:pPr lvl="1"/>
            <a:r>
              <a:rPr lang="en-US" dirty="0"/>
              <a:t>service-oriented architectures (interoperability, distribution, contributing to scalability and flexibility as well)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7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8891-5F1A-439A-9153-47938D69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3EEC-A36C-4016-A73C-44CCB12E4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overview of the industrial automation domain and programmable logic controllers (PLCs)</a:t>
            </a:r>
          </a:p>
          <a:p>
            <a:r>
              <a:rPr lang="en-US" dirty="0"/>
              <a:t>a large and growing area with a rich body of knowledge</a:t>
            </a:r>
          </a:p>
          <a:p>
            <a:r>
              <a:rPr lang="en-US" dirty="0"/>
              <a:t>documenting various approaches for the issues that today’s industry and academic institutions are facing</a:t>
            </a:r>
          </a:p>
          <a:p>
            <a:r>
              <a:rPr lang="en-US" dirty="0"/>
              <a:t>build a programmable logic controller on our own, using the techniques that fit our requirements and purposes most</a:t>
            </a:r>
          </a:p>
        </p:txBody>
      </p:sp>
    </p:spTree>
    <p:extLst>
      <p:ext uri="{BB962C8B-B14F-4D97-AF65-F5344CB8AC3E}">
        <p14:creationId xmlns:p14="http://schemas.microsoft.com/office/powerpoint/2010/main" val="399105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8B49-3E43-4484-9B04-B4DA98C9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577B-E0B3-4401-A491-ABB395D2D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/>
          </a:bodyPr>
          <a:lstStyle/>
          <a:p>
            <a:r>
              <a:rPr lang="en-US" sz="1600" dirty="0"/>
              <a:t>K. T. Erickson, "Programmable Logic Controllers," IEEE Potentials, vol. 15, no. 1, pp. 14-17, 1996. </a:t>
            </a:r>
          </a:p>
          <a:p>
            <a:r>
              <a:rPr lang="en-US" sz="1600" dirty="0"/>
              <a:t>G. Frey and L. </a:t>
            </a:r>
            <a:r>
              <a:rPr lang="en-US" sz="1600" dirty="0" err="1"/>
              <a:t>Litz</a:t>
            </a:r>
            <a:r>
              <a:rPr lang="en-US" sz="1600" dirty="0"/>
              <a:t>, "Formal methods in PLC programming," in IEEE International Conference on Systems, Man and Cybernetics, Nashville, TN, USA, 2000. </a:t>
            </a:r>
          </a:p>
          <a:p>
            <a:r>
              <a:rPr lang="en-US" sz="1600" dirty="0"/>
              <a:t>V. </a:t>
            </a:r>
            <a:r>
              <a:rPr lang="en-US" sz="1600" dirty="0" err="1"/>
              <a:t>Vyatkin</a:t>
            </a:r>
            <a:r>
              <a:rPr lang="en-US" sz="1600" dirty="0"/>
              <a:t>, "Software Engineering in Industrial Automation: State-of-the-Art Review," IEEE Transactions on Industrial Informatics, vol. 9, no. 3, pp. 1234-1249, 2013. </a:t>
            </a:r>
          </a:p>
          <a:p>
            <a:r>
              <a:rPr lang="en-US" sz="1600" dirty="0"/>
              <a:t>D. </a:t>
            </a:r>
            <a:r>
              <a:rPr lang="en-US" sz="1600" dirty="0" err="1"/>
              <a:t>Schütz</a:t>
            </a:r>
            <a:r>
              <a:rPr lang="en-US" sz="1600" dirty="0"/>
              <a:t>, A. </a:t>
            </a:r>
            <a:r>
              <a:rPr lang="en-US" sz="1600" dirty="0" err="1"/>
              <a:t>Wannagat</a:t>
            </a:r>
            <a:r>
              <a:rPr lang="en-US" sz="1600" dirty="0"/>
              <a:t>, C. </a:t>
            </a:r>
            <a:r>
              <a:rPr lang="en-US" sz="1600" dirty="0" err="1"/>
              <a:t>Legat</a:t>
            </a:r>
            <a:r>
              <a:rPr lang="en-US" sz="1600" dirty="0"/>
              <a:t> and B. Vogel-Heuser, "Development of PLC-Based Software for Increasing the Dependability of Production Automation Systems," IEEE Transactions on Industrial Informatics, vol. 9, no. 4, pp. 2397-2404, 2013. </a:t>
            </a:r>
          </a:p>
          <a:p>
            <a:r>
              <a:rPr lang="en-US" sz="1600" dirty="0"/>
              <a:t>O. G. </a:t>
            </a:r>
            <a:r>
              <a:rPr lang="en-US" sz="1600" dirty="0" err="1"/>
              <a:t>Bellmunt</a:t>
            </a:r>
            <a:r>
              <a:rPr lang="en-US" sz="1600" dirty="0"/>
              <a:t>, D. Montesinos-Miracle, A. </a:t>
            </a:r>
            <a:r>
              <a:rPr lang="en-US" sz="1600" dirty="0" err="1"/>
              <a:t>Sumper</a:t>
            </a:r>
            <a:r>
              <a:rPr lang="en-US" sz="1600" dirty="0"/>
              <a:t>, S. </a:t>
            </a:r>
            <a:r>
              <a:rPr lang="en-US" sz="1600" dirty="0" err="1"/>
              <a:t>Galceran</a:t>
            </a:r>
            <a:r>
              <a:rPr lang="en-US" sz="1600" dirty="0"/>
              <a:t>-Arellano and A. </a:t>
            </a:r>
            <a:r>
              <a:rPr lang="en-US" sz="1600" dirty="0" err="1"/>
              <a:t>Sudrià</a:t>
            </a:r>
            <a:r>
              <a:rPr lang="en-US" sz="1600" dirty="0"/>
              <a:t>-Andreu, "A Distance PLC Programming Course Employing a Remote Laboratory Based on a Flexible Manufacturing Cell," IEEE Transactions on Education, vol. 49, no. 2, pp. 278-284, 2006. </a:t>
            </a:r>
          </a:p>
        </p:txBody>
      </p:sp>
    </p:spTree>
    <p:extLst>
      <p:ext uri="{BB962C8B-B14F-4D97-AF65-F5344CB8AC3E}">
        <p14:creationId xmlns:p14="http://schemas.microsoft.com/office/powerpoint/2010/main" val="3685240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D926D-AF48-4684-864E-AE0D29F86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933915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M. G. Ioannides, "Design and Implementation of PLC-Based Monitoring Control System for Induction Motor," IEEE Transactions on Energy Conversion, vol. 19, no. 3, pp. 469-476, 2004. </a:t>
            </a:r>
          </a:p>
          <a:p>
            <a:r>
              <a:rPr lang="en-US" sz="1600" dirty="0"/>
              <a:t>V. </a:t>
            </a:r>
            <a:r>
              <a:rPr lang="en-US" sz="1600" dirty="0" err="1"/>
              <a:t>Vyatkin</a:t>
            </a:r>
            <a:r>
              <a:rPr lang="en-US" sz="1600" dirty="0"/>
              <a:t>, "IEC 61499 as Enabler of Distributed and Intelligent Automation: State-of-the-Art Review," IEEE Transactions on Industrial Informatics, vol. 7, no. 4, pp. 768-781, 2011. </a:t>
            </a:r>
          </a:p>
          <a:p>
            <a:r>
              <a:rPr lang="en-US" sz="1600" dirty="0"/>
              <a:t>M. Zhou and E. Twiss, "Design of Industrial Automated Systems Via Relay Ladder Logic Programming and Petri Nets," IEEE Transactions on Systems, Man and Cybernetics - part C: Applications and Reviews, vol. 28, no. 1, pp. 137-149, 1998. </a:t>
            </a:r>
          </a:p>
          <a:p>
            <a:r>
              <a:rPr lang="en-US" sz="1600" dirty="0"/>
              <a:t>K. Venkatesh, M. Zhou and R. J. Caudill, "Comparing Ladder Logic Diagrams and Petri Nets for Sequence Controller Design Through a Discrete Manufacturing System," IEEE Transactions on Industrial Electronics, vol. 41, no. 6, pp. 611-619, 1995. </a:t>
            </a:r>
          </a:p>
          <a:p>
            <a:r>
              <a:rPr lang="en-US" sz="1600" dirty="0"/>
              <a:t>T. </a:t>
            </a:r>
            <a:r>
              <a:rPr lang="en-US" sz="1600" dirty="0" err="1"/>
              <a:t>Cucinotta</a:t>
            </a:r>
            <a:r>
              <a:rPr lang="en-US" sz="1600" dirty="0"/>
              <a:t>, A. </a:t>
            </a:r>
            <a:r>
              <a:rPr lang="en-US" sz="1600" dirty="0" err="1"/>
              <a:t>Mancina</a:t>
            </a:r>
            <a:r>
              <a:rPr lang="en-US" sz="1600" dirty="0"/>
              <a:t>, G. Anastasi, G. Lipari, L. </a:t>
            </a:r>
            <a:r>
              <a:rPr lang="en-US" sz="1600" dirty="0" err="1"/>
              <a:t>Mangeruca</a:t>
            </a:r>
            <a:r>
              <a:rPr lang="en-US" sz="1600" dirty="0"/>
              <a:t>, R. </a:t>
            </a:r>
            <a:r>
              <a:rPr lang="en-US" sz="1600" dirty="0" err="1"/>
              <a:t>Checcozzo</a:t>
            </a:r>
            <a:r>
              <a:rPr lang="en-US" sz="1600" dirty="0"/>
              <a:t> and F. </a:t>
            </a:r>
            <a:r>
              <a:rPr lang="en-US" sz="1600" dirty="0" err="1"/>
              <a:t>Rusinà</a:t>
            </a:r>
            <a:r>
              <a:rPr lang="en-US" sz="1600" dirty="0"/>
              <a:t>, "A Real-Time Service-Oriented Architecture for Industrial Automation," IEEE Transactions on Industrial Informatics, vol. 5, no. 3, pp. 267-276, 2009.</a:t>
            </a:r>
          </a:p>
        </p:txBody>
      </p:sp>
    </p:spTree>
    <p:extLst>
      <p:ext uri="{BB962C8B-B14F-4D97-AF65-F5344CB8AC3E}">
        <p14:creationId xmlns:p14="http://schemas.microsoft.com/office/powerpoint/2010/main" val="143724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6600-7DDB-48AF-870B-882C0E8B7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Industrial Automation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9A882-42CE-4882-BC88-903ECA57D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represents the use of control systems, such as robots and specialized computers to replace human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of research attention in both academia and industry alike for several decades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perform consistently for large batch production or flexibly for small batch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able to bridge the gap between product design and process planning 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452A963D-05A1-4E98-A7CA-155B5E01F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599089"/>
            <a:ext cx="5181600" cy="3108959"/>
          </a:xfrm>
        </p:spPr>
      </p:pic>
    </p:spTree>
    <p:extLst>
      <p:ext uri="{BB962C8B-B14F-4D97-AF65-F5344CB8AC3E}">
        <p14:creationId xmlns:p14="http://schemas.microsoft.com/office/powerpoint/2010/main" val="317118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62B0-A30E-420E-B5BD-367A1846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History</a:t>
            </a:r>
          </a:p>
        </p:txBody>
      </p:sp>
      <p:pic>
        <p:nvPicPr>
          <p:cNvPr id="8" name="Content Placeholder 7" descr="A picture containing text, engine, automaton&#10;&#10;Description automatically generated">
            <a:extLst>
              <a:ext uri="{FF2B5EF4-FFF2-40B4-BE49-F238E27FC236}">
                <a16:creationId xmlns:a16="http://schemas.microsoft.com/office/drawing/2014/main" id="{00666180-B65C-4624-AAFE-AA1FAE234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509253"/>
            <a:ext cx="5181600" cy="328863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6AF9B-1A51-4E24-BA4F-B3385536F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delays were used to control the automation processes in industrial environment before 1970’s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debugging relay failures and changing became extremely time-consuming and costly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1968, , </a:t>
            </a:r>
            <a:r>
              <a:rPr lang="en-US" dirty="0" err="1"/>
              <a:t>Hydramatic</a:t>
            </a:r>
            <a:r>
              <a:rPr lang="en-US" dirty="0"/>
              <a:t> Division of General Motors Corporation (GM) specified the design criteria for the first PLC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9B014B-9DA6-4278-B4D9-91F07B5D33C6}"/>
              </a:ext>
            </a:extLst>
          </p:cNvPr>
          <p:cNvSpPr txBox="1"/>
          <p:nvPr/>
        </p:nvSpPr>
        <p:spPr>
          <a:xfrm>
            <a:off x="7994330" y="5040970"/>
            <a:ext cx="183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Relay Logic vs. PLC</a:t>
            </a:r>
          </a:p>
        </p:txBody>
      </p:sp>
    </p:spTree>
    <p:extLst>
      <p:ext uri="{BB962C8B-B14F-4D97-AF65-F5344CB8AC3E}">
        <p14:creationId xmlns:p14="http://schemas.microsoft.com/office/powerpoint/2010/main" val="211244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5B7B-E87A-46B5-9138-9D1D7BBC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Programmable Logic Controller (PLC)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30B84-07FC-44B4-A004-BA070825D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an electronic device used in many industries to monitor and control building systems and production processes</a:t>
            </a:r>
          </a:p>
          <a:p>
            <a:r>
              <a:rPr lang="en-US" dirty="0"/>
              <a:t>designed to perform a single set of tasks under real-time constraints and with superior reliability and performance</a:t>
            </a:r>
          </a:p>
          <a:p>
            <a:r>
              <a:rPr lang="en-US" dirty="0"/>
              <a:t>can be placed in an industrial environment with harsh characteristics</a:t>
            </a:r>
          </a:p>
          <a:p>
            <a:r>
              <a:rPr lang="en-US" dirty="0"/>
              <a:t>the software for the PLCs can be developed using a variety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12786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EDA1-D2F6-43E4-914D-7D1AF946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Hardware Architecture</a:t>
            </a:r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F9A486B5-1750-4DBB-A8B4-1AC274FAD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49" y="1397921"/>
            <a:ext cx="4681728" cy="351129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D99C6-4864-4048-9010-EAD2DE947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typical hardware architecture of a PLC consist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Central Processing Unit (CPU)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 and Output (I/O) modules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Power supply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 small PLC, all the described parts are enclosed in a single compact unit, in contrast to larger PLCs, that have the possibility of acquiring them separately</a:t>
            </a:r>
          </a:p>
        </p:txBody>
      </p:sp>
    </p:spTree>
    <p:extLst>
      <p:ext uri="{BB962C8B-B14F-4D97-AF65-F5344CB8AC3E}">
        <p14:creationId xmlns:p14="http://schemas.microsoft.com/office/powerpoint/2010/main" val="267910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F8C0-2647-4FC9-80B4-BB0A974AD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Standards and Norms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8154-614E-4899-9D12-030355089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very influential in the design and development of industrial automation software</a:t>
            </a:r>
          </a:p>
          <a:p>
            <a:r>
              <a:rPr lang="en-US" dirty="0"/>
              <a:t>provide the technical rules that ensure the safety and performance</a:t>
            </a:r>
          </a:p>
          <a:p>
            <a:r>
              <a:rPr lang="en-US" dirty="0"/>
              <a:t>most important standards:</a:t>
            </a:r>
          </a:p>
          <a:p>
            <a:pPr lvl="1"/>
            <a:r>
              <a:rPr lang="en-US" dirty="0"/>
              <a:t>IEC 61131-3 (IEC standard for programmable controllers)</a:t>
            </a:r>
          </a:p>
          <a:p>
            <a:pPr lvl="1"/>
            <a:r>
              <a:rPr lang="en-US" dirty="0"/>
              <a:t>IEC 61499 (distributed automation intelligence in systems with decentralized logic) </a:t>
            </a:r>
          </a:p>
          <a:p>
            <a:r>
              <a:rPr lang="en-US" dirty="0"/>
              <a:t>notable mentions:</a:t>
            </a:r>
          </a:p>
          <a:p>
            <a:pPr lvl="1"/>
            <a:r>
              <a:rPr lang="en-US" dirty="0"/>
              <a:t>ISA 88/95 (application configuration and system integration problems)</a:t>
            </a:r>
          </a:p>
          <a:p>
            <a:pPr lvl="1"/>
            <a:r>
              <a:rPr lang="en-US" dirty="0"/>
              <a:t>IEC 61804 (specification and requirements of distributed process control systems based on function blocks)</a:t>
            </a:r>
          </a:p>
          <a:p>
            <a:pPr lvl="1"/>
            <a:r>
              <a:rPr lang="en-US" dirty="0"/>
              <a:t>IEC 61850 (standardizes communication to avoid the use of vendor-specific protocols in power systems automation)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5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699F-8868-46F2-868C-8FFE07EA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EAE0D-4A0B-4AF7-ABCA-B9786FDB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standardized in IEC 61131-3 (IEC standard for programmable controllers)</a:t>
            </a:r>
          </a:p>
          <a:p>
            <a:r>
              <a:rPr lang="en-US" dirty="0"/>
              <a:t>two textual languages: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Structured Text (ST)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Instruction List (IL)</a:t>
            </a:r>
            <a:endParaRPr lang="en-US" dirty="0"/>
          </a:p>
          <a:p>
            <a:r>
              <a:rPr lang="en-US" dirty="0"/>
              <a:t>two diagrammatic languages: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Block Diagrams (FBD)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Ladder Logic Diagrams (LLD or RLL)</a:t>
            </a:r>
          </a:p>
          <a:p>
            <a:pPr lvl="1"/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53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FBAB3-58DA-4272-86E0-50873B509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Relay Ladder Logic (RLL)</a:t>
            </a:r>
          </a:p>
        </p:txBody>
      </p:sp>
      <p:pic>
        <p:nvPicPr>
          <p:cNvPr id="6" name="Content Placeholder 5" descr="A picture containing text, clock, device&#10;&#10;Description automatically generated">
            <a:extLst>
              <a:ext uri="{FF2B5EF4-FFF2-40B4-BE49-F238E27FC236}">
                <a16:creationId xmlns:a16="http://schemas.microsoft.com/office/drawing/2014/main" id="{6B519CD1-A0DB-4C62-ACFD-D4D6F0C0B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2043619"/>
            <a:ext cx="5181600" cy="22199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B1D80-9507-46C7-B5BC-2412FD80D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a symbolistic representation of the computer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fundamental symbols: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normally open (NO) contacts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normally closed (NC) contacts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output (relay coils)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power rails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logic flows from the left power rail to the right power rail, and from the top rung to the bottom one</a:t>
            </a:r>
          </a:p>
        </p:txBody>
      </p:sp>
    </p:spTree>
    <p:extLst>
      <p:ext uri="{BB962C8B-B14F-4D97-AF65-F5344CB8AC3E}">
        <p14:creationId xmlns:p14="http://schemas.microsoft.com/office/powerpoint/2010/main" val="278745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9B9E-F67E-4EB6-B14C-24F81D73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Petri Nets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0629DB18-DD2F-4204-9E47-E2CDBC2FA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960" y="721519"/>
            <a:ext cx="4775342" cy="54149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F23AA-B79C-485C-BA83-B4D5B67BD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RLL was developed to smooth the transition from relay control systems to PLC’s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LLDs grew more and more in complexity making the troubleshooting process extremely difficult, as the control system became larger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graph-related model and a visually graphical tool designed for modeling, analysis, performance evaluation, and control of discrete event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 great flexibility and understandability of the process, exceeding today’s standard RLL programming techniques</a:t>
            </a:r>
          </a:p>
        </p:txBody>
      </p:sp>
    </p:spTree>
    <p:extLst>
      <p:ext uri="{BB962C8B-B14F-4D97-AF65-F5344CB8AC3E}">
        <p14:creationId xmlns:p14="http://schemas.microsoft.com/office/powerpoint/2010/main" val="41388621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</TotalTime>
  <Words>1095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Programmable Logic Controllers for Industrial Applications  Nicolae-Andrei Vasile</vt:lpstr>
      <vt:lpstr>Industrial Automation</vt:lpstr>
      <vt:lpstr>History</vt:lpstr>
      <vt:lpstr>Programmable Logic Controller (PLC)</vt:lpstr>
      <vt:lpstr>Hardware Architecture</vt:lpstr>
      <vt:lpstr>Standards and Norms</vt:lpstr>
      <vt:lpstr>Programming Languages</vt:lpstr>
      <vt:lpstr>Relay Ladder Logic (RLL)</vt:lpstr>
      <vt:lpstr>Petri Nets</vt:lpstr>
      <vt:lpstr>Software Engineering in Industrial Automation</vt:lpstr>
      <vt:lpstr>Conclusion</vt:lpstr>
      <vt:lpstr>Bibliography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Programmable Logic Controllers for Industrial Applications  Nicolae-Andrei Vasile</dc:title>
  <dc:creator>Nicolae-Andrei VASILE (94729)</dc:creator>
  <cp:lastModifiedBy>Nicolae-Andrei VASILE (94729)</cp:lastModifiedBy>
  <cp:revision>56</cp:revision>
  <dcterms:created xsi:type="dcterms:W3CDTF">2022-02-18T07:20:48Z</dcterms:created>
  <dcterms:modified xsi:type="dcterms:W3CDTF">2022-02-18T08:33:34Z</dcterms:modified>
</cp:coreProperties>
</file>