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7" r:id="rId10"/>
    <p:sldId id="266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4D48E-04C5-41EC-B928-1A37360A4D58}">
          <p14:sldIdLst>
            <p14:sldId id="256"/>
            <p14:sldId id="257"/>
            <p14:sldId id="258"/>
            <p14:sldId id="259"/>
            <p14:sldId id="263"/>
            <p14:sldId id="260"/>
            <p14:sldId id="264"/>
            <p14:sldId id="265"/>
            <p14:sldId id="267"/>
            <p14:sldId id="266"/>
            <p14:sldId id="268"/>
            <p14:sldId id="26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7961-21F6-478A-A589-2E8418FCA4A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73CF3-760A-4F67-B3BF-81532804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73CF3-760A-4F67-B3BF-815328042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0470BAF-B377-4B28-A1F6-889EA29F45E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417F623-6F5C-4AEA-A274-783D01EE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043D-0C59-4049-B262-B061ABA6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5400" dirty="0"/>
              <a:t>Multithreading MPI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22656-05AF-4128-A399-B702DF3ED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 dirty="0"/>
              <a:t>Nicolae-Andrei Vasile</a:t>
            </a:r>
          </a:p>
        </p:txBody>
      </p:sp>
      <p:pic>
        <p:nvPicPr>
          <p:cNvPr id="29" name="Graphic 28" descr="Computer">
            <a:extLst>
              <a:ext uri="{FF2B5EF4-FFF2-40B4-BE49-F238E27FC236}">
                <a16:creationId xmlns:a16="http://schemas.microsoft.com/office/drawing/2014/main" id="{DCE7FB7E-201D-9E68-FFB8-A7F38EAF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915" y="1702032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5B4A1C8-FD97-4C3E-8527-16EB15124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9890"/>
            <a:ext cx="6882269" cy="388848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F1807-17E2-4B74-9337-678A6977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2137" y="1403603"/>
            <a:ext cx="3544034" cy="40507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dirty="0"/>
              <a:t>because of the cost of communication, the overall message rate is considerably lower than with </a:t>
            </a:r>
            <a:r>
              <a:rPr lang="en-US" sz="1600" i="1" dirty="0"/>
              <a:t>MPI_PROC_NULL</a:t>
            </a:r>
          </a:p>
          <a:p>
            <a:r>
              <a:rPr lang="en-US" sz="1600" i="1" dirty="0"/>
              <a:t>Brief Global </a:t>
            </a:r>
            <a:r>
              <a:rPr lang="en-US" sz="1600" dirty="0"/>
              <a:t>performs as poorly as </a:t>
            </a:r>
            <a:r>
              <a:rPr lang="en-US" sz="1600" i="1" dirty="0"/>
              <a:t>Global</a:t>
            </a:r>
            <a:r>
              <a:rPr lang="en-US" sz="1600" dirty="0"/>
              <a:t>, because it acquires a large critical section during communication, which dominates the overall time</a:t>
            </a:r>
          </a:p>
          <a:p>
            <a:r>
              <a:rPr lang="en-US" sz="1600" i="1" dirty="0"/>
              <a:t>Per Object</a:t>
            </a:r>
            <a:r>
              <a:rPr lang="en-US" sz="1600" dirty="0"/>
              <a:t> granularity demonstrated very good performance, because the granularity of critical sections in this case is per virtual channel (VC), rather than global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07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8A004-DB96-4700-BC96-90128917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200"/>
              <a:t>Performance with Nonblocking Sends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FEFD8D-1F9E-433A-8F0D-9E889290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when performing a blocking send for short messages, it is not needed to allocate an </a:t>
            </a:r>
            <a:r>
              <a:rPr lang="en-US" i="1" dirty="0" err="1"/>
              <a:t>MPI_Request</a:t>
            </a:r>
            <a:r>
              <a:rPr lang="en-US" dirty="0"/>
              <a:t> object</a:t>
            </a:r>
          </a:p>
          <a:p>
            <a:r>
              <a:rPr lang="en-US" dirty="0"/>
              <a:t>for nonblocking sends, however, a request object must be allocated to keep track of the progress of the communication operation</a:t>
            </a:r>
          </a:p>
          <a:p>
            <a:r>
              <a:rPr lang="en-US" dirty="0"/>
              <a:t>requests are allocated from a common pool of free requests, which must be protected by a critical section</a:t>
            </a:r>
          </a:p>
          <a:p>
            <a:r>
              <a:rPr lang="en-US" dirty="0"/>
              <a:t>each request object also uses a reference count to determine when the operation is complete and when it is safe to free the object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C052C434-BF21-4877-A5D2-EABC95666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6876"/>
            <a:ext cx="6882269" cy="39745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608E-3B1B-4B76-9EBB-0FD14E432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2137" y="1403603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the performance of </a:t>
            </a:r>
            <a:r>
              <a:rPr lang="en-US" sz="1600" i="1" dirty="0"/>
              <a:t>Per Object</a:t>
            </a:r>
            <a:r>
              <a:rPr lang="en-US" sz="1600" dirty="0"/>
              <a:t> granularity is significantly affected by the contention on the request pool, and the message rate does not increase beyond more than two threads</a:t>
            </a:r>
          </a:p>
          <a:p>
            <a:r>
              <a:rPr lang="en-US" sz="1600" dirty="0"/>
              <a:t>the graph labeled “</a:t>
            </a:r>
            <a:r>
              <a:rPr lang="en-US" sz="1600" i="1" dirty="0"/>
              <a:t>Per Object</a:t>
            </a:r>
            <a:r>
              <a:rPr lang="en-US" sz="1600" dirty="0"/>
              <a:t> </a:t>
            </a:r>
            <a:r>
              <a:rPr lang="en-US" sz="1600" dirty="0" err="1"/>
              <a:t>tlp</a:t>
            </a:r>
            <a:r>
              <a:rPr lang="en-US" sz="1600" dirty="0"/>
              <a:t>” shows that by adding the thread-local request pool, the message rate improves, but only slightly</a:t>
            </a:r>
          </a:p>
          <a:p>
            <a:r>
              <a:rPr lang="en-US" sz="1600" dirty="0"/>
              <a:t>the contention for the reference-count updates still hurts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9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3B0D-2481-435B-ADF8-AC4794BA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7762-3F4B-4345-94C9-8F4E7D15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several issues that an implementation must consider when implementing thread safety in MPI</a:t>
            </a:r>
          </a:p>
          <a:p>
            <a:r>
              <a:rPr lang="en-US" dirty="0"/>
              <a:t>some of the issues are subtle, but nonetheless important</a:t>
            </a:r>
          </a:p>
          <a:p>
            <a:r>
              <a:rPr lang="en-US" dirty="0"/>
              <a:t>we have presented several approaches to reduce the critical-section granularity, which can impact performance significantly</a:t>
            </a:r>
          </a:p>
          <a:p>
            <a:r>
              <a:rPr lang="en-US" dirty="0"/>
              <a:t>careful thought and analysis are required in order to implement thread safety correctly and without sacrificing too much performance</a:t>
            </a:r>
          </a:p>
        </p:txBody>
      </p:sp>
    </p:spTree>
    <p:extLst>
      <p:ext uri="{BB962C8B-B14F-4D97-AF65-F5344CB8AC3E}">
        <p14:creationId xmlns:p14="http://schemas.microsoft.com/office/powerpoint/2010/main" val="36945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0492D-138A-458F-8231-DD335AF1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4E25CCD-AF25-781E-67AC-492CF5B76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B4BE-EF59-4583-9BB8-924AD261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3600" dirty="0"/>
              <a:t>Q&amp;A</a:t>
            </a: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18B8-26F5-4FE3-B634-7EB0E9B7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3BDC-8EB3-4481-9A66-7423DAE0B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processor development is clearly heading to an era where chips comprising multiple processor cores (tens or even hundreds) are ubiquitous</a:t>
            </a:r>
          </a:p>
          <a:p>
            <a:r>
              <a:rPr lang="en-US" dirty="0"/>
              <a:t>parallel systems are increasingly being built with multiple CPU cores on a single node, all sharing memory</a:t>
            </a:r>
          </a:p>
          <a:p>
            <a:r>
              <a:rPr lang="en-US" dirty="0"/>
              <a:t>researchers are evaluating other programming models that involve fewer MPI processes per node and use threads to exploit loop-level and other parallelism</a:t>
            </a:r>
          </a:p>
          <a:p>
            <a:r>
              <a:rPr lang="en-US" dirty="0"/>
              <a:t>MPI implementations have traditionally not provided highly tuned support for multithreaded MPI communication (some implementations do not support thread safety – Microsoft MPI, NEC MPI, IBM MPI for Blue Gene/L – others do – MPICH, Open MPI) </a:t>
            </a:r>
          </a:p>
          <a:p>
            <a:r>
              <a:rPr lang="en-US" dirty="0"/>
              <a:t>designing an efficient, thread-safe MPI implementation is a nontrivial task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76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40A95-069C-45E9-AA81-144BB7EE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THREAD SAFETY IN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528C-279E-454B-ACE2-0789CC99B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for performance reasons, MPI defines four “levels” of thread safety, and allows the user to indicate the level desired:</a:t>
            </a:r>
          </a:p>
          <a:p>
            <a:pPr lvl="1"/>
            <a:r>
              <a:rPr lang="en-US" b="1" dirty="0"/>
              <a:t>MPI_THREAD_SINGLE:</a:t>
            </a:r>
            <a:r>
              <a:rPr lang="en-US" dirty="0"/>
              <a:t> each process has a single thread of execution</a:t>
            </a:r>
          </a:p>
          <a:p>
            <a:pPr lvl="1"/>
            <a:r>
              <a:rPr lang="en-US" b="1" dirty="0"/>
              <a:t>MPI_THREAD_FUNNELED:</a:t>
            </a:r>
            <a:r>
              <a:rPr lang="en-US" dirty="0"/>
              <a:t> a process may be multithreaded, but only the thread that initialized MPI may make MPI calls</a:t>
            </a:r>
          </a:p>
          <a:p>
            <a:pPr lvl="1"/>
            <a:r>
              <a:rPr lang="en-US" b="1" dirty="0"/>
              <a:t>MPI_THREAD_SERIALIZED:</a:t>
            </a:r>
            <a:r>
              <a:rPr lang="en-US" dirty="0"/>
              <a:t> a process may be multithreaded, but only one thread at a time may make MPI calls</a:t>
            </a:r>
          </a:p>
          <a:p>
            <a:pPr lvl="1"/>
            <a:r>
              <a:rPr lang="en-US" b="1" dirty="0"/>
              <a:t>MPI_THREAD_MULTIPLE:</a:t>
            </a:r>
            <a:r>
              <a:rPr lang="en-US" dirty="0"/>
              <a:t> a process may be multithreaded, and multiple threads may simultaneously call MPI functions (with some restrictions mentioned below)</a:t>
            </a:r>
          </a:p>
          <a:p>
            <a:r>
              <a:rPr lang="en-US" dirty="0"/>
              <a:t>the idea is that the implementation does not need to incur the cost for a higher level of thread safety than the user needs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0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5939D-20D2-4824-ACA2-33B41F15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CHOICES OF CRITICAL-SECTION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82F5-D1F5-4195-A1AB-40F7D4C4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to support multithreaded MPI communication, the implementation must protect certain data structures and portions of code from being accessed by multiple threads simultaneously in order to avoid race conditions</a:t>
            </a:r>
          </a:p>
          <a:p>
            <a:r>
              <a:rPr lang="en-US" dirty="0"/>
              <a:t>a portion of code so protected is called a critical section </a:t>
            </a:r>
          </a:p>
          <a:p>
            <a:r>
              <a:rPr lang="en-US" dirty="0"/>
              <a:t>the granularity (size) of the critical section and the exact mechanism used to implement the critical section can have a significant impact on performance</a:t>
            </a:r>
          </a:p>
          <a:p>
            <a:r>
              <a:rPr lang="en-US" dirty="0"/>
              <a:t>a critical section can be implemented either by using mutex locks or in a lock-free manner by using assembly-level atomic operations such as compare-and-swap or fetch-and-add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4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3072-9FC8-4B26-84C5-79496E6A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four approaches to the selection of critical-section granularity in a thread-safe MPI implementation:</a:t>
            </a:r>
          </a:p>
          <a:p>
            <a:pPr lvl="1"/>
            <a:r>
              <a:rPr lang="en-US" b="1" dirty="0"/>
              <a:t>Global:</a:t>
            </a:r>
            <a:r>
              <a:rPr lang="en-US" dirty="0"/>
              <a:t> there is a single, global critical section that is held for the duration of most MPI functions, except if the function is going to block on a network operation</a:t>
            </a:r>
          </a:p>
          <a:p>
            <a:pPr lvl="1"/>
            <a:r>
              <a:rPr lang="en-US" b="1" dirty="0"/>
              <a:t>Brief Global:</a:t>
            </a:r>
            <a:r>
              <a:rPr lang="en-US" dirty="0"/>
              <a:t> there is a single, global critical section, but it is held only when required; this approach permits concurrency between threads making MPI calls, except when common internal data structures are being accessed</a:t>
            </a:r>
          </a:p>
          <a:p>
            <a:pPr lvl="1"/>
            <a:r>
              <a:rPr lang="en-US" b="1" dirty="0"/>
              <a:t>Per Object:</a:t>
            </a:r>
            <a:r>
              <a:rPr lang="en-US" dirty="0"/>
              <a:t> there are separate critical sections for different objects and classes of objects</a:t>
            </a:r>
          </a:p>
          <a:p>
            <a:pPr lvl="1"/>
            <a:r>
              <a:rPr lang="en-US" b="1" dirty="0"/>
              <a:t>Lock Free:</a:t>
            </a:r>
            <a:r>
              <a:rPr lang="en-US" dirty="0"/>
              <a:t> instead of critical sections, lock-free (or wait-free) synchronization methods, are implemented by using atomic operations that exploit processor specific features; this approach offers the potential for improved performance and greater concurrency; complexity-wise, it is the hardest of the four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31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AE395-EDCF-448C-B5F7-26AC4377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PERFORMANCE EXPERIMENTS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1EC0772-2D79-4A9F-935A-037B3B32A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186719"/>
            <a:ext cx="6882269" cy="24948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6FEA-1888-49E5-A3DE-DA5C7405E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1500" dirty="0"/>
              <a:t>to assess the performance of each granularity option, a test that measures the message rate achieved by n threads of a process sending to n single-threaded receiving processes was used</a:t>
            </a:r>
          </a:p>
          <a:p>
            <a:pPr lvl="1"/>
            <a:r>
              <a:rPr lang="en-US" sz="1500" dirty="0"/>
              <a:t>the receiving processes </a:t>
            </a:r>
            <a:r>
              <a:rPr lang="en-US" sz="1500" dirty="0" err="1"/>
              <a:t>prepost</a:t>
            </a:r>
            <a:r>
              <a:rPr lang="en-US" sz="1500" dirty="0"/>
              <a:t> 128 receives using </a:t>
            </a:r>
            <a:r>
              <a:rPr lang="en-US" sz="1500" i="1" dirty="0" err="1"/>
              <a:t>MPI_Irecv</a:t>
            </a:r>
            <a:r>
              <a:rPr lang="en-US" sz="1500" dirty="0"/>
              <a:t>, send an acknowledgment to the sending threads, and then wait for the receives to complete. </a:t>
            </a:r>
          </a:p>
          <a:p>
            <a:pPr lvl="1"/>
            <a:r>
              <a:rPr lang="en-US" sz="1500" dirty="0"/>
              <a:t>after receiving the acknowledgment, the threads of the sending process send 128 messages using </a:t>
            </a:r>
            <a:r>
              <a:rPr lang="en-US" sz="1500" i="1" dirty="0" err="1"/>
              <a:t>MPI_Send</a:t>
            </a:r>
            <a:endParaRPr lang="en-US" sz="1500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00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35AF6-7AD7-4534-912F-3C3733C2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3300"/>
              <a:t>Performance with </a:t>
            </a:r>
            <a:r>
              <a:rPr lang="en-US" sz="3300" i="1"/>
              <a:t>MPI_PROC_NULL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D8B3-F352-4D90-8DDE-75B75DF0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This test is intended to measure the threading overhead in the MPICH code in the absence of any network communication</a:t>
            </a:r>
          </a:p>
          <a:p>
            <a:r>
              <a:rPr lang="en-US" dirty="0"/>
              <a:t>we use </a:t>
            </a:r>
            <a:r>
              <a:rPr lang="en-US" i="1" dirty="0"/>
              <a:t>MPI_PROC_NULL</a:t>
            </a:r>
            <a:r>
              <a:rPr lang="en-US" dirty="0"/>
              <a:t> as the destination in </a:t>
            </a:r>
            <a:r>
              <a:rPr lang="en-US" i="1" dirty="0" err="1"/>
              <a:t>MPI_Send</a:t>
            </a:r>
            <a:r>
              <a:rPr lang="en-US" dirty="0"/>
              <a:t> and as a source in </a:t>
            </a:r>
            <a:r>
              <a:rPr lang="en-US" i="1" dirty="0" err="1"/>
              <a:t>MPI_Irecv</a:t>
            </a:r>
            <a:endParaRPr lang="en-US" i="1" dirty="0"/>
          </a:p>
          <a:p>
            <a:r>
              <a:rPr lang="en-US" i="1" dirty="0" err="1"/>
              <a:t>MPI_Send</a:t>
            </a:r>
            <a:r>
              <a:rPr lang="en-US" dirty="0"/>
              <a:t> to </a:t>
            </a:r>
            <a:r>
              <a:rPr lang="en-US" i="1" dirty="0"/>
              <a:t>MPI_PROC_NULL</a:t>
            </a:r>
            <a:r>
              <a:rPr lang="en-US" dirty="0"/>
              <a:t> is handled at a layer above the device-specific code and does not involve manipulation of any shared data structures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8074BE5-7BC2-47A2-AA6E-4ADC25B6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87D8B5-0D01-4F89-BB86-F85EFEC06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3F635F-6CBC-4AA7-9AB9-B788FCC93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Chart, diagram&#10;&#10;Description automatically generated">
            <a:extLst>
              <a:ext uri="{FF2B5EF4-FFF2-40B4-BE49-F238E27FC236}">
                <a16:creationId xmlns:a16="http://schemas.microsoft.com/office/drawing/2014/main" id="{CD84231A-54AD-4C5E-B586-B884851EA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24301"/>
            <a:ext cx="6882269" cy="381965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C55261-BD5B-46A7-9359-9D9D49F7B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2137" y="1403603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in the multiple-process case, the message rate increases with the number of senders because there is no contention for critical sections</a:t>
            </a:r>
          </a:p>
          <a:p>
            <a:r>
              <a:rPr lang="en-US" sz="1600" dirty="0"/>
              <a:t>in the multithreaded case with </a:t>
            </a:r>
            <a:r>
              <a:rPr lang="en-US" sz="1600" i="1" dirty="0"/>
              <a:t>Brief Global</a:t>
            </a:r>
            <a:r>
              <a:rPr lang="en-US" sz="1600" dirty="0"/>
              <a:t>, the performance is almost identical to multiple processes because </a:t>
            </a:r>
            <a:r>
              <a:rPr lang="en-US" sz="1600" i="1" dirty="0"/>
              <a:t>Brief Global</a:t>
            </a:r>
            <a:r>
              <a:rPr lang="en-US" sz="1600" dirty="0"/>
              <a:t> acquires critical sections only as needed</a:t>
            </a:r>
          </a:p>
          <a:p>
            <a:r>
              <a:rPr lang="en-US" sz="1600" dirty="0"/>
              <a:t>there is a significant decline in message rate with the </a:t>
            </a:r>
            <a:r>
              <a:rPr lang="en-US" sz="1600" i="1" dirty="0"/>
              <a:t>Global</a:t>
            </a:r>
            <a:r>
              <a:rPr lang="en-US" sz="1600" dirty="0"/>
              <a:t> mode, because, in this mode, a critical section is acquired on entry to an MPI function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0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F3323-16BA-4C47-9107-584B748C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200"/>
              <a:t>Performance with Blocking Sends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43491-60D5-4E1E-B651-B0F76DC0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this test measures the performance when the communication path is exercised, which requires critical sections to be acquired</a:t>
            </a:r>
          </a:p>
          <a:p>
            <a:r>
              <a:rPr lang="en-US" dirty="0"/>
              <a:t>the test measures the message rate for zero-byte blocking sends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4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1065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Century Gothic</vt:lpstr>
      <vt:lpstr>Rockwell Extra Bold</vt:lpstr>
      <vt:lpstr>Wingdings</vt:lpstr>
      <vt:lpstr>Wood Type</vt:lpstr>
      <vt:lpstr>Multithreading MPI Communication</vt:lpstr>
      <vt:lpstr>OVERVIEW</vt:lpstr>
      <vt:lpstr>THREAD SAFETY IN MPI</vt:lpstr>
      <vt:lpstr>CHOICES OF CRITICAL-SECTION GRANULARITY</vt:lpstr>
      <vt:lpstr>PowerPoint Presentation</vt:lpstr>
      <vt:lpstr>PERFORMANCE EXPERIMENTS</vt:lpstr>
      <vt:lpstr>Performance with MPI_PROC_NULL</vt:lpstr>
      <vt:lpstr>PowerPoint Presentation</vt:lpstr>
      <vt:lpstr>Performance with Blocking Sends</vt:lpstr>
      <vt:lpstr>PowerPoint Presentation</vt:lpstr>
      <vt:lpstr>Performance with Nonblocking Sends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Multithreaded Processors</dc:title>
  <dc:creator>Nicolae-Andrei Vasile</dc:creator>
  <cp:lastModifiedBy>Nicolae-Andrei Vasile</cp:lastModifiedBy>
  <cp:revision>121</cp:revision>
  <dcterms:created xsi:type="dcterms:W3CDTF">2022-05-31T13:51:33Z</dcterms:created>
  <dcterms:modified xsi:type="dcterms:W3CDTF">2022-06-22T10:16:44Z</dcterms:modified>
</cp:coreProperties>
</file>