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75" r:id="rId6"/>
    <p:sldId id="27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84A09-3382-4491-B90D-000DD9431012}" v="225" dt="2022-05-24T21:34:53.009"/>
    <p1510:client id="{19C85F6C-2333-F3F1-D52E-8EED0AD7165A}" v="64" dt="2022-05-25T10:27:32.365"/>
    <p1510:client id="{3BF9B092-3119-A086-5687-02BA88642539}" v="557" dt="2022-05-25T05:43:56.577"/>
    <p1510:client id="{43CC943C-6429-42E8-9F1A-FD1CEA228DD5}" v="8" dt="2022-05-24T21:31:32.846"/>
    <p1510:client id="{7E1DF445-E618-5984-5945-F890D0863CF0}" v="104" dt="2022-05-25T04:33:56.040"/>
    <p1510:client id="{8E0F1728-0246-8E93-F9BF-610413F41BDC}" v="1345" dt="2022-05-25T10:25:37.276"/>
    <p1510:client id="{A02BBAC3-DE1D-4EDA-8DCF-1A0A546F677E}" v="718" dt="2022-05-24T22:11:20.228"/>
    <p1510:client id="{B2965DD0-0EF8-4046-A1FE-41BE43EAFE10}" v="58" dt="2022-05-24T21:17:00.682"/>
    <p1510:client id="{E0C8644A-3D41-1995-721B-758EB0C20927}" v="6" dt="2022-05-24T21:12:4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0CE5-017E-447B-B026-10AC4FA45D15}" type="datetimeFigureOut"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31E3A-5117-49D2-B8FF-098D22BA58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D0C3-1197-05FE-F359-A94D2FBA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8F40-052F-6714-EC04-C59BA67A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900A-21BF-AC8F-CCF3-06A60E0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2F0-8674-2A27-81DC-0998546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1D8E-DB78-53A9-402A-B1F501EE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A37-746C-416A-02BD-4C4B9B3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8D85-81A2-7CF5-27F1-18BC25D2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C8CB-F519-0BFD-9913-BDE5C80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4D16-BD60-1509-E08E-3D54ED8B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2D5C-5AF1-6B71-0E81-DE86616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FDA3A-3117-0756-7DE6-425722416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86DD-43AF-6CCB-C715-F8666ED6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C50C-7729-C866-07AA-5E39F2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284B-40D1-A9DC-F826-EADEE95D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F053-8A34-F0E5-C01E-741C1B8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96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513B-D76F-FA85-302E-697E83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53B-6E2D-B066-8026-CBACD900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052E-9897-34D9-045C-BDBC5495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5639-CE53-5C61-A087-793C08E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B951-03F0-20C5-26A8-1DC67E1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786-D056-3F4C-E721-91EB3FF6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3926-F7C7-F72E-A5D2-AF81D2A7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92FA-90BF-24FC-274A-B378963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07C2-8941-6BA4-FDB6-3671B2E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F4D6-8814-F346-2C81-C41C0F1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1CF6-65ED-5AA0-32F9-AFE0BD1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C2BB-2FBF-9B52-875E-70E9A8EE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03DF-52AC-D3BA-F4AE-700ABFB9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2D3C-1417-D13C-0941-D28A233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B03D-91DA-EA2F-A26A-8E676B8B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5BBA-0736-C4FC-378E-BBEFD3F0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BB4F-781C-5148-47F0-6659BFA8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EC11-17EB-0E50-5777-DE41C49A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D7BA-2624-0A8D-4447-BA8B8299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4A58A-33CA-CA2B-C320-AF935B847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813E4-FB67-B6DD-1315-F5466F08F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64293-6F13-1346-C1FF-E6DB8687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A56DC-43DB-5FBB-0172-9635DFB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AFA9-B7A3-D72A-EB8D-07C332C7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0FC7-34B0-877C-5DF7-015AEAFC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56FC7-7C29-7F4F-8441-2E573108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1E3F-D2E8-A698-9B1C-781A9184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19EB8-9937-947A-F7B8-ED09F9D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3C406-66CF-E22C-19CC-DFFC1C8A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422EE-AA93-5D32-7D5F-FC5E2AB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75B1-CE9A-1F28-1827-4740CC91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E162-5C96-692E-0455-FE47557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4687-3174-06CC-396E-0A06D2F7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A1F74-A258-A885-8302-152CD01F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1F83-266C-CFA8-8BAE-F6E1E715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ED5C6-415C-4285-EB8E-098F31C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0363-35CC-6CB6-B5EC-D1686010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DBE-92C0-7821-5D82-6031FB66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3158A-E38B-03D5-5F72-80DE54D34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65B3-A49E-CE85-C723-76CB3626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256A-E80E-A3C7-07B4-04745A38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141B-196A-0331-93A9-6B1F74AF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A535-5066-C572-72D1-826F7836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017C-67E0-B585-7483-1CD8B19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5491-79AE-05B6-9523-1306277F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88C1-E899-0B44-9483-0AF5C676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E4B3-3D43-4F08-A0E2-B92C352FB4D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6355-0028-C206-65DF-5F39C54CC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E091-0672-D853-F2E7-EAAF4D62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8F3-E8B3-4390-B265-838A8630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6D43-0EC9-7D7D-4D79-1099D1FB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CP2K Open Source Molecular Dynamics</a:t>
            </a:r>
            <a:endParaRPr lang="en-US" sz="4000">
              <a:cs typeface="Calibri Ligh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EDE47FF8-940A-FE64-4B9E-02727073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>
                <a:ea typeface="+mn-lt"/>
                <a:cs typeface="+mn-lt"/>
              </a:rPr>
              <a:t>software package that can perform atomistic simulations of solid state, liquid, molecular, periodic, material, crystal, and biological systems</a:t>
            </a:r>
          </a:p>
          <a:p>
            <a:r>
              <a:rPr lang="en-US" sz="2400">
                <a:ea typeface="+mn-lt"/>
                <a:cs typeface="+mn-lt"/>
              </a:rPr>
              <a:t>can be run efficiently in parallel using a combination of multi-threading, MPI, and CUDA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provides state-of-the-art methods for efficient and accurate atomistic simulations. Some of the key parts of CP2K are Quickstep, FIST, and QM/MM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04DCB9-A42F-BFC2-CAFD-F94804509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7535330" y="2110344"/>
            <a:ext cx="3217333" cy="32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4FE74-971A-91FA-B9AE-05BAB8BE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CP2K Overview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id="{25A3AC4A-BA00-6504-5D11-340E67B9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69" y="733200"/>
            <a:ext cx="6388662" cy="5477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CP2K available versions:</a:t>
            </a: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sopt</a:t>
            </a:r>
            <a:r>
              <a:rPr lang="en-US" sz="1600" dirty="0">
                <a:ea typeface="+mn-lt"/>
                <a:cs typeface="+mn-lt"/>
              </a:rPr>
              <a:t> – serial, optimized</a:t>
            </a: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ssmp</a:t>
            </a:r>
            <a:r>
              <a:rPr lang="en-US" sz="1600" dirty="0">
                <a:ea typeface="+mn-lt"/>
                <a:cs typeface="+mn-lt"/>
              </a:rPr>
              <a:t> – Single process + symmetric multiprocessor (OpenMP)</a:t>
            </a:r>
            <a:endParaRPr lang="en-US" sz="1600">
              <a:ea typeface="+mn-lt"/>
              <a:cs typeface="+mn-lt"/>
            </a:endParaRP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popt</a:t>
            </a:r>
            <a:r>
              <a:rPr lang="en-US" sz="1600" dirty="0">
                <a:ea typeface="+mn-lt"/>
                <a:cs typeface="+mn-lt"/>
              </a:rPr>
              <a:t> – Parallel (MPI), optimized</a:t>
            </a:r>
            <a:endParaRPr lang="en-US" sz="1600">
              <a:ea typeface="+mn-lt"/>
              <a:cs typeface="+mn-lt"/>
            </a:endParaRPr>
          </a:p>
          <a:p>
            <a:pPr lvl="1" indent="-285750"/>
            <a:r>
              <a:rPr lang="en-US" sz="1600" dirty="0" err="1">
                <a:ea typeface="+mn-lt"/>
                <a:cs typeface="+mn-lt"/>
              </a:rPr>
              <a:t>psmp</a:t>
            </a:r>
            <a:r>
              <a:rPr lang="en-US" sz="1600" dirty="0">
                <a:ea typeface="+mn-lt"/>
                <a:cs typeface="+mn-lt"/>
              </a:rPr>
              <a:t> – Parallel (MPI) + symmetric multiprocessor (OpenMP)</a:t>
            </a:r>
            <a:endParaRPr lang="en-US" sz="1600">
              <a:cs typeface="Calibri" panose="020F0502020204030204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pPr marL="285750" indent="-285750"/>
            <a:r>
              <a:rPr lang="en-US" sz="2000" dirty="0">
                <a:ea typeface="+mn-lt"/>
                <a:cs typeface="+mn-lt"/>
              </a:rPr>
              <a:t>POPT version has been chosen for the simulations to be presented in the following sections. A basic example of CP2K run can be seen below:</a:t>
            </a:r>
            <a:endParaRPr lang="en-US" sz="2000">
              <a:ea typeface="+mn-lt"/>
              <a:cs typeface="+mn-lt"/>
            </a:endParaRPr>
          </a:p>
          <a:p>
            <a:pPr marL="742950" lvl="1" indent="-285750"/>
            <a:r>
              <a:rPr lang="en-US" sz="1600" dirty="0" err="1">
                <a:ea typeface="+mn-lt"/>
                <a:cs typeface="+mn-lt"/>
              </a:rPr>
              <a:t>mpirun</a:t>
            </a:r>
            <a:r>
              <a:rPr lang="en-US" sz="1600" dirty="0">
                <a:ea typeface="+mn-lt"/>
                <a:cs typeface="+mn-lt"/>
              </a:rPr>
              <a:t> –n 4 cp2k.popt –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&lt;</a:t>
            </a:r>
            <a:r>
              <a:rPr lang="en-US" sz="1600" dirty="0" err="1">
                <a:ea typeface="+mn-lt"/>
                <a:cs typeface="+mn-lt"/>
              </a:rPr>
              <a:t>input_file</a:t>
            </a:r>
            <a:r>
              <a:rPr lang="en-US" sz="1600" dirty="0">
                <a:ea typeface="+mn-lt"/>
                <a:cs typeface="+mn-lt"/>
              </a:rPr>
              <a:t>&gt; –o &lt;</a:t>
            </a:r>
            <a:r>
              <a:rPr lang="en-US" sz="1600" dirty="0" err="1">
                <a:ea typeface="+mn-lt"/>
                <a:cs typeface="+mn-lt"/>
              </a:rPr>
              <a:t>output_file</a:t>
            </a:r>
            <a:r>
              <a:rPr lang="en-US" sz="1600" dirty="0">
                <a:ea typeface="+mn-lt"/>
                <a:cs typeface="+mn-lt"/>
              </a:rPr>
              <a:t>&gt;</a:t>
            </a:r>
            <a:endParaRPr lang="en-US" sz="1600">
              <a:cs typeface="Calibri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other useful options:</a:t>
            </a:r>
          </a:p>
          <a:p>
            <a:pPr lvl="1" indent="-285750"/>
            <a:r>
              <a:rPr lang="en-US" sz="1600" dirty="0">
                <a:ea typeface="+mn-lt"/>
                <a:cs typeface="+mn-lt"/>
              </a:rPr>
              <a:t>cp2k.popt --version</a:t>
            </a:r>
          </a:p>
          <a:p>
            <a:pPr lvl="1" indent="-285750"/>
            <a:r>
              <a:rPr lang="en-US" sz="1600" dirty="0">
                <a:ea typeface="+mn-lt"/>
                <a:cs typeface="+mn-lt"/>
              </a:rPr>
              <a:t>cp2k.popt --help</a:t>
            </a:r>
          </a:p>
          <a:p>
            <a:endParaRPr lang="en-US" sz="1800" dirty="0">
              <a:ea typeface="+mn-lt"/>
              <a:cs typeface="+mn-lt"/>
            </a:endParaRPr>
          </a:p>
          <a:p>
            <a:pPr marL="285750" indent="-285750"/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07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C666-2FEB-0C0F-39A2-90C5E05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CP2K Files</a:t>
            </a:r>
            <a:endParaRPr lang="en-US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7CE9A-E712-FA08-33E1-73E161C4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Inputs: 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project.inp</a:t>
            </a:r>
            <a:r>
              <a:rPr lang="en-US" sz="1600" dirty="0"/>
              <a:t> (input file)</a:t>
            </a:r>
            <a:endParaRPr lang="en-US" sz="16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POTENTIAL_GTH (</a:t>
            </a:r>
            <a:r>
              <a:rPr lang="en-US" sz="1600" dirty="0" err="1"/>
              <a:t>psuedo</a:t>
            </a:r>
            <a:r>
              <a:rPr lang="en-US" sz="1600" dirty="0"/>
              <a:t>-potential library - optional)</a:t>
            </a:r>
            <a:endParaRPr lang="en-US" sz="160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BASIS_SET (basis set library - optional)</a:t>
            </a:r>
            <a:endParaRPr lang="en-US" sz="16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Outputs:</a:t>
            </a:r>
            <a:endParaRPr lang="en-US" sz="2000" dirty="0">
              <a:cs typeface="Calibri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project-1.restart (input file to restart calculation)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project-pos-1.xyz (trajectory for MD or GEO_OPT)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project-1.ener (MD energies, temperature, etc.)</a:t>
            </a:r>
            <a:endParaRPr lang="en-US" sz="1600" dirty="0">
              <a:cs typeface="Calibri" panose="020F0502020204030204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project-</a:t>
            </a:r>
            <a:r>
              <a:rPr lang="en-US" sz="1600" err="1"/>
              <a:t>RESTART.wfn</a:t>
            </a:r>
            <a:r>
              <a:rPr lang="en-US" sz="1600" dirty="0"/>
              <a:t> (orbitals for restart)</a:t>
            </a:r>
            <a:endParaRPr lang="en-US" sz="16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4D3564-E703-23F5-E51C-68D8443A02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2692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22D4-3B1E-6829-8512-B185246F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Visual Molecular Dynamics (VMD)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1BF6-C9AB-BB83-D2A5-CEAF5968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19319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2 atoms of Hydrogen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A928293-B5B9-5427-8ACC-288D8F4EA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8245" y="4343400"/>
            <a:ext cx="3800874" cy="21394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E93F-5B8C-8629-FDD8-E239A09A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19319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108 atoms of Argon</a:t>
            </a:r>
            <a:endParaRPr lang="en-US" err="1">
              <a:cs typeface="Calibri" panose="020F0502020204030204"/>
            </a:endParaRPr>
          </a:p>
        </p:txBody>
      </p:sp>
      <p:pic>
        <p:nvPicPr>
          <p:cNvPr id="8" name="Picture 8" descr="A picture containing pool ball, pool table&#10;&#10;Description automatically generated">
            <a:extLst>
              <a:ext uri="{FF2B5EF4-FFF2-40B4-BE49-F238E27FC236}">
                <a16:creationId xmlns:a16="http://schemas.microsoft.com/office/drawing/2014/main" id="{A0CFE459-322F-776A-3BEB-0601B74E7D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4768" y="4344021"/>
            <a:ext cx="3798053" cy="2149296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685058-3D8D-DA93-6D72-7EF19BE07B40}"/>
              </a:ext>
            </a:extLst>
          </p:cNvPr>
          <p:cNvSpPr txBox="1">
            <a:spLocks/>
          </p:cNvSpPr>
          <p:nvPr/>
        </p:nvSpPr>
        <p:spPr>
          <a:xfrm>
            <a:off x="911977" y="1686307"/>
            <a:ext cx="10515600" cy="1829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molecular visualization program for displaying, animating, and analyzing large biomolecular systems using 3D graphics and built-in scripting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provides a wide variety of methods for rendering and coloring a molecule: simple points and lines, CPK spheres and cylinders, licorice bonds, backbone tubes and ribbons, cartoon drawings, and others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2 examples can be observed below (MD – molecular dynamics – simulations for atoms of Hydrogen and Argon)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81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F25-7793-BE98-F55D-AD67CB2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gnuplot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90C0-D540-AA13-3E70-D3DB327C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526005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2 atoms of Hydrogen</a:t>
            </a:r>
          </a:p>
        </p:txBody>
      </p:sp>
      <p:pic>
        <p:nvPicPr>
          <p:cNvPr id="9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D2B2E9CB-568E-040A-66A6-415528F89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91658" y="4349917"/>
            <a:ext cx="2848318" cy="21434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2AD9-D573-566B-0050-E927CCF12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26005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Calibri"/>
              </a:rPr>
              <a:t>108 atoms of Argon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03A0D87-1F9E-8968-8CDB-EC9627D900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51094" y="4349917"/>
            <a:ext cx="2831130" cy="2143401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A2817A-FD15-9135-B2D4-E3674F9905A0}"/>
              </a:ext>
            </a:extLst>
          </p:cNvPr>
          <p:cNvSpPr txBox="1">
            <a:spLocks/>
          </p:cNvSpPr>
          <p:nvPr/>
        </p:nvSpPr>
        <p:spPr>
          <a:xfrm>
            <a:off x="837497" y="1689220"/>
            <a:ext cx="10514703" cy="183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a portable command-line driven graphing utility for Linux, OS/2, MS Windows, OSX, VMS, and many other platforms</a:t>
            </a:r>
          </a:p>
          <a:p>
            <a:r>
              <a:rPr lang="en-US" sz="1800">
                <a:ea typeface="+mn-lt"/>
                <a:cs typeface="+mn-lt"/>
              </a:rPr>
              <a:t>input</a:t>
            </a:r>
            <a:r>
              <a:rPr lang="en-US" sz="1800">
                <a:cs typeface="Calibri" panose="020F0502020204030204"/>
              </a:rPr>
              <a:t> files are generated automatically by the solver (ex.: h2-1.ener, ar108-1.ener) containing  different columns with information, which can be plotted using </a:t>
            </a:r>
            <a:r>
              <a:rPr lang="en-US" sz="1800" err="1">
                <a:cs typeface="Calibri" panose="020F0502020204030204"/>
              </a:rPr>
              <a:t>gnuplot</a:t>
            </a:r>
          </a:p>
          <a:p>
            <a:r>
              <a:rPr lang="en-US" sz="1800">
                <a:cs typeface="Calibri" panose="020F0502020204030204"/>
              </a:rPr>
              <a:t>2</a:t>
            </a:r>
            <a:r>
              <a:rPr lang="en-US" sz="1800">
                <a:ea typeface="+mn-lt"/>
                <a:cs typeface="+mn-lt"/>
              </a:rPr>
              <a:t> examples can be observed below (total energy resulted from the simulation for atoms of Hydrogen and Argon)</a:t>
            </a: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60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9E2F-0DC2-AE50-6912-1D1D4DE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CP2K Acceleration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925F-BA42-AF85-BA3D-4A3C3D5A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Used acceleration: MPI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Use case: compute total energy of 108 atoms of Argon from a simulation with 100 steps (constant temperature of 100K)</a:t>
            </a:r>
            <a:endParaRPr lang="en-US" sz="180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cs typeface="Calibri"/>
              </a:rPr>
              <a:t>All tests have been executed on AMD Ryzen 7 5000 Series (3.2GHz)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745170-EECD-D654-8FF3-6978E0AC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3" y="2772061"/>
            <a:ext cx="5481509" cy="3398535"/>
          </a:xfrm>
          <a:prstGeom prst="rect">
            <a:avLst/>
          </a:prstGeom>
        </p:spPr>
      </p:pic>
      <p:pic>
        <p:nvPicPr>
          <p:cNvPr id="9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3F7187-3F59-80FB-85E0-EC87F763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59173"/>
            <a:ext cx="5523082" cy="3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43E24F928E14AB6857E66DF418C6F" ma:contentTypeVersion="2" ma:contentTypeDescription="Create a new document." ma:contentTypeScope="" ma:versionID="501cca308e2e54287f96f2c97b53213a">
  <xsd:schema xmlns:xsd="http://www.w3.org/2001/XMLSchema" xmlns:xs="http://www.w3.org/2001/XMLSchema" xmlns:p="http://schemas.microsoft.com/office/2006/metadata/properties" xmlns:ns2="ef28ea1d-9b8c-4cff-9a3d-b3b53e882988" targetNamespace="http://schemas.microsoft.com/office/2006/metadata/properties" ma:root="true" ma:fieldsID="181746ab19f171ecf36eeea5547fe97b" ns2:_="">
    <xsd:import namespace="ef28ea1d-9b8c-4cff-9a3d-b3b53e882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ea1d-9b8c-4cff-9a3d-b3b53e882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1AA6E7-19B1-4757-ACF7-EF32D34B7878}">
  <ds:schemaRefs>
    <ds:schemaRef ds:uri="ef28ea1d-9b8c-4cff-9a3d-b3b53e882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C4CDAF-4E6B-4FF3-A6B8-561B39CAB7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98E2B9-245C-4C4A-9F96-B0B566597E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CP2K Open Source Molecular Dynamics </vt:lpstr>
      <vt:lpstr>CP2K Overview</vt:lpstr>
      <vt:lpstr>CP2K Files</vt:lpstr>
      <vt:lpstr>Visual Molecular Dynamics (VMD)</vt:lpstr>
      <vt:lpstr>gnuplot</vt:lpstr>
      <vt:lpstr>CP2K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Pymatgen</dc:title>
  <dc:creator>Marius-Cătălin MICU (95067)</dc:creator>
  <cp:revision>428</cp:revision>
  <dcterms:created xsi:type="dcterms:W3CDTF">2022-05-24T19:46:47Z</dcterms:created>
  <dcterms:modified xsi:type="dcterms:W3CDTF">2022-05-25T10:28:15Z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0x0101008B843E24F928E14AB6857E66DF418C6F</vt:lpwstr>
  </property>
</Properties>
</file>