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32" autoAdjust="0"/>
    <p:restoredTop sz="83476" autoAdjust="0"/>
  </p:normalViewPr>
  <p:slideViewPr>
    <p:cSldViewPr>
      <p:cViewPr varScale="1">
        <p:scale>
          <a:sx n="62" d="100"/>
          <a:sy n="62" d="100"/>
        </p:scale>
        <p:origin x="29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"In summary, our analysis focused on identifying key trends in user engagement and content performance. We uncovered the top 5 content categories, highlighted the unique content available on Social Buzz, analyzed the most popular category reactions, and identified the month with the highest posting activity. These insights will be crucial as Social Buzz continues to optimize its content strategy and gears up for a successful IPO."</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for your attention. Are there any questions? We’re happy to dive deeper into any of the insights or data."</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everyone. Thank you for joining us today. I’m excited to present the findings of the Social Buzz data analysis. Throughout this presentation, we’ll walk through the main highlights of our project, focusing on how data can drive engagement and strategy for Social Buzz."</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"Our goal was to support Social Buzz, a tech unicorn, as it prepares for global scale and its upcoming IPO. Over the course of 3 months, we focused on three key areas: optimizing big data practices, providing strategic IPO guidance, and analyzing content to identify the most popular categories."</a:t>
            </a:r>
          </a:p>
          <a:p>
            <a:r>
              <a:rPr lang="en-US" dirty="0"/>
              <a:t>"The key deliverables were the Big Data Audit Report, IPO Preparation Guide, and Top 5 Content Categories Analysis."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"Social Buzz receives over 100,000 posts per day, resulting in an overwhelming 36.5 million posts per year. With such a massive volume of content, the main challenge was identifying which categories drive the most engagement. Our objective was clear: analyze this data to find the top 5 most popular content categories and offer strategies to capitalize on them."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"Let me briefly introduce the team behind this project. Andrew Fleming, our Chief Technical Architect; Marcus </a:t>
            </a:r>
            <a:r>
              <a:rPr lang="en-US" dirty="0" err="1"/>
              <a:t>Rompton</a:t>
            </a:r>
            <a:r>
              <a:rPr lang="en-US" dirty="0"/>
              <a:t>, Senior Principal; Michelle Grove, Data Scientist; and myself, Nicola Francesco Mancini, as Data Analyst. Together, we collaborated to ensure accurate insights and actionable recommendations."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"We structured our work into five key stages: first, data understanding, where we examined the dataset to grasp its structure and relevance. Next came data cleaning, ensuring that all entries were accurate and usable. In the third stage, we modeled the data, merging relevant fields. After that, we performed in-depth data analysis, and finally, we extracted key findings that were relevant to the client’s business goals."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"The data revealed 16 distinct content categories, with 'animals' being the most popular category. We also found that May had the highest number of posts throughout the year. The 'animals' category garnered the highest reaction score at 14,965, while the total reactions across all categories amounted to 1,897."</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"This chart shows the top 5 content categories based on total reactions. On the left, we see the number of reactions per category, and on the right, the overall score. Understanding these trends helps Social Buzz focus on the categories that generate the most engagement."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"This graph highlights the posting trends throughout the year. As we can see, May was the most active month, followed by January and August. These insights can inform content scheduling and campaign strategies, ensuring peak user engagement."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20396" y="2629707"/>
            <a:ext cx="5482998" cy="4271106"/>
          </a:xfrm>
          <a:prstGeom prst="rect">
            <a:avLst/>
          </a:prstGeom>
        </p:spPr>
        <p:txBody>
          <a:bodyPr lIns="0" tIns="0" rIns="0" bIns="0" rtlCol="0" anchor="t">
            <a:spAutoFit/>
          </a:bodyPr>
          <a:lstStyle/>
          <a:p>
            <a:pPr algn="ctr">
              <a:lnSpc>
                <a:spcPts val="11059"/>
              </a:lnSpc>
            </a:pPr>
            <a:r>
              <a:rPr lang="en-US" sz="9600" dirty="0">
                <a:solidFill>
                  <a:schemeClr val="bg1"/>
                </a:solidFill>
              </a:rPr>
              <a:t>Social Buzz Data Analysis</a:t>
            </a:r>
            <a:endParaRPr lang="en-US" sz="10533" spc="-105" dirty="0">
              <a:solidFill>
                <a:schemeClr val="bg1"/>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6">
            <a:extLst>
              <a:ext uri="{FF2B5EF4-FFF2-40B4-BE49-F238E27FC236}">
                <a16:creationId xmlns:a16="http://schemas.microsoft.com/office/drawing/2014/main" id="{7B97F82E-4439-96CF-127C-27A8118CD227}"/>
              </a:ext>
            </a:extLst>
          </p:cNvPr>
          <p:cNvSpPr txBox="1"/>
          <p:nvPr/>
        </p:nvSpPr>
        <p:spPr>
          <a:xfrm>
            <a:off x="11302235" y="1676041"/>
            <a:ext cx="6299965" cy="1231106"/>
          </a:xfrm>
          <a:prstGeom prst="rect">
            <a:avLst/>
          </a:prstGeom>
        </p:spPr>
        <p:txBody>
          <a:bodyPr wrap="square" lIns="0" tIns="0" rIns="0" bIns="0" rtlCol="0" anchor="t">
            <a:spAutoFit/>
          </a:bodyPr>
          <a:lstStyle/>
          <a:p>
            <a:r>
              <a:rPr lang="en-US" sz="2000" b="1" dirty="0"/>
              <a:t>Objective:</a:t>
            </a:r>
          </a:p>
          <a:p>
            <a:r>
              <a:rPr lang="en-US" sz="2000" dirty="0"/>
              <a:t>Identify key trends in user engagement and content performance to optimize Social Buzz's strategy in preparation for the IPO.</a:t>
            </a:r>
          </a:p>
        </p:txBody>
      </p:sp>
      <p:sp>
        <p:nvSpPr>
          <p:cNvPr id="19" name="TextBox 6">
            <a:extLst>
              <a:ext uri="{FF2B5EF4-FFF2-40B4-BE49-F238E27FC236}">
                <a16:creationId xmlns:a16="http://schemas.microsoft.com/office/drawing/2014/main" id="{7ED4E671-072D-33DC-8F04-5F1537284167}"/>
              </a:ext>
            </a:extLst>
          </p:cNvPr>
          <p:cNvSpPr txBox="1"/>
          <p:nvPr/>
        </p:nvSpPr>
        <p:spPr>
          <a:xfrm>
            <a:off x="11334319" y="4526451"/>
            <a:ext cx="4703553" cy="1846659"/>
          </a:xfrm>
          <a:prstGeom prst="rect">
            <a:avLst/>
          </a:prstGeom>
        </p:spPr>
        <p:txBody>
          <a:bodyPr wrap="square" lIns="0" tIns="0" rIns="0" bIns="0" rtlCol="0" anchor="t">
            <a:spAutoFit/>
          </a:bodyPr>
          <a:lstStyle/>
          <a:p>
            <a:r>
              <a:rPr lang="en-US" sz="2000" b="1" dirty="0"/>
              <a:t>Key Findings:	</a:t>
            </a:r>
          </a:p>
          <a:p>
            <a:pPr marL="342900" indent="-342900">
              <a:buFont typeface="Arial" panose="020B0604020202020204" pitchFamily="34" charset="0"/>
              <a:buChar char="•"/>
            </a:pPr>
            <a:r>
              <a:rPr lang="en-US" sz="2000" dirty="0"/>
              <a:t>Top 5 Content Categories;</a:t>
            </a:r>
          </a:p>
          <a:p>
            <a:pPr marL="342900" indent="-342900">
              <a:buFont typeface="Arial" panose="020B0604020202020204" pitchFamily="34" charset="0"/>
              <a:buChar char="•"/>
            </a:pPr>
            <a:r>
              <a:rPr lang="en-US" sz="2000" dirty="0"/>
              <a:t>Unique Categories;</a:t>
            </a:r>
          </a:p>
          <a:p>
            <a:pPr marL="342900" indent="-342900">
              <a:buFont typeface="Arial" panose="020B0604020202020204" pitchFamily="34" charset="0"/>
              <a:buChar char="•"/>
            </a:pPr>
            <a:r>
              <a:rPr lang="en-US" sz="2000" dirty="0"/>
              <a:t>Most Popular Category Reactions;</a:t>
            </a:r>
          </a:p>
          <a:p>
            <a:pPr marL="342900" indent="-342900">
              <a:buFont typeface="Arial" panose="020B0604020202020204" pitchFamily="34" charset="0"/>
              <a:buChar char="•"/>
            </a:pPr>
            <a:r>
              <a:rPr lang="en-US" sz="2000" dirty="0"/>
              <a:t>Month with Most Posts.</a:t>
            </a:r>
          </a:p>
          <a:p>
            <a:pPr marL="800100" lvl="1" indent="-342900">
              <a:buFont typeface="Arial" panose="020B0604020202020204" pitchFamily="34" charset="0"/>
              <a:buChar char="•"/>
            </a:pPr>
            <a:endParaRPr lang="en-US" sz="2000" b="1" dirty="0"/>
          </a:p>
        </p:txBody>
      </p:sp>
      <p:sp>
        <p:nvSpPr>
          <p:cNvPr id="26" name="TextBox 6">
            <a:extLst>
              <a:ext uri="{FF2B5EF4-FFF2-40B4-BE49-F238E27FC236}">
                <a16:creationId xmlns:a16="http://schemas.microsoft.com/office/drawing/2014/main" id="{A300FBE0-2121-4342-9A27-10B9DDB1516B}"/>
              </a:ext>
            </a:extLst>
          </p:cNvPr>
          <p:cNvSpPr txBox="1"/>
          <p:nvPr/>
        </p:nvSpPr>
        <p:spPr>
          <a:xfrm>
            <a:off x="11251816" y="7379854"/>
            <a:ext cx="6400801" cy="1231106"/>
          </a:xfrm>
          <a:prstGeom prst="rect">
            <a:avLst/>
          </a:prstGeom>
        </p:spPr>
        <p:txBody>
          <a:bodyPr wrap="square" lIns="0" tIns="0" rIns="0" bIns="0" rtlCol="0" anchor="t">
            <a:spAutoFit/>
          </a:bodyPr>
          <a:lstStyle/>
          <a:p>
            <a:r>
              <a:rPr lang="en-US" sz="2000" b="1" dirty="0"/>
              <a:t>Outcome:</a:t>
            </a:r>
          </a:p>
          <a:p>
            <a:r>
              <a:rPr lang="en-US" sz="2000" dirty="0"/>
              <a:t>These insights will support Social Buzz in optimizing its content strategy and improving user engagement, important steps toward a successful IPO.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343400" y="1336021"/>
            <a:ext cx="12939538" cy="7614957"/>
          </a:xfrm>
          <a:prstGeom prst="rect">
            <a:avLst/>
          </a:prstGeom>
          <a:solidFill>
            <a:schemeClr val="bg1"/>
          </a:solidFill>
        </p:spPr>
        <p:txBody>
          <a:bodyPr/>
          <a:lstStyle/>
          <a:p>
            <a:endParaRPr lang="en-US"/>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795306" y="1349257"/>
            <a:ext cx="7598752" cy="7614953"/>
          </a:xfrm>
          <a:prstGeom prst="rect">
            <a:avLst/>
          </a:prstGeom>
        </p:spPr>
      </p:pic>
      <p:sp>
        <p:nvSpPr>
          <p:cNvPr id="33" name="TextBox 33"/>
          <p:cNvSpPr txBox="1"/>
          <p:nvPr/>
        </p:nvSpPr>
        <p:spPr>
          <a:xfrm>
            <a:off x="2483363" y="3848179"/>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A05484AE-272E-CBF6-E151-6288CFB245D9}"/>
              </a:ext>
            </a:extLst>
          </p:cNvPr>
          <p:cNvSpPr txBox="1"/>
          <p:nvPr/>
        </p:nvSpPr>
        <p:spPr>
          <a:xfrm>
            <a:off x="7768725" y="1835519"/>
            <a:ext cx="7220893" cy="1323439"/>
          </a:xfrm>
          <a:prstGeom prst="rect">
            <a:avLst/>
          </a:prstGeom>
          <a:noFill/>
        </p:spPr>
        <p:txBody>
          <a:bodyPr wrap="square" rtlCol="0">
            <a:spAutoFit/>
          </a:bodyPr>
          <a:lstStyle/>
          <a:p>
            <a:r>
              <a:rPr lang="en-US" sz="2000" b="1" dirty="0">
                <a:highlight>
                  <a:srgbClr val="FFFF00"/>
                </a:highlight>
              </a:rPr>
              <a:t>Project Recap: Social Buzz POC</a:t>
            </a:r>
          </a:p>
          <a:p>
            <a:r>
              <a:rPr lang="en-US" sz="2000" b="1" dirty="0"/>
              <a:t>Client</a:t>
            </a:r>
            <a:r>
              <a:rPr lang="en-US" sz="2000" dirty="0"/>
              <a:t>: Social Buzz (Tech Unicorn)</a:t>
            </a:r>
            <a:br>
              <a:rPr lang="en-US" sz="2000" dirty="0"/>
            </a:br>
            <a:r>
              <a:rPr lang="en-US" sz="2000" b="1" dirty="0"/>
              <a:t>Duration</a:t>
            </a:r>
            <a:r>
              <a:rPr lang="en-US" sz="2000" dirty="0"/>
              <a:t>: 3 Months</a:t>
            </a:r>
            <a:br>
              <a:rPr lang="en-US" sz="2000" dirty="0"/>
            </a:br>
            <a:r>
              <a:rPr lang="en-US" sz="2000" b="1" dirty="0"/>
              <a:t>Goal</a:t>
            </a:r>
            <a:r>
              <a:rPr lang="en-US" sz="2000" dirty="0"/>
              <a:t>: Prepare for global scale and IPO readiness</a:t>
            </a:r>
          </a:p>
        </p:txBody>
      </p:sp>
      <p:sp>
        <p:nvSpPr>
          <p:cNvPr id="38" name="TextBox 37">
            <a:extLst>
              <a:ext uri="{FF2B5EF4-FFF2-40B4-BE49-F238E27FC236}">
                <a16:creationId xmlns:a16="http://schemas.microsoft.com/office/drawing/2014/main" id="{06DB25F7-8633-71B9-B9E3-54E98F67446F}"/>
              </a:ext>
            </a:extLst>
          </p:cNvPr>
          <p:cNvSpPr txBox="1"/>
          <p:nvPr/>
        </p:nvSpPr>
        <p:spPr>
          <a:xfrm>
            <a:off x="9104619" y="3467100"/>
            <a:ext cx="7966442" cy="2616101"/>
          </a:xfrm>
          <a:prstGeom prst="rect">
            <a:avLst/>
          </a:prstGeom>
          <a:noFill/>
        </p:spPr>
        <p:txBody>
          <a:bodyPr wrap="square" rtlCol="0">
            <a:spAutoFit/>
          </a:bodyPr>
          <a:lstStyle/>
          <a:p>
            <a:r>
              <a:rPr lang="en-US" sz="2000" b="1" dirty="0">
                <a:highlight>
                  <a:srgbClr val="FFFF00"/>
                </a:highlight>
              </a:rPr>
              <a:t>Project Focus:</a:t>
            </a:r>
          </a:p>
          <a:p>
            <a:pPr>
              <a:buFont typeface="+mj-lt"/>
              <a:buAutoNum type="arabicPeriod"/>
            </a:pPr>
            <a:r>
              <a:rPr lang="en-US" b="1" dirty="0"/>
              <a:t> Big Data Audit</a:t>
            </a:r>
            <a:endParaRPr lang="en-US" dirty="0"/>
          </a:p>
          <a:p>
            <a:pPr marL="742950" lvl="1" indent="-285750">
              <a:buFont typeface="+mj-lt"/>
              <a:buAutoNum type="arabicPeriod"/>
            </a:pPr>
            <a:r>
              <a:rPr lang="en-US" dirty="0"/>
              <a:t>Evaluate &amp; optimize data practices.</a:t>
            </a:r>
          </a:p>
          <a:p>
            <a:pPr marL="742950" lvl="1" indent="-285750">
              <a:buFont typeface="+mj-lt"/>
              <a:buAutoNum type="arabicPeriod"/>
            </a:pPr>
            <a:r>
              <a:rPr lang="en-US" dirty="0"/>
              <a:t>Present recommendations on big data management.</a:t>
            </a:r>
          </a:p>
          <a:p>
            <a:pPr>
              <a:buFont typeface="+mj-lt"/>
              <a:buAutoNum type="arabicPeriod"/>
            </a:pPr>
            <a:r>
              <a:rPr lang="en-US" b="1" dirty="0"/>
              <a:t> IPO Recommendations</a:t>
            </a:r>
            <a:endParaRPr lang="en-US" dirty="0"/>
          </a:p>
          <a:p>
            <a:pPr marL="742950" lvl="1" indent="-285750">
              <a:buFont typeface="+mj-lt"/>
              <a:buAutoNum type="arabicPeriod"/>
            </a:pPr>
            <a:r>
              <a:rPr lang="en-US" dirty="0"/>
              <a:t>Strategic guidance for IPO success.</a:t>
            </a:r>
          </a:p>
          <a:p>
            <a:pPr marL="742950" lvl="1" indent="-285750">
              <a:buFont typeface="+mj-lt"/>
              <a:buAutoNum type="arabicPeriod"/>
            </a:pPr>
            <a:r>
              <a:rPr lang="en-US" dirty="0"/>
              <a:t>Best practices and workshops.</a:t>
            </a:r>
          </a:p>
          <a:p>
            <a:pPr>
              <a:buFont typeface="+mj-lt"/>
              <a:buAutoNum type="arabicPeriod"/>
            </a:pPr>
            <a:r>
              <a:rPr lang="en-US" b="1" dirty="0"/>
              <a:t> Top 5 Content Categories Analysis</a:t>
            </a:r>
            <a:endParaRPr lang="en-US" dirty="0"/>
          </a:p>
          <a:p>
            <a:pPr marL="742950" lvl="1" indent="-285750">
              <a:buFont typeface="+mj-lt"/>
              <a:buAutoNum type="arabicPeriod"/>
            </a:pPr>
            <a:r>
              <a:rPr lang="en-US" dirty="0"/>
              <a:t>Analyze user reactions to identify the most popular content categories.</a:t>
            </a:r>
          </a:p>
        </p:txBody>
      </p:sp>
      <p:sp>
        <p:nvSpPr>
          <p:cNvPr id="39" name="TextBox 38">
            <a:extLst>
              <a:ext uri="{FF2B5EF4-FFF2-40B4-BE49-F238E27FC236}">
                <a16:creationId xmlns:a16="http://schemas.microsoft.com/office/drawing/2014/main" id="{C476AB6C-68B1-BAD3-FC5E-10521F793DF8}"/>
              </a:ext>
            </a:extLst>
          </p:cNvPr>
          <p:cNvSpPr txBox="1"/>
          <p:nvPr/>
        </p:nvSpPr>
        <p:spPr>
          <a:xfrm>
            <a:off x="8808964" y="6628554"/>
            <a:ext cx="3736446" cy="1231106"/>
          </a:xfrm>
          <a:prstGeom prst="rect">
            <a:avLst/>
          </a:prstGeom>
          <a:noFill/>
        </p:spPr>
        <p:txBody>
          <a:bodyPr wrap="square" rtlCol="0">
            <a:spAutoFit/>
          </a:bodyPr>
          <a:lstStyle/>
          <a:p>
            <a:r>
              <a:rPr lang="en-US" sz="2000" b="1" dirty="0">
                <a:highlight>
                  <a:srgbClr val="FFFF00"/>
                </a:highlight>
              </a:rPr>
              <a:t>Key Deliverables:</a:t>
            </a:r>
          </a:p>
          <a:p>
            <a:pPr>
              <a:buFont typeface="Arial" panose="020B0604020202020204" pitchFamily="34" charset="0"/>
              <a:buChar char="•"/>
            </a:pPr>
            <a:r>
              <a:rPr lang="en-US" b="1" dirty="0"/>
              <a:t> Big Data Audit Report</a:t>
            </a:r>
            <a:endParaRPr lang="en-US" dirty="0"/>
          </a:p>
          <a:p>
            <a:pPr>
              <a:buFont typeface="Arial" panose="020B0604020202020204" pitchFamily="34" charset="0"/>
              <a:buChar char="•"/>
            </a:pPr>
            <a:r>
              <a:rPr lang="en-US" b="1" dirty="0"/>
              <a:t> IPO Preparation Guide</a:t>
            </a:r>
            <a:endParaRPr lang="en-US" dirty="0"/>
          </a:p>
          <a:p>
            <a:pPr>
              <a:buFont typeface="Arial" panose="020B0604020202020204" pitchFamily="34" charset="0"/>
              <a:buChar char="•"/>
            </a:pPr>
            <a:r>
              <a:rPr lang="en-US" b="1" dirty="0"/>
              <a:t> Top 5 Content Categories Analysis</a:t>
            </a:r>
            <a:endParaRPr lang="en-US" dirty="0"/>
          </a:p>
        </p:txBody>
      </p:sp>
      <p:sp>
        <p:nvSpPr>
          <p:cNvPr id="47" name="TextBox 46">
            <a:extLst>
              <a:ext uri="{FF2B5EF4-FFF2-40B4-BE49-F238E27FC236}">
                <a16:creationId xmlns:a16="http://schemas.microsoft.com/office/drawing/2014/main" id="{6272D4C1-1C2F-3B55-D63D-E6A59EE1F501}"/>
              </a:ext>
            </a:extLst>
          </p:cNvPr>
          <p:cNvSpPr txBox="1"/>
          <p:nvPr/>
        </p:nvSpPr>
        <p:spPr>
          <a:xfrm>
            <a:off x="12890652" y="6627333"/>
            <a:ext cx="4571984" cy="1231106"/>
          </a:xfrm>
          <a:prstGeom prst="rect">
            <a:avLst/>
          </a:prstGeom>
          <a:noFill/>
        </p:spPr>
        <p:txBody>
          <a:bodyPr wrap="square" rtlCol="0">
            <a:spAutoFit/>
          </a:bodyPr>
          <a:lstStyle/>
          <a:p>
            <a:r>
              <a:rPr lang="en-US" sz="2000" b="1" dirty="0">
                <a:highlight>
                  <a:srgbClr val="FFFF00"/>
                </a:highlight>
              </a:rPr>
              <a:t>Outcome:</a:t>
            </a:r>
          </a:p>
          <a:p>
            <a:r>
              <a:rPr lang="en-US" dirty="0"/>
              <a:t>Help Social Buzz optimize data infrastructure, prepare for IPO, and identify top content trends to support its rapid growth.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537A96AA-C7A9-B603-076B-4DC64971093C}"/>
              </a:ext>
            </a:extLst>
          </p:cNvPr>
          <p:cNvSpPr txBox="1"/>
          <p:nvPr/>
        </p:nvSpPr>
        <p:spPr>
          <a:xfrm>
            <a:off x="3259734" y="4761658"/>
            <a:ext cx="7519961" cy="1292662"/>
          </a:xfrm>
          <a:prstGeom prst="rect">
            <a:avLst/>
          </a:prstGeom>
        </p:spPr>
        <p:txBody>
          <a:bodyPr wrap="square" lIns="0" tIns="0" rIns="0" bIns="0" rtlCol="0" anchor="t">
            <a:spAutoFit/>
          </a:bodyPr>
          <a:lstStyle/>
          <a:p>
            <a:r>
              <a:rPr lang="en-US" sz="2800" b="1" u="sng" dirty="0">
                <a:solidFill>
                  <a:schemeClr val="bg1"/>
                </a:solidFill>
                <a:effectLst>
                  <a:outerShdw blurRad="38100" dist="38100" dir="2700000" algn="tl">
                    <a:srgbClr val="000000">
                      <a:alpha val="43137"/>
                    </a:srgbClr>
                  </a:outerShdw>
                </a:effectLst>
              </a:rPr>
              <a:t>Problem:</a:t>
            </a:r>
          </a:p>
          <a:p>
            <a:pPr>
              <a:buFont typeface="Arial" panose="020B0604020202020204" pitchFamily="34" charset="0"/>
              <a:buChar char="•"/>
            </a:pPr>
            <a:r>
              <a:rPr lang="en-US" sz="2800" b="1" dirty="0">
                <a:solidFill>
                  <a:schemeClr val="bg1"/>
                </a:solidFill>
              </a:rPr>
              <a:t> 100,000+ posts per day</a:t>
            </a:r>
            <a:r>
              <a:rPr lang="en-US" sz="2800" dirty="0">
                <a:solidFill>
                  <a:schemeClr val="bg1"/>
                </a:solidFill>
              </a:rPr>
              <a:t> on Social Buzz</a:t>
            </a:r>
          </a:p>
          <a:p>
            <a:pPr>
              <a:buFont typeface="Arial" panose="020B0604020202020204" pitchFamily="34" charset="0"/>
              <a:buChar char="•"/>
            </a:pPr>
            <a:r>
              <a:rPr lang="en-US" sz="2800" b="1" dirty="0">
                <a:solidFill>
                  <a:schemeClr val="bg1"/>
                </a:solidFill>
              </a:rPr>
              <a:t> 36.5 million pieces of content</a:t>
            </a:r>
            <a:r>
              <a:rPr lang="en-US" sz="2800" dirty="0">
                <a:solidFill>
                  <a:schemeClr val="bg1"/>
                </a:solidFill>
              </a:rPr>
              <a:t> per year</a:t>
            </a:r>
          </a:p>
        </p:txBody>
      </p:sp>
      <p:sp>
        <p:nvSpPr>
          <p:cNvPr id="23" name="TextBox 22">
            <a:extLst>
              <a:ext uri="{FF2B5EF4-FFF2-40B4-BE49-F238E27FC236}">
                <a16:creationId xmlns:a16="http://schemas.microsoft.com/office/drawing/2014/main" id="{E7DEFCF3-C9DE-AFDF-0AEE-E8D09BBCA914}"/>
              </a:ext>
            </a:extLst>
          </p:cNvPr>
          <p:cNvSpPr txBox="1"/>
          <p:nvPr/>
        </p:nvSpPr>
        <p:spPr>
          <a:xfrm>
            <a:off x="2335309" y="6247624"/>
            <a:ext cx="6527638" cy="1292662"/>
          </a:xfrm>
          <a:prstGeom prst="rect">
            <a:avLst/>
          </a:prstGeom>
        </p:spPr>
        <p:txBody>
          <a:bodyPr wrap="square" lIns="0" tIns="0" rIns="0" bIns="0" rtlCol="0" anchor="t">
            <a:spAutoFit/>
          </a:bodyPr>
          <a:lstStyle/>
          <a:p>
            <a:r>
              <a:rPr lang="en-US" sz="2800" b="1" u="sng" dirty="0">
                <a:solidFill>
                  <a:schemeClr val="bg1"/>
                </a:solidFill>
                <a:effectLst>
                  <a:outerShdw blurRad="38100" dist="38100" dir="2700000" algn="tl">
                    <a:srgbClr val="000000">
                      <a:alpha val="43137"/>
                    </a:srgbClr>
                  </a:outerShdw>
                </a:effectLst>
              </a:rPr>
              <a:t>Challenge:</a:t>
            </a:r>
          </a:p>
          <a:p>
            <a:pPr>
              <a:buFont typeface="Arial" panose="020B0604020202020204" pitchFamily="34" charset="0"/>
              <a:buChar char="•"/>
            </a:pPr>
            <a:r>
              <a:rPr lang="en-US" sz="2800" dirty="0">
                <a:solidFill>
                  <a:schemeClr val="bg1"/>
                </a:solidFill>
              </a:rPr>
              <a:t> How to capitalize on this overwhelming amount of content?</a:t>
            </a:r>
          </a:p>
        </p:txBody>
      </p:sp>
      <p:sp>
        <p:nvSpPr>
          <p:cNvPr id="24" name="TextBox 23">
            <a:extLst>
              <a:ext uri="{FF2B5EF4-FFF2-40B4-BE49-F238E27FC236}">
                <a16:creationId xmlns:a16="http://schemas.microsoft.com/office/drawing/2014/main" id="{12C35EB3-D008-05FE-7F23-AF2CEDCDC965}"/>
              </a:ext>
            </a:extLst>
          </p:cNvPr>
          <p:cNvSpPr txBox="1"/>
          <p:nvPr/>
        </p:nvSpPr>
        <p:spPr>
          <a:xfrm>
            <a:off x="2871723" y="7894377"/>
            <a:ext cx="7519961" cy="1723549"/>
          </a:xfrm>
          <a:prstGeom prst="rect">
            <a:avLst/>
          </a:prstGeom>
        </p:spPr>
        <p:txBody>
          <a:bodyPr wrap="square" lIns="0" tIns="0" rIns="0" bIns="0" rtlCol="0" anchor="t">
            <a:spAutoFit/>
          </a:bodyPr>
          <a:lstStyle/>
          <a:p>
            <a:r>
              <a:rPr lang="en-US" sz="2800" b="1" u="sng" dirty="0">
                <a:solidFill>
                  <a:schemeClr val="bg1"/>
                </a:solidFill>
                <a:effectLst>
                  <a:outerShdw blurRad="38100" dist="38100" dir="2700000" algn="tl">
                    <a:srgbClr val="000000">
                      <a:alpha val="43137"/>
                    </a:srgbClr>
                  </a:outerShdw>
                </a:effectLst>
              </a:rPr>
              <a:t>Objective:</a:t>
            </a:r>
          </a:p>
          <a:p>
            <a:pPr>
              <a:buFont typeface="Arial" panose="020B0604020202020204" pitchFamily="34" charset="0"/>
              <a:buChar char="•"/>
            </a:pPr>
            <a:r>
              <a:rPr lang="en-US" sz="2800" b="1" dirty="0">
                <a:solidFill>
                  <a:schemeClr val="bg1"/>
                </a:solidFill>
              </a:rPr>
              <a:t> Analyze and identify</a:t>
            </a:r>
            <a:r>
              <a:rPr lang="en-US" sz="2800" dirty="0">
                <a:solidFill>
                  <a:schemeClr val="bg1"/>
                </a:solidFill>
              </a:rPr>
              <a:t> Social Buzz’s </a:t>
            </a:r>
            <a:r>
              <a:rPr lang="en-US" sz="2800" b="1" dirty="0">
                <a:solidFill>
                  <a:schemeClr val="bg1"/>
                </a:solidFill>
              </a:rPr>
              <a:t>top 5 most popular categories of content</a:t>
            </a:r>
            <a:r>
              <a:rPr lang="en-US" sz="2800" dirty="0">
                <a:solidFill>
                  <a:schemeClr val="bg1"/>
                </a:solidFill>
              </a:rPr>
              <a:t> to enhance engagement and monetization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p>
        </p:txBody>
      </p:sp>
      <p:grpSp>
        <p:nvGrpSpPr>
          <p:cNvPr id="16" name="Group 16"/>
          <p:cNvGrpSpPr>
            <a:grpSpLocks noChangeAspect="1"/>
          </p:cNvGrpSpPr>
          <p:nvPr/>
        </p:nvGrpSpPr>
        <p:grpSpPr>
          <a:xfrm>
            <a:off x="11949637" y="7600804"/>
            <a:ext cx="1564112" cy="1564112"/>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grpSp>
        <p:nvGrpSpPr>
          <p:cNvPr id="18" name="Group 18"/>
          <p:cNvGrpSpPr>
            <a:grpSpLocks noChangeAspect="1"/>
          </p:cNvGrpSpPr>
          <p:nvPr/>
        </p:nvGrpSpPr>
        <p:grpSpPr>
          <a:xfrm>
            <a:off x="11543058" y="7387204"/>
            <a:ext cx="1630802" cy="1624431"/>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6" name="Group 26"/>
          <p:cNvGrpSpPr>
            <a:grpSpLocks noChangeAspect="1"/>
          </p:cNvGrpSpPr>
          <p:nvPr/>
        </p:nvGrpSpPr>
        <p:grpSpPr>
          <a:xfrm>
            <a:off x="12009250" y="5422021"/>
            <a:ext cx="1564112" cy="156411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20D3A750-7BAC-5ED0-C5C6-AC08B6BBF4FC}"/>
              </a:ext>
            </a:extLst>
          </p:cNvPr>
          <p:cNvSpPr txBox="1"/>
          <p:nvPr/>
        </p:nvSpPr>
        <p:spPr>
          <a:xfrm>
            <a:off x="13573363" y="538912"/>
            <a:ext cx="3097673" cy="1018099"/>
          </a:xfrm>
          <a:prstGeom prst="rect">
            <a:avLst/>
          </a:prstGeom>
        </p:spPr>
        <p:txBody>
          <a:bodyPr wrap="square" lIns="0" tIns="0" rIns="0" bIns="0" rtlCol="0" anchor="t">
            <a:spAutoFit/>
          </a:bodyPr>
          <a:lstStyle/>
          <a:p>
            <a:pPr algn="ctr">
              <a:lnSpc>
                <a:spcPts val="9600"/>
              </a:lnSpc>
            </a:pPr>
            <a:r>
              <a:rPr lang="en-US" sz="2800" b="1" spc="-80" dirty="0">
                <a:solidFill>
                  <a:srgbClr val="000000"/>
                </a:solidFill>
                <a:latin typeface="Graphik Regular" panose="020B0503030202060203" pitchFamily="34" charset="0"/>
              </a:rPr>
              <a:t>Andrew Fleming</a:t>
            </a:r>
          </a:p>
        </p:txBody>
      </p:sp>
      <p:sp>
        <p:nvSpPr>
          <p:cNvPr id="33" name="TextBox 32">
            <a:extLst>
              <a:ext uri="{FF2B5EF4-FFF2-40B4-BE49-F238E27FC236}">
                <a16:creationId xmlns:a16="http://schemas.microsoft.com/office/drawing/2014/main" id="{B396FC20-620B-0EE6-A115-9DB9CE236375}"/>
              </a:ext>
            </a:extLst>
          </p:cNvPr>
          <p:cNvSpPr txBox="1"/>
          <p:nvPr/>
        </p:nvSpPr>
        <p:spPr>
          <a:xfrm>
            <a:off x="13285750" y="1025101"/>
            <a:ext cx="3941429" cy="1004570"/>
          </a:xfrm>
          <a:prstGeom prst="rect">
            <a:avLst/>
          </a:prstGeom>
        </p:spPr>
        <p:txBody>
          <a:bodyPr wrap="square" lIns="0" tIns="0" rIns="0" bIns="0" rtlCol="0" anchor="t">
            <a:spAutoFit/>
          </a:bodyPr>
          <a:lstStyle/>
          <a:p>
            <a:pPr algn="ctr">
              <a:lnSpc>
                <a:spcPts val="9600"/>
              </a:lnSpc>
            </a:pPr>
            <a:r>
              <a:rPr lang="en-US" sz="2400" spc="-80" dirty="0">
                <a:solidFill>
                  <a:srgbClr val="000000"/>
                </a:solidFill>
                <a:latin typeface="Graphik Regular" panose="020B0503030202060203" pitchFamily="34" charset="0"/>
              </a:rPr>
              <a:t>Chief Technical Architect</a:t>
            </a:r>
          </a:p>
        </p:txBody>
      </p:sp>
      <p:sp>
        <p:nvSpPr>
          <p:cNvPr id="34" name="TextBox 33">
            <a:extLst>
              <a:ext uri="{FF2B5EF4-FFF2-40B4-BE49-F238E27FC236}">
                <a16:creationId xmlns:a16="http://schemas.microsoft.com/office/drawing/2014/main" id="{E7376756-73C6-A5E8-F242-1B38B3F1BEB1}"/>
              </a:ext>
            </a:extLst>
          </p:cNvPr>
          <p:cNvSpPr txBox="1"/>
          <p:nvPr/>
        </p:nvSpPr>
        <p:spPr>
          <a:xfrm>
            <a:off x="13573362" y="2842731"/>
            <a:ext cx="3097673" cy="1018099"/>
          </a:xfrm>
          <a:prstGeom prst="rect">
            <a:avLst/>
          </a:prstGeom>
        </p:spPr>
        <p:txBody>
          <a:bodyPr wrap="square" lIns="0" tIns="0" rIns="0" bIns="0" rtlCol="0" anchor="t">
            <a:spAutoFit/>
          </a:bodyPr>
          <a:lstStyle/>
          <a:p>
            <a:pPr algn="ctr">
              <a:lnSpc>
                <a:spcPts val="9600"/>
              </a:lnSpc>
            </a:pPr>
            <a:r>
              <a:rPr lang="en-US" sz="2800" b="1" spc="-80" dirty="0">
                <a:solidFill>
                  <a:srgbClr val="000000"/>
                </a:solidFill>
                <a:latin typeface="Graphik Regular" panose="020B0503030202060203" pitchFamily="34" charset="0"/>
              </a:rPr>
              <a:t>Marcus </a:t>
            </a:r>
            <a:r>
              <a:rPr lang="en-US" sz="2800" b="1" spc="-80" dirty="0" err="1">
                <a:solidFill>
                  <a:srgbClr val="000000"/>
                </a:solidFill>
                <a:latin typeface="Graphik Regular" panose="020B0503030202060203" pitchFamily="34" charset="0"/>
              </a:rPr>
              <a:t>Rompton</a:t>
            </a:r>
            <a:endParaRPr lang="en-US" sz="2800" b="1" spc="-80" dirty="0">
              <a:solidFill>
                <a:srgbClr val="000000"/>
              </a:solidFill>
              <a:latin typeface="Graphik Regular" panose="020B0503030202060203" pitchFamily="34" charset="0"/>
            </a:endParaRPr>
          </a:p>
        </p:txBody>
      </p:sp>
      <p:sp>
        <p:nvSpPr>
          <p:cNvPr id="35" name="TextBox 34">
            <a:extLst>
              <a:ext uri="{FF2B5EF4-FFF2-40B4-BE49-F238E27FC236}">
                <a16:creationId xmlns:a16="http://schemas.microsoft.com/office/drawing/2014/main" id="{66F80C57-6439-955D-E1FF-860098B3443A}"/>
              </a:ext>
            </a:extLst>
          </p:cNvPr>
          <p:cNvSpPr txBox="1"/>
          <p:nvPr/>
        </p:nvSpPr>
        <p:spPr>
          <a:xfrm>
            <a:off x="13159795" y="3254540"/>
            <a:ext cx="3941429" cy="1004570"/>
          </a:xfrm>
          <a:prstGeom prst="rect">
            <a:avLst/>
          </a:prstGeom>
        </p:spPr>
        <p:txBody>
          <a:bodyPr wrap="square" lIns="0" tIns="0" rIns="0" bIns="0" rtlCol="0" anchor="t">
            <a:spAutoFit/>
          </a:bodyPr>
          <a:lstStyle/>
          <a:p>
            <a:pPr algn="ctr">
              <a:lnSpc>
                <a:spcPts val="9600"/>
              </a:lnSpc>
            </a:pPr>
            <a:r>
              <a:rPr lang="en-US" sz="2400" spc="-80" dirty="0">
                <a:solidFill>
                  <a:srgbClr val="000000"/>
                </a:solidFill>
                <a:latin typeface="Graphik Regular" panose="020B0503030202060203" pitchFamily="34" charset="0"/>
              </a:rPr>
              <a:t>Senior Principle</a:t>
            </a:r>
          </a:p>
        </p:txBody>
      </p:sp>
      <p:grpSp>
        <p:nvGrpSpPr>
          <p:cNvPr id="49" name="Group 26">
            <a:extLst>
              <a:ext uri="{FF2B5EF4-FFF2-40B4-BE49-F238E27FC236}">
                <a16:creationId xmlns:a16="http://schemas.microsoft.com/office/drawing/2014/main" id="{A671DF6A-32EE-DACD-43A8-336C83EC088B}"/>
              </a:ext>
            </a:extLst>
          </p:cNvPr>
          <p:cNvGrpSpPr>
            <a:grpSpLocks noChangeAspect="1"/>
          </p:cNvGrpSpPr>
          <p:nvPr/>
        </p:nvGrpSpPr>
        <p:grpSpPr>
          <a:xfrm>
            <a:off x="11916211" y="1012865"/>
            <a:ext cx="1564112" cy="1564112"/>
            <a:chOff x="0" y="0"/>
            <a:chExt cx="6350000" cy="6350000"/>
          </a:xfrm>
        </p:grpSpPr>
        <p:sp>
          <p:nvSpPr>
            <p:cNvPr id="50" name="Freeform 27">
              <a:extLst>
                <a:ext uri="{FF2B5EF4-FFF2-40B4-BE49-F238E27FC236}">
                  <a16:creationId xmlns:a16="http://schemas.microsoft.com/office/drawing/2014/main" id="{B11C1FAC-CD4D-08AF-8285-FBBF42A39735}"/>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51" name="Group 28">
            <a:extLst>
              <a:ext uri="{FF2B5EF4-FFF2-40B4-BE49-F238E27FC236}">
                <a16:creationId xmlns:a16="http://schemas.microsoft.com/office/drawing/2014/main" id="{D4615149-4B6A-394F-C6FB-2BEB8C99461D}"/>
              </a:ext>
            </a:extLst>
          </p:cNvPr>
          <p:cNvGrpSpPr>
            <a:grpSpLocks noChangeAspect="1"/>
          </p:cNvGrpSpPr>
          <p:nvPr/>
        </p:nvGrpSpPr>
        <p:grpSpPr>
          <a:xfrm>
            <a:off x="11509632" y="799265"/>
            <a:ext cx="1630802" cy="1624431"/>
            <a:chOff x="0" y="0"/>
            <a:chExt cx="6502400" cy="6477000"/>
          </a:xfrm>
        </p:grpSpPr>
        <p:sp>
          <p:nvSpPr>
            <p:cNvPr id="52" name="Freeform 29">
              <a:extLst>
                <a:ext uri="{FF2B5EF4-FFF2-40B4-BE49-F238E27FC236}">
                  <a16:creationId xmlns:a16="http://schemas.microsoft.com/office/drawing/2014/main" id="{1FC63A47-F240-3DB8-C6D7-4186ACF810AF}"/>
                </a:ext>
              </a:extLst>
            </p:cNvPr>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53" name="Freeform 30">
              <a:extLst>
                <a:ext uri="{FF2B5EF4-FFF2-40B4-BE49-F238E27FC236}">
                  <a16:creationId xmlns:a16="http://schemas.microsoft.com/office/drawing/2014/main" id="{C92A6DD4-FE40-ACDF-6B00-775FAF6E7D87}"/>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54" name="Group 26">
            <a:extLst>
              <a:ext uri="{FF2B5EF4-FFF2-40B4-BE49-F238E27FC236}">
                <a16:creationId xmlns:a16="http://schemas.microsoft.com/office/drawing/2014/main" id="{E863FA42-23DC-AF6E-4E99-44F41D809902}"/>
              </a:ext>
            </a:extLst>
          </p:cNvPr>
          <p:cNvGrpSpPr>
            <a:grpSpLocks noChangeAspect="1"/>
          </p:cNvGrpSpPr>
          <p:nvPr/>
        </p:nvGrpSpPr>
        <p:grpSpPr>
          <a:xfrm>
            <a:off x="11958460" y="3191497"/>
            <a:ext cx="1564112" cy="1564112"/>
            <a:chOff x="0" y="0"/>
            <a:chExt cx="6350000" cy="6350000"/>
          </a:xfrm>
        </p:grpSpPr>
        <p:sp>
          <p:nvSpPr>
            <p:cNvPr id="55" name="Freeform 27">
              <a:extLst>
                <a:ext uri="{FF2B5EF4-FFF2-40B4-BE49-F238E27FC236}">
                  <a16:creationId xmlns:a16="http://schemas.microsoft.com/office/drawing/2014/main" id="{4D5F8AB5-454E-AC10-A50E-3BDB88F0208E}"/>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56" name="Group 28">
            <a:extLst>
              <a:ext uri="{FF2B5EF4-FFF2-40B4-BE49-F238E27FC236}">
                <a16:creationId xmlns:a16="http://schemas.microsoft.com/office/drawing/2014/main" id="{1DF6F5BD-E3E9-BEEB-B920-5759DAAB40EC}"/>
              </a:ext>
            </a:extLst>
          </p:cNvPr>
          <p:cNvGrpSpPr>
            <a:grpSpLocks noChangeAspect="1"/>
          </p:cNvGrpSpPr>
          <p:nvPr/>
        </p:nvGrpSpPr>
        <p:grpSpPr>
          <a:xfrm>
            <a:off x="11551881" y="2977897"/>
            <a:ext cx="1630802" cy="1624431"/>
            <a:chOff x="0" y="0"/>
            <a:chExt cx="6502400" cy="6477000"/>
          </a:xfrm>
        </p:grpSpPr>
        <p:sp>
          <p:nvSpPr>
            <p:cNvPr id="57" name="Freeform 29">
              <a:extLst>
                <a:ext uri="{FF2B5EF4-FFF2-40B4-BE49-F238E27FC236}">
                  <a16:creationId xmlns:a16="http://schemas.microsoft.com/office/drawing/2014/main" id="{4D221BDF-A162-0DE7-C624-9DF45F6EFEC2}"/>
                </a:ext>
              </a:extLst>
            </p:cNvPr>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58" name="Freeform 30">
              <a:extLst>
                <a:ext uri="{FF2B5EF4-FFF2-40B4-BE49-F238E27FC236}">
                  <a16:creationId xmlns:a16="http://schemas.microsoft.com/office/drawing/2014/main" id="{3B283265-F8F2-487E-D46A-F97ABA3BDD2A}"/>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sp>
        <p:nvSpPr>
          <p:cNvPr id="64" name="TextBox 63">
            <a:extLst>
              <a:ext uri="{FF2B5EF4-FFF2-40B4-BE49-F238E27FC236}">
                <a16:creationId xmlns:a16="http://schemas.microsoft.com/office/drawing/2014/main" id="{952ACA20-E973-C00D-F0BC-28BB2161B251}"/>
              </a:ext>
            </a:extLst>
          </p:cNvPr>
          <p:cNvSpPr txBox="1"/>
          <p:nvPr/>
        </p:nvSpPr>
        <p:spPr>
          <a:xfrm>
            <a:off x="12894919" y="7676969"/>
            <a:ext cx="3941429" cy="1004570"/>
          </a:xfrm>
          <a:prstGeom prst="rect">
            <a:avLst/>
          </a:prstGeom>
        </p:spPr>
        <p:txBody>
          <a:bodyPr wrap="square" lIns="0" tIns="0" rIns="0" bIns="0" rtlCol="0" anchor="t">
            <a:spAutoFit/>
          </a:bodyPr>
          <a:lstStyle/>
          <a:p>
            <a:pPr algn="ctr">
              <a:lnSpc>
                <a:spcPts val="9600"/>
              </a:lnSpc>
            </a:pPr>
            <a:r>
              <a:rPr lang="en-US" sz="2400" spc="-80" dirty="0">
                <a:solidFill>
                  <a:srgbClr val="000000"/>
                </a:solidFill>
                <a:latin typeface="Graphik Regular" panose="020B0503030202060203" pitchFamily="34" charset="0"/>
              </a:rPr>
              <a:t>Data Scientist</a:t>
            </a:r>
          </a:p>
        </p:txBody>
      </p:sp>
      <p:sp>
        <p:nvSpPr>
          <p:cNvPr id="65" name="TextBox 64">
            <a:extLst>
              <a:ext uri="{FF2B5EF4-FFF2-40B4-BE49-F238E27FC236}">
                <a16:creationId xmlns:a16="http://schemas.microsoft.com/office/drawing/2014/main" id="{82BDFEBB-C9A0-6203-99CC-14C7737B77F4}"/>
              </a:ext>
            </a:extLst>
          </p:cNvPr>
          <p:cNvSpPr txBox="1"/>
          <p:nvPr/>
        </p:nvSpPr>
        <p:spPr>
          <a:xfrm>
            <a:off x="13316798" y="7214450"/>
            <a:ext cx="3097673" cy="1018099"/>
          </a:xfrm>
          <a:prstGeom prst="rect">
            <a:avLst/>
          </a:prstGeom>
        </p:spPr>
        <p:txBody>
          <a:bodyPr wrap="square" lIns="0" tIns="0" rIns="0" bIns="0" rtlCol="0" anchor="t">
            <a:spAutoFit/>
          </a:bodyPr>
          <a:lstStyle/>
          <a:p>
            <a:pPr algn="ctr">
              <a:lnSpc>
                <a:spcPts val="9600"/>
              </a:lnSpc>
            </a:pPr>
            <a:r>
              <a:rPr lang="en-US" sz="2800" b="1" spc="-80" dirty="0">
                <a:solidFill>
                  <a:srgbClr val="000000"/>
                </a:solidFill>
                <a:latin typeface="Graphik Regular" panose="020B0503030202060203" pitchFamily="34" charset="0"/>
              </a:rPr>
              <a:t>Michelle Grove</a:t>
            </a:r>
          </a:p>
        </p:txBody>
      </p:sp>
      <p:sp>
        <p:nvSpPr>
          <p:cNvPr id="66" name="TextBox 65">
            <a:extLst>
              <a:ext uri="{FF2B5EF4-FFF2-40B4-BE49-F238E27FC236}">
                <a16:creationId xmlns:a16="http://schemas.microsoft.com/office/drawing/2014/main" id="{2D8631DE-7FD2-0F9F-8AAD-F8DA6C9F1336}"/>
              </a:ext>
            </a:extLst>
          </p:cNvPr>
          <p:cNvSpPr txBox="1"/>
          <p:nvPr/>
        </p:nvSpPr>
        <p:spPr>
          <a:xfrm>
            <a:off x="13573294" y="5519044"/>
            <a:ext cx="3941429" cy="1004570"/>
          </a:xfrm>
          <a:prstGeom prst="rect">
            <a:avLst/>
          </a:prstGeom>
        </p:spPr>
        <p:txBody>
          <a:bodyPr wrap="square" lIns="0" tIns="0" rIns="0" bIns="0" rtlCol="0" anchor="t">
            <a:spAutoFit/>
          </a:bodyPr>
          <a:lstStyle/>
          <a:p>
            <a:pPr algn="ctr">
              <a:lnSpc>
                <a:spcPts val="9600"/>
              </a:lnSpc>
            </a:pPr>
            <a:r>
              <a:rPr lang="en-US" sz="2400" spc="-80" dirty="0">
                <a:solidFill>
                  <a:srgbClr val="000000"/>
                </a:solidFill>
                <a:latin typeface="Graphik Regular" panose="020B0503030202060203" pitchFamily="34" charset="0"/>
              </a:rPr>
              <a:t>Data Analyst</a:t>
            </a:r>
          </a:p>
        </p:txBody>
      </p:sp>
      <p:sp>
        <p:nvSpPr>
          <p:cNvPr id="67" name="TextBox 66">
            <a:extLst>
              <a:ext uri="{FF2B5EF4-FFF2-40B4-BE49-F238E27FC236}">
                <a16:creationId xmlns:a16="http://schemas.microsoft.com/office/drawing/2014/main" id="{1A369D8B-5AAE-6E50-5969-78B22CB8888A}"/>
              </a:ext>
            </a:extLst>
          </p:cNvPr>
          <p:cNvSpPr txBox="1"/>
          <p:nvPr/>
        </p:nvSpPr>
        <p:spPr>
          <a:xfrm>
            <a:off x="13480323" y="5064448"/>
            <a:ext cx="4164050" cy="1018099"/>
          </a:xfrm>
          <a:prstGeom prst="rect">
            <a:avLst/>
          </a:prstGeom>
        </p:spPr>
        <p:txBody>
          <a:bodyPr wrap="square" lIns="0" tIns="0" rIns="0" bIns="0" rtlCol="0" anchor="t">
            <a:spAutoFit/>
          </a:bodyPr>
          <a:lstStyle/>
          <a:p>
            <a:pPr algn="ctr">
              <a:lnSpc>
                <a:spcPts val="9600"/>
              </a:lnSpc>
            </a:pPr>
            <a:r>
              <a:rPr lang="en-US" sz="2800" b="1" spc="-80" dirty="0">
                <a:solidFill>
                  <a:srgbClr val="000000"/>
                </a:solidFill>
                <a:latin typeface="Graphik Regular" panose="020B0503030202060203" pitchFamily="34" charset="0"/>
              </a:rPr>
              <a:t>Nicola Francesco Mancini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3">
            <a:extLst>
              <a:ext uri="{FF2B5EF4-FFF2-40B4-BE49-F238E27FC236}">
                <a16:creationId xmlns:a16="http://schemas.microsoft.com/office/drawing/2014/main" id="{DD95F997-A8F5-DE9B-BDB2-27037D248D50}"/>
              </a:ext>
            </a:extLst>
          </p:cNvPr>
          <p:cNvSpPr txBox="1"/>
          <p:nvPr/>
        </p:nvSpPr>
        <p:spPr>
          <a:xfrm>
            <a:off x="3966551" y="995082"/>
            <a:ext cx="6642545" cy="1085810"/>
          </a:xfrm>
          <a:prstGeom prst="rect">
            <a:avLst/>
          </a:prstGeom>
        </p:spPr>
        <p:txBody>
          <a:bodyPr lIns="0" tIns="0" rIns="0" bIns="0" rtlCol="0" anchor="t">
            <a:spAutoFit/>
          </a:bodyPr>
          <a:lstStyle/>
          <a:p>
            <a:pPr>
              <a:lnSpc>
                <a:spcPts val="9600"/>
              </a:lnSpc>
            </a:pPr>
            <a:r>
              <a:rPr lang="en-US" sz="4000" spc="-80" dirty="0">
                <a:solidFill>
                  <a:srgbClr val="FFFFFF"/>
                </a:solidFill>
                <a:latin typeface="Graphik Regular" panose="020B0503030202060203" pitchFamily="34" charset="0"/>
              </a:rPr>
              <a:t>Data Understanding</a:t>
            </a:r>
          </a:p>
        </p:txBody>
      </p:sp>
      <p:sp>
        <p:nvSpPr>
          <p:cNvPr id="40" name="TextBox 33">
            <a:extLst>
              <a:ext uri="{FF2B5EF4-FFF2-40B4-BE49-F238E27FC236}">
                <a16:creationId xmlns:a16="http://schemas.microsoft.com/office/drawing/2014/main" id="{C8AF99F4-C94B-D740-1389-5A9C0D759A67}"/>
              </a:ext>
            </a:extLst>
          </p:cNvPr>
          <p:cNvSpPr txBox="1"/>
          <p:nvPr/>
        </p:nvSpPr>
        <p:spPr>
          <a:xfrm>
            <a:off x="5850693" y="2512511"/>
            <a:ext cx="6642545" cy="1085810"/>
          </a:xfrm>
          <a:prstGeom prst="rect">
            <a:avLst/>
          </a:prstGeom>
        </p:spPr>
        <p:txBody>
          <a:bodyPr lIns="0" tIns="0" rIns="0" bIns="0" rtlCol="0" anchor="t">
            <a:spAutoFit/>
          </a:bodyPr>
          <a:lstStyle/>
          <a:p>
            <a:pPr>
              <a:lnSpc>
                <a:spcPts val="9600"/>
              </a:lnSpc>
            </a:pPr>
            <a:r>
              <a:rPr lang="en-US" sz="4000" spc="-80" dirty="0">
                <a:solidFill>
                  <a:srgbClr val="FFFFFF"/>
                </a:solidFill>
                <a:latin typeface="Graphik Regular" panose="020B0503030202060203" pitchFamily="34" charset="0"/>
              </a:rPr>
              <a:t>Data Cleaning</a:t>
            </a:r>
          </a:p>
        </p:txBody>
      </p:sp>
      <p:sp>
        <p:nvSpPr>
          <p:cNvPr id="41" name="TextBox 33">
            <a:extLst>
              <a:ext uri="{FF2B5EF4-FFF2-40B4-BE49-F238E27FC236}">
                <a16:creationId xmlns:a16="http://schemas.microsoft.com/office/drawing/2014/main" id="{360838FD-4881-3D0B-878D-E77902603868}"/>
              </a:ext>
            </a:extLst>
          </p:cNvPr>
          <p:cNvSpPr txBox="1"/>
          <p:nvPr/>
        </p:nvSpPr>
        <p:spPr>
          <a:xfrm>
            <a:off x="7714481" y="4212135"/>
            <a:ext cx="6642545" cy="1085810"/>
          </a:xfrm>
          <a:prstGeom prst="rect">
            <a:avLst/>
          </a:prstGeom>
        </p:spPr>
        <p:txBody>
          <a:bodyPr lIns="0" tIns="0" rIns="0" bIns="0" rtlCol="0" anchor="t">
            <a:spAutoFit/>
          </a:bodyPr>
          <a:lstStyle/>
          <a:p>
            <a:pPr>
              <a:lnSpc>
                <a:spcPts val="9600"/>
              </a:lnSpc>
            </a:pPr>
            <a:r>
              <a:rPr lang="en-US" sz="4000" spc="-80" dirty="0">
                <a:solidFill>
                  <a:srgbClr val="FFFFFF"/>
                </a:solidFill>
                <a:latin typeface="Graphik Regular" panose="020B0503030202060203" pitchFamily="34" charset="0"/>
              </a:rPr>
              <a:t>Data Modelling</a:t>
            </a:r>
          </a:p>
        </p:txBody>
      </p:sp>
      <p:sp>
        <p:nvSpPr>
          <p:cNvPr id="42" name="TextBox 33">
            <a:extLst>
              <a:ext uri="{FF2B5EF4-FFF2-40B4-BE49-F238E27FC236}">
                <a16:creationId xmlns:a16="http://schemas.microsoft.com/office/drawing/2014/main" id="{C9D19C70-25AE-41B5-B096-81037E40AE0F}"/>
              </a:ext>
            </a:extLst>
          </p:cNvPr>
          <p:cNvSpPr txBox="1"/>
          <p:nvPr/>
        </p:nvSpPr>
        <p:spPr>
          <a:xfrm>
            <a:off x="9561062" y="5871021"/>
            <a:ext cx="6642545" cy="1085810"/>
          </a:xfrm>
          <a:prstGeom prst="rect">
            <a:avLst/>
          </a:prstGeom>
        </p:spPr>
        <p:txBody>
          <a:bodyPr lIns="0" tIns="0" rIns="0" bIns="0" rtlCol="0" anchor="t">
            <a:spAutoFit/>
          </a:bodyPr>
          <a:lstStyle/>
          <a:p>
            <a:pPr>
              <a:lnSpc>
                <a:spcPts val="9600"/>
              </a:lnSpc>
            </a:pPr>
            <a:r>
              <a:rPr lang="en-US" sz="4000" spc="-80" dirty="0">
                <a:solidFill>
                  <a:srgbClr val="FFFFFF"/>
                </a:solidFill>
                <a:latin typeface="Graphik Regular" panose="020B0503030202060203" pitchFamily="34" charset="0"/>
              </a:rPr>
              <a:t>Data Analysis</a:t>
            </a:r>
          </a:p>
        </p:txBody>
      </p:sp>
      <p:sp>
        <p:nvSpPr>
          <p:cNvPr id="43" name="TextBox 33">
            <a:extLst>
              <a:ext uri="{FF2B5EF4-FFF2-40B4-BE49-F238E27FC236}">
                <a16:creationId xmlns:a16="http://schemas.microsoft.com/office/drawing/2014/main" id="{5D104BF2-DC9C-CC09-61E2-DF2C9AA3B3F2}"/>
              </a:ext>
            </a:extLst>
          </p:cNvPr>
          <p:cNvSpPr txBox="1"/>
          <p:nvPr/>
        </p:nvSpPr>
        <p:spPr>
          <a:xfrm>
            <a:off x="11425954" y="7529907"/>
            <a:ext cx="6642545" cy="1085810"/>
          </a:xfrm>
          <a:prstGeom prst="rect">
            <a:avLst/>
          </a:prstGeom>
        </p:spPr>
        <p:txBody>
          <a:bodyPr lIns="0" tIns="0" rIns="0" bIns="0" rtlCol="0" anchor="t">
            <a:spAutoFit/>
          </a:bodyPr>
          <a:lstStyle/>
          <a:p>
            <a:pPr>
              <a:lnSpc>
                <a:spcPts val="9600"/>
              </a:lnSpc>
            </a:pPr>
            <a:r>
              <a:rPr lang="en-US" sz="4000" spc="-80" dirty="0">
                <a:solidFill>
                  <a:srgbClr val="FFFFFF"/>
                </a:solidFill>
                <a:latin typeface="Graphik Regular" panose="020B0503030202060203" pitchFamily="34" charset="0"/>
              </a:rPr>
              <a:t>Key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3">
            <a:extLst>
              <a:ext uri="{FF2B5EF4-FFF2-40B4-BE49-F238E27FC236}">
                <a16:creationId xmlns:a16="http://schemas.microsoft.com/office/drawing/2014/main" id="{AF604A49-DBDE-2E8A-43E5-A164179CE32A}"/>
              </a:ext>
            </a:extLst>
          </p:cNvPr>
          <p:cNvSpPr txBox="1"/>
          <p:nvPr/>
        </p:nvSpPr>
        <p:spPr>
          <a:xfrm>
            <a:off x="2286000" y="2705100"/>
            <a:ext cx="4114800" cy="3466783"/>
          </a:xfrm>
          <a:prstGeom prst="rect">
            <a:avLst/>
          </a:prstGeom>
        </p:spPr>
        <p:txBody>
          <a:bodyPr wrap="square" lIns="0" tIns="0" rIns="0" bIns="0" rtlCol="0" anchor="t">
            <a:spAutoFit/>
          </a:bodyPr>
          <a:lstStyle/>
          <a:p>
            <a:pPr>
              <a:lnSpc>
                <a:spcPts val="9600"/>
              </a:lnSpc>
            </a:pPr>
            <a:r>
              <a:rPr lang="en-US" sz="2400" spc="-80" dirty="0">
                <a:solidFill>
                  <a:srgbClr val="000000"/>
                </a:solidFill>
                <a:latin typeface="Graphik Regular" panose="020B0503030202060203" pitchFamily="34" charset="0"/>
              </a:rPr>
              <a:t>The posts are about 16 different categories, and the most popular one in “animals”.</a:t>
            </a:r>
          </a:p>
        </p:txBody>
      </p:sp>
      <p:sp>
        <p:nvSpPr>
          <p:cNvPr id="15" name="TextBox 3">
            <a:extLst>
              <a:ext uri="{FF2B5EF4-FFF2-40B4-BE49-F238E27FC236}">
                <a16:creationId xmlns:a16="http://schemas.microsoft.com/office/drawing/2014/main" id="{14B31777-18A7-FABA-FC8B-E687FDF4F868}"/>
              </a:ext>
            </a:extLst>
          </p:cNvPr>
          <p:cNvSpPr txBox="1"/>
          <p:nvPr/>
        </p:nvSpPr>
        <p:spPr>
          <a:xfrm>
            <a:off x="12571635" y="3467100"/>
            <a:ext cx="4114800" cy="2235677"/>
          </a:xfrm>
          <a:prstGeom prst="rect">
            <a:avLst/>
          </a:prstGeom>
        </p:spPr>
        <p:txBody>
          <a:bodyPr wrap="square" lIns="0" tIns="0" rIns="0" bIns="0" rtlCol="0" anchor="t">
            <a:spAutoFit/>
          </a:bodyPr>
          <a:lstStyle/>
          <a:p>
            <a:pPr>
              <a:lnSpc>
                <a:spcPts val="9600"/>
              </a:lnSpc>
            </a:pPr>
            <a:r>
              <a:rPr lang="en-US" sz="2400" spc="-80" dirty="0">
                <a:solidFill>
                  <a:srgbClr val="000000"/>
                </a:solidFill>
                <a:latin typeface="Graphik Regular" panose="020B0503030202060203" pitchFamily="34" charset="0"/>
              </a:rPr>
              <a:t>May is the month in which people posted the highest amount of posts.</a:t>
            </a:r>
          </a:p>
        </p:txBody>
      </p:sp>
      <p:sp>
        <p:nvSpPr>
          <p:cNvPr id="16" name="TextBox 3">
            <a:extLst>
              <a:ext uri="{FF2B5EF4-FFF2-40B4-BE49-F238E27FC236}">
                <a16:creationId xmlns:a16="http://schemas.microsoft.com/office/drawing/2014/main" id="{8DD923C5-B6A3-ADB7-81C2-AE3AC83EE219}"/>
              </a:ext>
            </a:extLst>
          </p:cNvPr>
          <p:cNvSpPr txBox="1"/>
          <p:nvPr/>
        </p:nvSpPr>
        <p:spPr>
          <a:xfrm>
            <a:off x="7086600" y="2595974"/>
            <a:ext cx="4114800" cy="3466783"/>
          </a:xfrm>
          <a:prstGeom prst="rect">
            <a:avLst/>
          </a:prstGeom>
        </p:spPr>
        <p:txBody>
          <a:bodyPr wrap="square" lIns="0" tIns="0" rIns="0" bIns="0" rtlCol="0" anchor="t">
            <a:spAutoFit/>
          </a:bodyPr>
          <a:lstStyle/>
          <a:p>
            <a:pPr>
              <a:lnSpc>
                <a:spcPts val="9600"/>
              </a:lnSpc>
            </a:pPr>
            <a:r>
              <a:rPr lang="en-US" sz="2400" spc="-80" dirty="0">
                <a:solidFill>
                  <a:srgbClr val="000000"/>
                </a:solidFill>
                <a:latin typeface="Graphik Regular" panose="020B0503030202060203" pitchFamily="34" charset="0"/>
              </a:rPr>
              <a:t>The reactions score of the most popular category “animal” is 14965; the total reactions are 1897.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9" name="Picture 28">
            <a:extLst>
              <a:ext uri="{FF2B5EF4-FFF2-40B4-BE49-F238E27FC236}">
                <a16:creationId xmlns:a16="http://schemas.microsoft.com/office/drawing/2014/main" id="{67E26DB6-2217-7BD6-0202-1F775145DAA8}"/>
              </a:ext>
            </a:extLst>
          </p:cNvPr>
          <p:cNvPicPr>
            <a:picLocks noChangeAspect="1"/>
          </p:cNvPicPr>
          <p:nvPr/>
        </p:nvPicPr>
        <p:blipFill>
          <a:blip r:embed="rId7"/>
          <a:stretch>
            <a:fillRect/>
          </a:stretch>
        </p:blipFill>
        <p:spPr>
          <a:xfrm>
            <a:off x="9144000" y="2412793"/>
            <a:ext cx="8911925" cy="5245627"/>
          </a:xfrm>
          <a:prstGeom prst="rect">
            <a:avLst/>
          </a:prstGeom>
        </p:spPr>
      </p:pic>
      <p:sp>
        <p:nvSpPr>
          <p:cNvPr id="30" name="TextBox 3">
            <a:extLst>
              <a:ext uri="{FF2B5EF4-FFF2-40B4-BE49-F238E27FC236}">
                <a16:creationId xmlns:a16="http://schemas.microsoft.com/office/drawing/2014/main" id="{E1551EB4-84B9-9F77-0B70-B5D4302E2B1D}"/>
              </a:ext>
            </a:extLst>
          </p:cNvPr>
          <p:cNvSpPr txBox="1"/>
          <p:nvPr/>
        </p:nvSpPr>
        <p:spPr>
          <a:xfrm>
            <a:off x="2810666" y="1182866"/>
            <a:ext cx="15401134" cy="1004570"/>
          </a:xfrm>
          <a:prstGeom prst="rect">
            <a:avLst/>
          </a:prstGeom>
        </p:spPr>
        <p:txBody>
          <a:bodyPr wrap="square" lIns="0" tIns="0" rIns="0" bIns="0" rtlCol="0" anchor="t">
            <a:spAutoFit/>
          </a:bodyPr>
          <a:lstStyle/>
          <a:p>
            <a:pPr>
              <a:lnSpc>
                <a:spcPts val="9600"/>
              </a:lnSpc>
            </a:pPr>
            <a:r>
              <a:rPr lang="en-US" sz="2400" spc="-80" dirty="0">
                <a:solidFill>
                  <a:srgbClr val="000000"/>
                </a:solidFill>
                <a:latin typeface="Graphik Regular" panose="020B0503030202060203" pitchFamily="34" charset="0"/>
              </a:rPr>
              <a:t>Out of 16 total categories, the ones in the graph are the top 5. On the left, is the total amount of reactions; on the right, the total score.</a:t>
            </a:r>
          </a:p>
        </p:txBody>
      </p:sp>
      <p:pic>
        <p:nvPicPr>
          <p:cNvPr id="28" name="Picture 27">
            <a:extLst>
              <a:ext uri="{FF2B5EF4-FFF2-40B4-BE49-F238E27FC236}">
                <a16:creationId xmlns:a16="http://schemas.microsoft.com/office/drawing/2014/main" id="{275396E2-8C5D-6F50-1262-2893D579789C}"/>
              </a:ext>
            </a:extLst>
          </p:cNvPr>
          <p:cNvPicPr>
            <a:picLocks noChangeAspect="1"/>
          </p:cNvPicPr>
          <p:nvPr/>
        </p:nvPicPr>
        <p:blipFill>
          <a:blip r:embed="rId8"/>
          <a:stretch>
            <a:fillRect/>
          </a:stretch>
        </p:blipFill>
        <p:spPr>
          <a:xfrm>
            <a:off x="2573769" y="3031003"/>
            <a:ext cx="6403768" cy="38207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4EE5CC0-E902-F6E2-0C8B-F3C36E9CB1B2}"/>
              </a:ext>
            </a:extLst>
          </p:cNvPr>
          <p:cNvPicPr>
            <a:picLocks noChangeAspect="1"/>
          </p:cNvPicPr>
          <p:nvPr/>
        </p:nvPicPr>
        <p:blipFill>
          <a:blip r:embed="rId7"/>
          <a:stretch>
            <a:fillRect/>
          </a:stretch>
        </p:blipFill>
        <p:spPr>
          <a:xfrm>
            <a:off x="6019800" y="2339934"/>
            <a:ext cx="11188676" cy="6765802"/>
          </a:xfrm>
          <a:prstGeom prst="rect">
            <a:avLst/>
          </a:prstGeom>
        </p:spPr>
      </p:pic>
      <p:sp>
        <p:nvSpPr>
          <p:cNvPr id="29" name="TextBox 3">
            <a:extLst>
              <a:ext uri="{FF2B5EF4-FFF2-40B4-BE49-F238E27FC236}">
                <a16:creationId xmlns:a16="http://schemas.microsoft.com/office/drawing/2014/main" id="{3B88C7BE-BB0F-DF18-6895-AA8378C04F10}"/>
              </a:ext>
            </a:extLst>
          </p:cNvPr>
          <p:cNvSpPr txBox="1"/>
          <p:nvPr/>
        </p:nvSpPr>
        <p:spPr>
          <a:xfrm>
            <a:off x="2712133" y="962468"/>
            <a:ext cx="13877134" cy="1004570"/>
          </a:xfrm>
          <a:prstGeom prst="rect">
            <a:avLst/>
          </a:prstGeom>
        </p:spPr>
        <p:txBody>
          <a:bodyPr wrap="square" lIns="0" tIns="0" rIns="0" bIns="0" rtlCol="0" anchor="t">
            <a:spAutoFit/>
          </a:bodyPr>
          <a:lstStyle/>
          <a:p>
            <a:pPr>
              <a:lnSpc>
                <a:spcPts val="9600"/>
              </a:lnSpc>
            </a:pPr>
            <a:r>
              <a:rPr lang="en-US" sz="2400" spc="-80" dirty="0">
                <a:solidFill>
                  <a:srgbClr val="000000"/>
                </a:solidFill>
                <a:latin typeface="Graphik Regular" panose="020B0503030202060203" pitchFamily="34" charset="0"/>
              </a:rPr>
              <a:t>As this graph shows, May was the month with the highest amount of posts, followed by January and August</a:t>
            </a:r>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1018</Words>
  <Application>Microsoft Office PowerPoint</Application>
  <PresentationFormat>Custom</PresentationFormat>
  <Paragraphs>105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Clear Sans Regular Bold</vt:lpstr>
      <vt:lpstr>Calibri</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Nicola Francesco Mancini - nicola.mancini11@studio.unibo.it</cp:lastModifiedBy>
  <cp:revision>15</cp:revision>
  <dcterms:created xsi:type="dcterms:W3CDTF">2006-08-16T00:00:00Z</dcterms:created>
  <dcterms:modified xsi:type="dcterms:W3CDTF">2024-09-21T15:38:31Z</dcterms:modified>
  <dc:identifier>DAEhDyfaYKE</dc:identifier>
</cp:coreProperties>
</file>