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4" r:id="rId1"/>
    <p:sldMasterId id="2147483665" r:id="rId2"/>
    <p:sldMasterId id="2147483699" r:id="rId3"/>
    <p:sldMasterId id="2147483716" r:id="rId4"/>
  </p:sldMasterIdLst>
  <p:notesMasterIdLst>
    <p:notesMasterId r:id="rId37"/>
  </p:notesMasterIdLst>
  <p:sldIdLst>
    <p:sldId id="256" r:id="rId5"/>
    <p:sldId id="295" r:id="rId6"/>
    <p:sldId id="334" r:id="rId7"/>
    <p:sldId id="333" r:id="rId8"/>
    <p:sldId id="337" r:id="rId9"/>
    <p:sldId id="331" r:id="rId10"/>
    <p:sldId id="335" r:id="rId11"/>
    <p:sldId id="336" r:id="rId12"/>
    <p:sldId id="332" r:id="rId13"/>
    <p:sldId id="339" r:id="rId14"/>
    <p:sldId id="343" r:id="rId15"/>
    <p:sldId id="340" r:id="rId16"/>
    <p:sldId id="315" r:id="rId17"/>
    <p:sldId id="321" r:id="rId18"/>
    <p:sldId id="341" r:id="rId19"/>
    <p:sldId id="326" r:id="rId20"/>
    <p:sldId id="330" r:id="rId21"/>
    <p:sldId id="342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16" r:id="rId30"/>
    <p:sldId id="322" r:id="rId31"/>
    <p:sldId id="345" r:id="rId32"/>
    <p:sldId id="346" r:id="rId33"/>
    <p:sldId id="344" r:id="rId34"/>
    <p:sldId id="327" r:id="rId35"/>
    <p:sldId id="314" r:id="rId3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4F034"/>
    <a:srgbClr val="EE9A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6" autoAdjust="0"/>
    <p:restoredTop sz="92019" autoAdjust="0"/>
  </p:normalViewPr>
  <p:slideViewPr>
    <p:cSldViewPr snapToGrid="0">
      <p:cViewPr varScale="1">
        <p:scale>
          <a:sx n="82" d="100"/>
          <a:sy n="82" d="100"/>
        </p:scale>
        <p:origin x="14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36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36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36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36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681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71002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02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77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29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13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54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0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220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7062" y="0"/>
            <a:ext cx="1276349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562581" y="2213084"/>
            <a:ext cx="8018835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1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371600" y="5933017"/>
            <a:ext cx="6400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280"/>
              </a:spcBef>
              <a:spcAft>
                <a:spcPts val="0"/>
              </a:spcAft>
              <a:buClr>
                <a:srgbClr val="FF6600"/>
              </a:buClr>
              <a:buFont typeface="Times New Roman"/>
              <a:buNone/>
              <a:defRPr/>
            </a:lvl1pPr>
            <a:lvl2pPr marL="460375" marR="0" indent="-193675" algn="l" rtl="0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Font typeface="Arial"/>
              <a:buChar char="•"/>
              <a:defRPr/>
            </a:lvl2pPr>
            <a:lvl3pPr marL="687388" marR="0" indent="-128587" algn="l" rtl="0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•"/>
              <a:defRPr/>
            </a:lvl3pPr>
            <a:lvl4pPr marL="922338" marR="0" indent="-134937" algn="l" rtl="0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Font typeface="Arial"/>
              <a:buChar char="•"/>
              <a:defRPr/>
            </a:lvl4pPr>
            <a:lvl5pPr marL="1136650" marR="0" indent="-234950" algn="l" rtl="0">
              <a:spcBef>
                <a:spcPts val="320"/>
              </a:spcBef>
              <a:spcAft>
                <a:spcPts val="0"/>
              </a:spcAft>
              <a:defRPr/>
            </a:lvl5pPr>
            <a:lvl6pPr marL="2228850" marR="0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Quattrocento"/>
              <a:buChar char="»"/>
              <a:defRPr/>
            </a:lvl6pPr>
            <a:lvl7pPr marL="2686050" marR="0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Quattrocento"/>
              <a:buChar char="»"/>
              <a:defRPr/>
            </a:lvl7pPr>
            <a:lvl8pPr marL="3143250" marR="0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Quattrocento"/>
              <a:buChar char="»"/>
              <a:defRPr/>
            </a:lvl8pPr>
            <a:lvl9pPr marL="3600450" marR="0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Quattrocento"/>
              <a:buChar char="»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1111250" y="3886164"/>
            <a:ext cx="6932082" cy="18711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defRPr/>
            </a:lvl1pPr>
            <a:lvl2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w/number and thumbnail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54863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indent="-330200" rtl="0">
              <a:spcBef>
                <a:spcPts val="0"/>
              </a:spcBef>
              <a:buFont typeface="Tahoma"/>
              <a:buAutoNum type="arabicPeriod"/>
              <a:defRPr/>
            </a:lvl1pPr>
            <a:lvl2pPr marL="682625" indent="-136525" rtl="0">
              <a:spcBef>
                <a:spcPts val="0"/>
              </a:spcBef>
              <a:buFont typeface="Arial"/>
              <a:buChar char="•"/>
              <a:defRPr/>
            </a:lvl2pPr>
            <a:lvl3pPr marL="920750" indent="-133350" rtl="0">
              <a:spcBef>
                <a:spcPts val="0"/>
              </a:spcBef>
              <a:buFont typeface="Arial"/>
              <a:buChar char="•"/>
              <a:defRPr/>
            </a:lvl3pPr>
            <a:lvl4pPr marL="1138238" indent="-236537" rtl="0">
              <a:spcBef>
                <a:spcPts val="0"/>
              </a:spcBef>
              <a:defRPr/>
            </a:lvl4pPr>
            <a:lvl5pPr marL="1377950" indent="-234950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pic" idx="2"/>
          </p:nvPr>
        </p:nvSpPr>
        <p:spPr>
          <a:xfrm>
            <a:off x="6172200" y="1371600"/>
            <a:ext cx="2514599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Shape 76"/>
          <p:cNvSpPr>
            <a:spLocks noGrp="1"/>
          </p:cNvSpPr>
          <p:nvPr>
            <p:ph type="pic" idx="3"/>
          </p:nvPr>
        </p:nvSpPr>
        <p:spPr>
          <a:xfrm>
            <a:off x="6172200" y="3657600"/>
            <a:ext cx="2514599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2/6/2015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(Anthony Rimel | Gazette Times)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lumn w/bulle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4005071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101600" rtl="0">
              <a:spcBef>
                <a:spcPts val="0"/>
              </a:spcBef>
              <a:buFont typeface="Arial"/>
              <a:buChar char="•"/>
              <a:defRPr/>
            </a:lvl1pPr>
            <a:lvl2pPr marL="457200" indent="-127000" rtl="0">
              <a:spcBef>
                <a:spcPts val="0"/>
              </a:spcBef>
              <a:buFont typeface="Arial"/>
              <a:buChar char="•"/>
              <a:defRPr/>
            </a:lvl2pPr>
            <a:lvl3pPr marL="685800" indent="-127000" rtl="0">
              <a:spcBef>
                <a:spcPts val="0"/>
              </a:spcBef>
              <a:buFont typeface="Arial"/>
              <a:buChar char="•"/>
              <a:defRPr/>
            </a:lvl3pPr>
            <a:lvl4pPr marL="914400" indent="-127000" rtl="0">
              <a:spcBef>
                <a:spcPts val="0"/>
              </a:spcBef>
              <a:buFont typeface="Arial"/>
              <a:buChar char="•"/>
              <a:defRPr/>
            </a:lvl4pPr>
            <a:lvl5pPr marL="1143000" indent="-127000" rtl="0">
              <a:spcBef>
                <a:spcPts val="0"/>
              </a:spcBef>
              <a:buFont typeface="Arial"/>
              <a:buChar char="•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690871" y="1371600"/>
            <a:ext cx="4005071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101600" rtl="0">
              <a:spcBef>
                <a:spcPts val="0"/>
              </a:spcBef>
              <a:buFont typeface="Arial"/>
              <a:buChar char="•"/>
              <a:defRPr/>
            </a:lvl1pPr>
            <a:lvl2pPr marL="457200" indent="-127000" rtl="0">
              <a:spcBef>
                <a:spcPts val="0"/>
              </a:spcBef>
              <a:buFont typeface="Arial"/>
              <a:buChar char="•"/>
              <a:defRPr/>
            </a:lvl2pPr>
            <a:lvl3pPr marL="685800" indent="-127000" rtl="0">
              <a:spcBef>
                <a:spcPts val="0"/>
              </a:spcBef>
              <a:buFont typeface="Arial"/>
              <a:buChar char="•"/>
              <a:defRPr/>
            </a:lvl3pPr>
            <a:lvl4pPr marL="914400" indent="-127000" rtl="0">
              <a:spcBef>
                <a:spcPts val="0"/>
              </a:spcBef>
              <a:buFont typeface="Arial"/>
              <a:buChar char="•"/>
              <a:defRPr/>
            </a:lvl4pPr>
            <a:lvl5pPr marL="1143000" indent="-127000" rtl="0">
              <a:spcBef>
                <a:spcPts val="0"/>
              </a:spcBef>
              <a:buFont typeface="Arial"/>
              <a:buChar char="•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2/6/2015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(Anthony Rimel | Gazette Times)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lumn w/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4005071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indent="-330200" rtl="0">
              <a:spcBef>
                <a:spcPts val="0"/>
              </a:spcBef>
              <a:buFont typeface="Tahoma"/>
              <a:buAutoNum type="arabicPeriod"/>
              <a:defRPr/>
            </a:lvl1pPr>
            <a:lvl2pPr marL="682625" indent="-136525" rtl="0">
              <a:spcBef>
                <a:spcPts val="0"/>
              </a:spcBef>
              <a:buFont typeface="Arial"/>
              <a:buChar char="•"/>
              <a:defRPr/>
            </a:lvl2pPr>
            <a:lvl3pPr marL="920750" indent="-133350" rtl="0">
              <a:spcBef>
                <a:spcPts val="0"/>
              </a:spcBef>
              <a:buFont typeface="Arial"/>
              <a:buChar char="•"/>
              <a:defRPr/>
            </a:lvl3pPr>
            <a:lvl4pPr marL="1138238" indent="-236537" rtl="0">
              <a:spcBef>
                <a:spcPts val="0"/>
              </a:spcBef>
              <a:defRPr/>
            </a:lvl4pPr>
            <a:lvl5pPr marL="1377950" indent="-234950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690871" y="1371600"/>
            <a:ext cx="4005071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indent="-330200" rtl="0">
              <a:spcBef>
                <a:spcPts val="0"/>
              </a:spcBef>
              <a:buFont typeface="Tahoma"/>
              <a:buAutoNum type="arabicPeriod"/>
              <a:defRPr/>
            </a:lvl1pPr>
            <a:lvl2pPr marL="682625" indent="-136525" rtl="0">
              <a:spcBef>
                <a:spcPts val="0"/>
              </a:spcBef>
              <a:buFont typeface="Arial"/>
              <a:buChar char="•"/>
              <a:defRPr/>
            </a:lvl2pPr>
            <a:lvl3pPr marL="920750" indent="-133350" rtl="0">
              <a:spcBef>
                <a:spcPts val="0"/>
              </a:spcBef>
              <a:buFont typeface="Arial"/>
              <a:buChar char="•"/>
              <a:defRPr/>
            </a:lvl3pPr>
            <a:lvl4pPr marL="1138238" indent="-236537" rtl="0">
              <a:spcBef>
                <a:spcPts val="0"/>
              </a:spcBef>
              <a:defRPr/>
            </a:lvl4pPr>
            <a:lvl5pPr marL="1377950" indent="-234950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2/6/2015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(Anthony Rimel | Gazette Times)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mime-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logo_tag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0"/>
            <a:ext cx="12763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62582" y="2213085"/>
            <a:ext cx="8018835" cy="1371600"/>
          </a:xfrm>
        </p:spPr>
        <p:txBody>
          <a:bodyPr anchor="ctr" anchorCtr="1"/>
          <a:lstStyle>
            <a:lvl1pPr algn="ctr">
              <a:defRPr sz="4000" b="0" i="0">
                <a:solidFill>
                  <a:srgbClr val="FFFFFF"/>
                </a:solidFill>
                <a:effectLst/>
                <a:latin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933017"/>
            <a:ext cx="6400800" cy="685800"/>
          </a:xfrm>
        </p:spPr>
        <p:txBody>
          <a:bodyPr/>
          <a:lstStyle>
            <a:lvl1pPr marL="0" indent="0" algn="ctr">
              <a:buFont typeface="Times" pitchFamily="-96" charset="0"/>
              <a:buNone/>
              <a:defRPr kumimoji="0" lang="en-US" sz="1400" b="0" i="0" u="none" strike="noStrike" kern="0" cap="all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Verdana"/>
                <a:ea typeface="+mn-ea"/>
                <a:cs typeface="Calibri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111250" y="3886165"/>
            <a:ext cx="6932083" cy="1871166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defRPr sz="2400" b="0" i="0">
                <a:solidFill>
                  <a:srgbClr val="FFFFFF"/>
                </a:solidFill>
                <a:latin typeface="Verdana"/>
                <a:cs typeface="Cambria"/>
              </a:defRPr>
            </a:lvl1pPr>
            <a:lvl2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latin typeface="LeituraNews-Roman 2"/>
                <a:cs typeface="LeituraNews-Roman 2"/>
              </a:defRPr>
            </a:lvl2pPr>
            <a:lvl3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 sz="1800" b="0" i="0">
                <a:latin typeface="LeituraNews-Roman 2"/>
                <a:cs typeface="LeituraNews-Roman 2"/>
              </a:defRPr>
            </a:lvl3pPr>
            <a:lvl4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 sz="1800" b="0" i="0">
                <a:latin typeface="LeituraNews-Roman 2"/>
                <a:cs typeface="LeituraNews-Roman 2"/>
              </a:defRPr>
            </a:lvl4pPr>
            <a:lvl5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 sz="1800" b="0" i="0">
                <a:latin typeface="LeituraNews-Roman 2"/>
                <a:cs typeface="LeituraNews-Roman 2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908360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000"/>
            </a:lvl1pPr>
            <a:lvl2pPr marL="457200" indent="-228600">
              <a:buFont typeface="Arial"/>
              <a:buChar char="•"/>
              <a:defRPr sz="16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6" descr="mime-second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Placeholder 1" descr="Horizontal-cmyk_1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" b="-3202"/>
          <a:stretch/>
        </p:blipFill>
        <p:spPr bwMode="auto">
          <a:xfrm>
            <a:off x="6858000" y="5970172"/>
            <a:ext cx="1828800" cy="570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93517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mime-second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000"/>
            </a:lvl1pPr>
            <a:lvl2pPr marL="457200" indent="-228600">
              <a:buFont typeface="Arial"/>
              <a:buChar char="•"/>
              <a:defRPr sz="16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Placeholder 1" descr="Horizontal-cmyk_1.eps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" b="-3202"/>
          <a:stretch/>
        </p:blipFill>
        <p:spPr bwMode="auto">
          <a:xfrm>
            <a:off x="6858000" y="5970172"/>
            <a:ext cx="1828800" cy="570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829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ime-second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000"/>
            </a:lvl1pPr>
            <a:lvl2pPr marL="457200" indent="-228600">
              <a:buFont typeface="Arial"/>
              <a:buChar char="•"/>
              <a:defRPr sz="16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pic>
        <p:nvPicPr>
          <p:cNvPr id="13" name="Picture Placeholder 1" descr="Horizontal-cmyk_1.eps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" b="-3202"/>
          <a:stretch/>
        </p:blipFill>
        <p:spPr bwMode="auto">
          <a:xfrm>
            <a:off x="6858000" y="5970172"/>
            <a:ext cx="1828800" cy="570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32241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ime-second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802431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mime-second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3856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ime-second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000"/>
            </a:lvl1pPr>
            <a:lvl2pPr marL="0" indent="0">
              <a:spcBef>
                <a:spcPts val="900"/>
              </a:spcBef>
              <a:buNone/>
              <a:defRPr sz="16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1604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hape 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2/6/2015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(Anthony Rimel | Gazette Times)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ime-second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000"/>
            </a:lvl1pPr>
            <a:lvl2pPr marL="682625" indent="-230188">
              <a:buFont typeface="Arial"/>
              <a:buChar char="•"/>
              <a:defRPr sz="16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45586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mime-second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000"/>
            </a:lvl1pPr>
            <a:lvl2pPr marL="0">
              <a:buFontTx/>
              <a:buNone/>
              <a:defRPr sz="16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16894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mime-second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000"/>
            </a:lvl1pPr>
            <a:lvl2pPr marL="682625" indent="-230188">
              <a:buFont typeface="Arial"/>
              <a:buChar char="•"/>
              <a:defRPr sz="16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70205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mime-second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000"/>
            </a:lvl1pPr>
            <a:lvl2pPr marL="0">
              <a:buFontTx/>
              <a:buNone/>
              <a:defRPr sz="16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92644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mime-second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000"/>
            </a:lvl1pPr>
            <a:lvl2pPr marL="682625" indent="-230188">
              <a:buFont typeface="Arial"/>
              <a:buChar char="•"/>
              <a:defRPr sz="16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00370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ime-second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000"/>
            </a:lvl1pPr>
            <a:lvl2pPr marL="457200" indent="-228600">
              <a:buFont typeface="Arial"/>
              <a:buChar char="•"/>
              <a:defRPr sz="16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000"/>
            </a:lvl1pPr>
            <a:lvl2pPr marL="457200" indent="-228600">
              <a:buFont typeface="Arial"/>
              <a:buChar char="•"/>
              <a:defRPr sz="16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11928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mime-second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000"/>
            </a:lvl1pPr>
            <a:lvl2pPr marL="0">
              <a:buFontTx/>
              <a:buNone/>
              <a:defRPr sz="16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000"/>
            </a:lvl1pPr>
            <a:lvl2pPr marL="0">
              <a:buFontTx/>
              <a:buNone/>
              <a:defRPr sz="16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06920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mime-second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000"/>
            </a:lvl1pPr>
            <a:lvl2pPr marL="682625" indent="-230188">
              <a:buFont typeface="Arial"/>
              <a:buChar char="•"/>
              <a:defRPr sz="16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000"/>
            </a:lvl1pPr>
            <a:lvl2pPr marL="682625" indent="-230188">
              <a:buFont typeface="Arial"/>
              <a:buChar char="•"/>
              <a:defRPr sz="16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948945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mime-second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655227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mime-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logo_tag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0"/>
            <a:ext cx="12763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62582" y="2213085"/>
            <a:ext cx="8018835" cy="1371600"/>
          </a:xfrm>
        </p:spPr>
        <p:txBody>
          <a:bodyPr anchor="ctr" anchorCtr="1"/>
          <a:lstStyle>
            <a:lvl1pPr algn="ctr">
              <a:defRPr sz="4000" b="0" i="0">
                <a:solidFill>
                  <a:srgbClr val="FFFFFF"/>
                </a:solidFill>
                <a:effectLst/>
                <a:latin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933017"/>
            <a:ext cx="6400800" cy="685800"/>
          </a:xfrm>
        </p:spPr>
        <p:txBody>
          <a:bodyPr/>
          <a:lstStyle>
            <a:lvl1pPr marL="0" indent="0" algn="ctr">
              <a:buFont typeface="Times" pitchFamily="-96" charset="0"/>
              <a:buNone/>
              <a:defRPr kumimoji="0" lang="en-US" sz="1400" b="0" i="0" u="none" strike="noStrike" kern="0" cap="all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Verdana"/>
                <a:ea typeface="+mn-ea"/>
                <a:cs typeface="Calibri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111250" y="3886165"/>
            <a:ext cx="6932083" cy="1871166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defRPr sz="2400" b="0" i="0">
                <a:solidFill>
                  <a:srgbClr val="FFFFFF"/>
                </a:solidFill>
                <a:latin typeface="Verdana"/>
                <a:cs typeface="Cambria"/>
              </a:defRPr>
            </a:lvl1pPr>
            <a:lvl2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latin typeface="LeituraNews-Roman 2"/>
                <a:cs typeface="LeituraNews-Roman 2"/>
              </a:defRPr>
            </a:lvl2pPr>
            <a:lvl3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 sz="1800" b="0" i="0">
                <a:latin typeface="LeituraNews-Roman 2"/>
                <a:cs typeface="LeituraNews-Roman 2"/>
              </a:defRPr>
            </a:lvl3pPr>
            <a:lvl4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 sz="1800" b="0" i="0">
                <a:latin typeface="LeituraNews-Roman 2"/>
                <a:cs typeface="LeituraNews-Roman 2"/>
              </a:defRPr>
            </a:lvl4pPr>
            <a:lvl5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 sz="1800" b="0" i="0">
                <a:latin typeface="LeituraNews-Roman 2"/>
                <a:cs typeface="LeituraNews-Roman 2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54654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w/bullets and thumbnail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54863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101600" rtl="0">
              <a:spcBef>
                <a:spcPts val="0"/>
              </a:spcBef>
              <a:buFont typeface="Arial"/>
              <a:buChar char="•"/>
              <a:defRPr/>
            </a:lvl1pPr>
            <a:lvl2pPr marL="457200" indent="-127000" rtl="0">
              <a:spcBef>
                <a:spcPts val="0"/>
              </a:spcBef>
              <a:buFont typeface="Arial"/>
              <a:buChar char="•"/>
              <a:defRPr/>
            </a:lvl2pPr>
            <a:lvl3pPr marL="685800" indent="-127000" rtl="0">
              <a:spcBef>
                <a:spcPts val="0"/>
              </a:spcBef>
              <a:buFont typeface="Arial"/>
              <a:buChar char="•"/>
              <a:defRPr/>
            </a:lvl3pPr>
            <a:lvl4pPr marL="914400" indent="-127000" rtl="0">
              <a:spcBef>
                <a:spcPts val="0"/>
              </a:spcBef>
              <a:buFont typeface="Arial"/>
              <a:buChar char="•"/>
              <a:defRPr/>
            </a:lvl4pPr>
            <a:lvl5pPr marL="914400" indent="0" rtl="0">
              <a:spcBef>
                <a:spcPts val="0"/>
              </a:spcBef>
              <a:buFont typeface="Verdana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6172200" y="1371600"/>
            <a:ext cx="2514599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Shape 38"/>
          <p:cNvSpPr>
            <a:spLocks noGrp="1"/>
          </p:cNvSpPr>
          <p:nvPr>
            <p:ph type="pic" idx="3"/>
          </p:nvPr>
        </p:nvSpPr>
        <p:spPr>
          <a:xfrm>
            <a:off x="6172200" y="3657600"/>
            <a:ext cx="2514599" cy="2057400"/>
          </a:xfrm>
          <a:prstGeom prst="rect">
            <a:avLst/>
          </a:prstGeom>
          <a:noFill/>
          <a:ln>
            <a:noFill/>
          </a:ln>
        </p:spPr>
      </p:sp>
      <p:pic>
        <p:nvPicPr>
          <p:cNvPr id="39" name="Shape 39"/>
          <p:cNvPicPr preferRelativeResize="0"/>
          <p:nvPr/>
        </p:nvPicPr>
        <p:blipFill rotWithShape="1">
          <a:blip r:embed="rId3">
            <a:alphaModFix/>
          </a:blip>
          <a:srcRect t="430" b="-3201"/>
          <a:stretch/>
        </p:blipFill>
        <p:spPr>
          <a:xfrm>
            <a:off x="6858000" y="5970171"/>
            <a:ext cx="1828800" cy="5704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2/6/2015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(Anthony Rimel | Gazette Times)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000"/>
            </a:lvl1pPr>
            <a:lvl2pPr marL="457200" indent="-228600">
              <a:buFont typeface="Arial"/>
              <a:buChar char="•"/>
              <a:defRPr sz="16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6" descr="mime-second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Placeholder 1" descr="Horizontal-cmyk_1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" b="-3202"/>
          <a:stretch/>
        </p:blipFill>
        <p:spPr bwMode="auto">
          <a:xfrm>
            <a:off x="6858000" y="5970172"/>
            <a:ext cx="1828800" cy="570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372905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mime-second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000"/>
            </a:lvl1pPr>
            <a:lvl2pPr marL="457200" indent="-228600">
              <a:buFont typeface="Arial"/>
              <a:buChar char="•"/>
              <a:defRPr sz="16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Placeholder 1" descr="Horizontal-cmyk_1.eps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" b="-3202"/>
          <a:stretch/>
        </p:blipFill>
        <p:spPr bwMode="auto">
          <a:xfrm>
            <a:off x="6858000" y="5970172"/>
            <a:ext cx="1828800" cy="570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1140883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ime-second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000"/>
            </a:lvl1pPr>
            <a:lvl2pPr marL="457200" indent="-228600">
              <a:buFont typeface="Arial"/>
              <a:buChar char="•"/>
              <a:defRPr sz="16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pic>
        <p:nvPicPr>
          <p:cNvPr id="13" name="Picture Placeholder 1" descr="Horizontal-cmyk_1.eps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" b="-3202"/>
          <a:stretch/>
        </p:blipFill>
        <p:spPr bwMode="auto">
          <a:xfrm>
            <a:off x="6858000" y="5970172"/>
            <a:ext cx="1828800" cy="570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46556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ime-second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43723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mime-second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909763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ime-second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000"/>
            </a:lvl1pPr>
            <a:lvl2pPr marL="0" indent="0">
              <a:spcBef>
                <a:spcPts val="900"/>
              </a:spcBef>
              <a:buNone/>
              <a:defRPr sz="16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663971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ime-second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000"/>
            </a:lvl1pPr>
            <a:lvl2pPr marL="682625" indent="-230188">
              <a:buFont typeface="Arial"/>
              <a:buChar char="•"/>
              <a:defRPr sz="16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958654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mime-second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000"/>
            </a:lvl1pPr>
            <a:lvl2pPr marL="0">
              <a:buFontTx/>
              <a:buNone/>
              <a:defRPr sz="16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6196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mime-second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000"/>
            </a:lvl1pPr>
            <a:lvl2pPr marL="682625" indent="-230188">
              <a:buFont typeface="Arial"/>
              <a:buChar char="•"/>
              <a:defRPr sz="16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8189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mime-second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000"/>
            </a:lvl1pPr>
            <a:lvl2pPr marL="0">
              <a:buFontTx/>
              <a:buNone/>
              <a:defRPr sz="16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422044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width pictur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2"/>
          </p:nvPr>
        </p:nvSpPr>
        <p:spPr>
          <a:xfrm>
            <a:off x="457200" y="1371599"/>
            <a:ext cx="8229600" cy="434340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2/6/2015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(Anthony Rimel | Gazette Times)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mime-second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000"/>
            </a:lvl1pPr>
            <a:lvl2pPr marL="682625" indent="-230188">
              <a:buFont typeface="Arial"/>
              <a:buChar char="•"/>
              <a:defRPr sz="16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453108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ime-second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000"/>
            </a:lvl1pPr>
            <a:lvl2pPr marL="457200" indent="-228600">
              <a:buFont typeface="Arial"/>
              <a:buChar char="•"/>
              <a:defRPr sz="16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000"/>
            </a:lvl1pPr>
            <a:lvl2pPr marL="457200" indent="-228600">
              <a:buFont typeface="Arial"/>
              <a:buChar char="•"/>
              <a:defRPr sz="16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98210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mime-second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000"/>
            </a:lvl1pPr>
            <a:lvl2pPr marL="0">
              <a:buFontTx/>
              <a:buNone/>
              <a:defRPr sz="16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000"/>
            </a:lvl1pPr>
            <a:lvl2pPr marL="0">
              <a:buFontTx/>
              <a:buNone/>
              <a:defRPr sz="16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6306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mime-second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000"/>
            </a:lvl1pPr>
            <a:lvl2pPr marL="682625" indent="-230188">
              <a:buFont typeface="Arial"/>
              <a:buChar char="•"/>
              <a:defRPr sz="16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000"/>
            </a:lvl1pPr>
            <a:lvl2pPr marL="682625" indent="-230188">
              <a:buFont typeface="Arial"/>
              <a:buChar char="•"/>
              <a:defRPr sz="16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06945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mime-second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019693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mime-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logo_tag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0"/>
            <a:ext cx="12763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62582" y="2213085"/>
            <a:ext cx="8018835" cy="1371600"/>
          </a:xfrm>
        </p:spPr>
        <p:txBody>
          <a:bodyPr anchor="ctr" anchorCtr="1"/>
          <a:lstStyle>
            <a:lvl1pPr algn="ctr">
              <a:defRPr sz="4000" b="0" i="0">
                <a:solidFill>
                  <a:srgbClr val="FFFFFF"/>
                </a:solidFill>
                <a:effectLst/>
                <a:latin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933017"/>
            <a:ext cx="6400800" cy="685800"/>
          </a:xfrm>
        </p:spPr>
        <p:txBody>
          <a:bodyPr/>
          <a:lstStyle>
            <a:lvl1pPr marL="0" indent="0" algn="ctr">
              <a:buFont typeface="Times" pitchFamily="-96" charset="0"/>
              <a:buNone/>
              <a:defRPr kumimoji="0" lang="en-US" sz="1400" b="0" i="0" u="none" strike="noStrike" kern="0" cap="all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Verdana"/>
                <a:ea typeface="+mn-ea"/>
                <a:cs typeface="Calibri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111250" y="3886165"/>
            <a:ext cx="6932083" cy="1871166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defRPr sz="2400" b="0" i="0">
                <a:solidFill>
                  <a:srgbClr val="FFFFFF"/>
                </a:solidFill>
                <a:latin typeface="Verdana"/>
                <a:cs typeface="Cambria"/>
              </a:defRPr>
            </a:lvl1pPr>
            <a:lvl2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 sz="1800" b="0" i="0">
                <a:latin typeface="LeituraNews-Roman 2"/>
                <a:cs typeface="LeituraNews-Roman 2"/>
              </a:defRPr>
            </a:lvl2pPr>
            <a:lvl3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 sz="1800" b="0" i="0">
                <a:latin typeface="LeituraNews-Roman 2"/>
                <a:cs typeface="LeituraNews-Roman 2"/>
              </a:defRPr>
            </a:lvl3pPr>
            <a:lvl4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 sz="1800" b="0" i="0">
                <a:latin typeface="LeituraNews-Roman 2"/>
                <a:cs typeface="LeituraNews-Roman 2"/>
              </a:defRPr>
            </a:lvl4pPr>
            <a:lvl5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 sz="1800" b="0" i="0">
                <a:latin typeface="LeituraNews-Roman 2"/>
                <a:cs typeface="LeituraNews-Roman 2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879520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000"/>
            </a:lvl1pPr>
            <a:lvl2pPr marL="457200" indent="-228600">
              <a:buFont typeface="Arial"/>
              <a:buChar char="•"/>
              <a:defRPr sz="16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6" descr="mime-second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Placeholder 1" descr="Horizontal-cmyk_1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" b="-3202"/>
          <a:stretch/>
        </p:blipFill>
        <p:spPr bwMode="auto">
          <a:xfrm>
            <a:off x="6858000" y="5970172"/>
            <a:ext cx="1828800" cy="570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1581577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mime-second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000"/>
            </a:lvl1pPr>
            <a:lvl2pPr marL="457200" indent="-228600">
              <a:buFont typeface="Arial"/>
              <a:buChar char="•"/>
              <a:defRPr sz="16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Placeholder 1" descr="Horizontal-cmyk_1.eps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" b="-3202"/>
          <a:stretch/>
        </p:blipFill>
        <p:spPr bwMode="auto">
          <a:xfrm>
            <a:off x="6858000" y="5970172"/>
            <a:ext cx="1828800" cy="570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29439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ime-second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000"/>
            </a:lvl1pPr>
            <a:lvl2pPr marL="457200" indent="-228600">
              <a:buFont typeface="Arial"/>
              <a:buChar char="•"/>
              <a:defRPr sz="16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pic>
        <p:nvPicPr>
          <p:cNvPr id="13" name="Picture Placeholder 1" descr="Horizontal-cmyk_1.eps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" b="-3202"/>
          <a:stretch/>
        </p:blipFill>
        <p:spPr bwMode="auto">
          <a:xfrm>
            <a:off x="6858000" y="5970172"/>
            <a:ext cx="1828800" cy="570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087250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ime-second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18838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hape 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2/6/2015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(Anthony Rimel | Gazette Times)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mime-second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919446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ime-second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000"/>
            </a:lvl1pPr>
            <a:lvl2pPr marL="0" indent="0">
              <a:spcBef>
                <a:spcPts val="900"/>
              </a:spcBef>
              <a:buNone/>
              <a:defRPr sz="16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1474083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ime-second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000"/>
            </a:lvl1pPr>
            <a:lvl2pPr marL="682625" indent="-230188">
              <a:buFont typeface="Arial"/>
              <a:buChar char="•"/>
              <a:defRPr sz="16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73335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mime-second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000"/>
            </a:lvl1pPr>
            <a:lvl2pPr marL="0">
              <a:buFontTx/>
              <a:buNone/>
              <a:defRPr sz="16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515698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mime-second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000"/>
            </a:lvl1pPr>
            <a:lvl2pPr marL="682625" indent="-230188">
              <a:buFont typeface="Arial"/>
              <a:buChar char="•"/>
              <a:defRPr sz="16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383162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mime-second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000"/>
            </a:lvl1pPr>
            <a:lvl2pPr marL="0">
              <a:buFontTx/>
              <a:buNone/>
              <a:defRPr sz="16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159012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mime-second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000"/>
            </a:lvl1pPr>
            <a:lvl2pPr marL="682625" indent="-230188">
              <a:buFont typeface="Arial"/>
              <a:buChar char="•"/>
              <a:defRPr sz="16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2542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ime-second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000"/>
            </a:lvl1pPr>
            <a:lvl2pPr marL="457200" indent="-228600">
              <a:buFont typeface="Arial"/>
              <a:buChar char="•"/>
              <a:defRPr sz="16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000"/>
            </a:lvl1pPr>
            <a:lvl2pPr marL="457200" indent="-228600">
              <a:buFont typeface="Arial"/>
              <a:buChar char="•"/>
              <a:defRPr sz="16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87247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mime-second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000"/>
            </a:lvl1pPr>
            <a:lvl2pPr marL="0">
              <a:buFontTx/>
              <a:buNone/>
              <a:defRPr sz="16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000"/>
            </a:lvl1pPr>
            <a:lvl2pPr marL="0">
              <a:buFontTx/>
              <a:buNone/>
              <a:defRPr sz="16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4679507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mime-second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000"/>
            </a:lvl1pPr>
            <a:lvl2pPr marL="682625" indent="-230188">
              <a:buFont typeface="Arial"/>
              <a:buChar char="•"/>
              <a:defRPr sz="16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000"/>
            </a:lvl1pPr>
            <a:lvl2pPr marL="682625" indent="-230188">
              <a:buFont typeface="Arial"/>
              <a:buChar char="•"/>
              <a:defRPr sz="16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120498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Full width no bulle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Verdana"/>
              <a:buNone/>
              <a:defRPr/>
            </a:lvl1pPr>
            <a:lvl2pPr marL="0" indent="0" rtl="0">
              <a:spcBef>
                <a:spcPts val="900"/>
              </a:spcBef>
              <a:buFont typeface="Verdana"/>
              <a:buNone/>
              <a:defRPr/>
            </a:lvl2pPr>
            <a:lvl3pPr marL="0" indent="0" rtl="0">
              <a:spcBef>
                <a:spcPts val="0"/>
              </a:spcBef>
              <a:buFont typeface="Verdana"/>
              <a:buNone/>
              <a:defRPr/>
            </a:lvl3pPr>
            <a:lvl4pPr marL="3175" indent="-3175" rtl="0">
              <a:spcBef>
                <a:spcPts val="0"/>
              </a:spcBef>
              <a:buFont typeface="Verdana"/>
              <a:buNone/>
              <a:defRPr/>
            </a:lvl4pPr>
            <a:lvl5pPr marL="0" indent="0" rtl="0">
              <a:spcBef>
                <a:spcPts val="0"/>
              </a:spcBef>
              <a:buFont typeface="Verdana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2/6/2015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(Anthony Rimel | Gazette Times)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mime-second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14277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no bulle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4114800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algn="l" rtl="0">
              <a:spcBef>
                <a:spcPts val="0"/>
              </a:spcBef>
              <a:buFont typeface="Verdana"/>
              <a:buNone/>
              <a:defRPr/>
            </a:lvl1pPr>
            <a:lvl2pPr marL="0" rtl="0">
              <a:spcBef>
                <a:spcPts val="0"/>
              </a:spcBef>
              <a:buFont typeface="Verdana"/>
              <a:buNone/>
              <a:defRPr/>
            </a:lvl2pPr>
            <a:lvl3pPr marL="0" rtl="0">
              <a:spcBef>
                <a:spcPts val="0"/>
              </a:spcBef>
              <a:buFont typeface="Verdana"/>
              <a:buNone/>
              <a:defRPr/>
            </a:lvl3pPr>
            <a:lvl4pPr marL="0" rtl="0">
              <a:spcBef>
                <a:spcPts val="0"/>
              </a:spcBef>
              <a:buFont typeface="Verdana"/>
              <a:buNone/>
              <a:defRPr/>
            </a:lvl4pPr>
            <a:lvl5pPr marL="0" rtl="0">
              <a:spcBef>
                <a:spcPts val="0"/>
              </a:spcBef>
              <a:buFont typeface="Verdana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pic" idx="2"/>
          </p:nvPr>
        </p:nvSpPr>
        <p:spPr>
          <a:xfrm>
            <a:off x="4800600" y="1371600"/>
            <a:ext cx="3886200" cy="434340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2/6/2015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(Anthony Rimel | Gazette Times)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w/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4114800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indent="-330200" rtl="0">
              <a:spcBef>
                <a:spcPts val="0"/>
              </a:spcBef>
              <a:buFont typeface="Tahoma"/>
              <a:buAutoNum type="arabicPeriod"/>
              <a:defRPr/>
            </a:lvl1pPr>
            <a:lvl2pPr marL="682625" indent="-136525" rtl="0">
              <a:spcBef>
                <a:spcPts val="0"/>
              </a:spcBef>
              <a:buFont typeface="Arial"/>
              <a:buChar char="•"/>
              <a:defRPr/>
            </a:lvl2pPr>
            <a:lvl3pPr marL="920750" indent="-133350" rtl="0">
              <a:spcBef>
                <a:spcPts val="0"/>
              </a:spcBef>
              <a:buFont typeface="Arial"/>
              <a:buChar char="•"/>
              <a:defRPr/>
            </a:lvl3pPr>
            <a:lvl4pPr marL="1138238" indent="-236537" rtl="0">
              <a:spcBef>
                <a:spcPts val="0"/>
              </a:spcBef>
              <a:defRPr/>
            </a:lvl4pPr>
            <a:lvl5pPr marL="1377950" indent="-234950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pic" idx="2"/>
          </p:nvPr>
        </p:nvSpPr>
        <p:spPr>
          <a:xfrm>
            <a:off x="4800600" y="1371600"/>
            <a:ext cx="3886200" cy="434340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2/6/2015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(Anthony Rimel | Gazette Times)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no bullets and thumbnail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54863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algn="l" rtl="0">
              <a:spcBef>
                <a:spcPts val="0"/>
              </a:spcBef>
              <a:buFont typeface="Verdana"/>
              <a:buNone/>
              <a:defRPr/>
            </a:lvl1pPr>
            <a:lvl2pPr marL="0" rtl="0">
              <a:spcBef>
                <a:spcPts val="0"/>
              </a:spcBef>
              <a:buFont typeface="Verdana"/>
              <a:buNone/>
              <a:defRPr/>
            </a:lvl2pPr>
            <a:lvl3pPr marL="0" rtl="0">
              <a:spcBef>
                <a:spcPts val="0"/>
              </a:spcBef>
              <a:buFont typeface="Verdana"/>
              <a:buNone/>
              <a:defRPr/>
            </a:lvl3pPr>
            <a:lvl4pPr marL="0" rtl="0">
              <a:spcBef>
                <a:spcPts val="0"/>
              </a:spcBef>
              <a:buFont typeface="Verdana"/>
              <a:buNone/>
              <a:defRPr/>
            </a:lvl4pPr>
            <a:lvl5pPr marL="0" rtl="0">
              <a:spcBef>
                <a:spcPts val="0"/>
              </a:spcBef>
              <a:buFont typeface="Verdana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6172200" y="1371600"/>
            <a:ext cx="2514599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Shape 70"/>
          <p:cNvSpPr>
            <a:spLocks noGrp="1"/>
          </p:cNvSpPr>
          <p:nvPr>
            <p:ph type="pic" idx="3"/>
          </p:nvPr>
        </p:nvSpPr>
        <p:spPr>
          <a:xfrm>
            <a:off x="6172200" y="3657600"/>
            <a:ext cx="2514599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2/6/2015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(Anthony Rimel | Gazette Times)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503237"/>
            <a:ext cx="82296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3" marR="0" indent="-233363" algn="l" rtl="0">
              <a:spcBef>
                <a:spcPts val="400"/>
              </a:spcBef>
              <a:spcAft>
                <a:spcPts val="0"/>
              </a:spcAft>
              <a:defRPr/>
            </a:lvl1pPr>
            <a:lvl2pPr marL="460375" marR="0" indent="-193675" algn="l" rtl="0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Font typeface="Arial"/>
              <a:buChar char="•"/>
              <a:defRPr/>
            </a:lvl2pPr>
            <a:lvl3pPr marL="687388" marR="0" indent="-128587" algn="l" rtl="0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•"/>
              <a:defRPr/>
            </a:lvl3pPr>
            <a:lvl4pPr marL="922338" marR="0" indent="-134937" algn="l" rtl="0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Font typeface="Arial"/>
              <a:buChar char="•"/>
              <a:defRPr/>
            </a:lvl4pPr>
            <a:lvl5pPr marL="1136650" marR="0" indent="-234950" algn="l" rtl="0">
              <a:spcBef>
                <a:spcPts val="320"/>
              </a:spcBef>
              <a:spcAft>
                <a:spcPts val="0"/>
              </a:spcAft>
              <a:defRPr/>
            </a:lvl5pPr>
            <a:lvl6pPr marL="2228850" marR="0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Quattrocento"/>
              <a:buChar char="»"/>
              <a:defRPr/>
            </a:lvl6pPr>
            <a:lvl7pPr marL="2686050" marR="0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Quattrocento"/>
              <a:buChar char="»"/>
              <a:defRPr/>
            </a:lvl7pPr>
            <a:lvl8pPr marL="3143250" marR="0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Quattrocento"/>
              <a:buChar char="»"/>
              <a:defRPr/>
            </a:lvl8pPr>
            <a:lvl9pPr marL="3600450" marR="0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Quattrocento"/>
              <a:buChar char="»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457200" y="6354762"/>
            <a:ext cx="2895600" cy="182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>(Anthony Rimel | Gazette Times)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172200"/>
            <a:ext cx="1828800" cy="182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>2/6/2015</a:t>
            </a: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457200" y="5991225"/>
            <a:ext cx="365125" cy="182563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>
            <a:lvl1pPr marL="0" marR="0" indent="0" algn="l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717171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3" r:id="rId12"/>
  </p:sldLayoutIdLst>
  <p:hf hdr="0" ft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8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57200" y="6354763"/>
            <a:ext cx="28956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b="0" i="0">
                <a:solidFill>
                  <a:srgbClr val="717171"/>
                </a:solidFill>
                <a:latin typeface="Verdana"/>
                <a:ea typeface="+mn-ea"/>
                <a:cs typeface="Calibri"/>
              </a:defRPr>
            </a:lvl1pPr>
          </a:lstStyle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1828800" cy="182563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717171"/>
                </a:solidFill>
                <a:latin typeface="Verdana" panose="020B060403050404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57200" y="5991225"/>
            <a:ext cx="365125" cy="182563"/>
          </a:xfrm>
          <a:prstGeom prst="rect">
            <a:avLst/>
          </a:prstGeom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717171"/>
                </a:solidFill>
                <a:latin typeface="Verdana" panose="020B060403050404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5579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kern="1200" dirty="0">
          <a:solidFill>
            <a:srgbClr val="595959"/>
          </a:solidFill>
          <a:latin typeface="Verdan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MS PGothic" panose="020B0600070205080204" pitchFamily="34" charset="-128"/>
          <a:cs typeface="Cambria" panose="020405030504060302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MS PGothic" panose="020B0600070205080204" pitchFamily="34" charset="-128"/>
          <a:cs typeface="Cambria" panose="020405030504060302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MS PGothic" panose="020B0600070205080204" pitchFamily="34" charset="-128"/>
          <a:cs typeface="Cambria" panose="020405030504060302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MS PGothic" panose="020B0600070205080204" pitchFamily="34" charset="-128"/>
          <a:cs typeface="Cambria" panose="020405030504060302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000" kern="1200" dirty="0">
          <a:solidFill>
            <a:srgbClr val="595959"/>
          </a:solidFill>
          <a:latin typeface="Verdana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sz="1600" kern="1200" dirty="0">
          <a:solidFill>
            <a:srgbClr val="595959"/>
          </a:solidFill>
          <a:latin typeface="Verdana"/>
          <a:ea typeface="MS PGothic" panose="020B0600070205080204" pitchFamily="34" charset="-128"/>
          <a:cs typeface="Verdana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sz="1600" kern="1200" dirty="0">
          <a:solidFill>
            <a:srgbClr val="595959"/>
          </a:solidFill>
          <a:latin typeface="Verdana"/>
          <a:ea typeface="Verdana" charset="0"/>
          <a:cs typeface="Verdana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sz="1600" kern="1200" dirty="0">
          <a:solidFill>
            <a:srgbClr val="595959"/>
          </a:solidFill>
          <a:latin typeface="Verdana"/>
          <a:ea typeface="Verdana" charset="0"/>
          <a:cs typeface="Verdana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sz="1600" kern="1200" dirty="0">
          <a:solidFill>
            <a:srgbClr val="595959"/>
          </a:solidFill>
          <a:latin typeface="Verdana"/>
          <a:ea typeface="Verdana" charset="0"/>
          <a:cs typeface="Verdana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8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57200" y="6354763"/>
            <a:ext cx="28956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b="0" i="0">
                <a:solidFill>
                  <a:srgbClr val="717171"/>
                </a:solidFill>
                <a:latin typeface="Verdana"/>
                <a:ea typeface="+mn-ea"/>
                <a:cs typeface="Calibri"/>
              </a:defRPr>
            </a:lvl1pPr>
          </a:lstStyle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1828800" cy="182563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717171"/>
                </a:solidFill>
                <a:latin typeface="Verdana" panose="020B060403050404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57200" y="5991225"/>
            <a:ext cx="365125" cy="182563"/>
          </a:xfrm>
          <a:prstGeom prst="rect">
            <a:avLst/>
          </a:prstGeom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717171"/>
                </a:solidFill>
                <a:latin typeface="Verdana" panose="020B060403050404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1707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kern="1200" dirty="0">
          <a:solidFill>
            <a:srgbClr val="595959"/>
          </a:solidFill>
          <a:latin typeface="Verdan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MS PGothic" panose="020B0600070205080204" pitchFamily="34" charset="-128"/>
          <a:cs typeface="Cambria" panose="020405030504060302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MS PGothic" panose="020B0600070205080204" pitchFamily="34" charset="-128"/>
          <a:cs typeface="Cambria" panose="020405030504060302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MS PGothic" panose="020B0600070205080204" pitchFamily="34" charset="-128"/>
          <a:cs typeface="Cambria" panose="020405030504060302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MS PGothic" panose="020B0600070205080204" pitchFamily="34" charset="-128"/>
          <a:cs typeface="Cambria" panose="020405030504060302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000" kern="1200" dirty="0">
          <a:solidFill>
            <a:srgbClr val="595959"/>
          </a:solidFill>
          <a:latin typeface="Verdana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sz="1600" kern="1200" dirty="0">
          <a:solidFill>
            <a:srgbClr val="595959"/>
          </a:solidFill>
          <a:latin typeface="Verdana"/>
          <a:ea typeface="MS PGothic" panose="020B0600070205080204" pitchFamily="34" charset="-128"/>
          <a:cs typeface="Verdana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sz="1600" kern="1200" dirty="0">
          <a:solidFill>
            <a:srgbClr val="595959"/>
          </a:solidFill>
          <a:latin typeface="Verdana"/>
          <a:ea typeface="Verdana" charset="0"/>
          <a:cs typeface="Verdana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sz="1600" kern="1200" dirty="0">
          <a:solidFill>
            <a:srgbClr val="595959"/>
          </a:solidFill>
          <a:latin typeface="Verdana"/>
          <a:ea typeface="Verdana" charset="0"/>
          <a:cs typeface="Verdana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sz="1600" kern="1200" dirty="0">
          <a:solidFill>
            <a:srgbClr val="595959"/>
          </a:solidFill>
          <a:latin typeface="Verdana"/>
          <a:ea typeface="Verdana" charset="0"/>
          <a:cs typeface="Verdana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8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57200" y="6354763"/>
            <a:ext cx="28956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b="0" i="0">
                <a:solidFill>
                  <a:srgbClr val="717171"/>
                </a:solidFill>
                <a:latin typeface="Verdana"/>
                <a:ea typeface="+mn-ea"/>
                <a:cs typeface="Calibri"/>
              </a:defRPr>
            </a:lvl1pPr>
          </a:lstStyle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1828800" cy="182563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717171"/>
                </a:solidFill>
                <a:latin typeface="Verdana" panose="020B060403050404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57200" y="5991225"/>
            <a:ext cx="365125" cy="182563"/>
          </a:xfrm>
          <a:prstGeom prst="rect">
            <a:avLst/>
          </a:prstGeom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717171"/>
                </a:solidFill>
                <a:latin typeface="Verdana" panose="020B060403050404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8398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kern="1200" dirty="0">
          <a:solidFill>
            <a:srgbClr val="595959"/>
          </a:solidFill>
          <a:latin typeface="Verdan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MS PGothic" panose="020B0600070205080204" pitchFamily="34" charset="-128"/>
          <a:cs typeface="Cambria" panose="020405030504060302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MS PGothic" panose="020B0600070205080204" pitchFamily="34" charset="-128"/>
          <a:cs typeface="Cambria" panose="020405030504060302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MS PGothic" panose="020B0600070205080204" pitchFamily="34" charset="-128"/>
          <a:cs typeface="Cambria" panose="020405030504060302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MS PGothic" panose="020B0600070205080204" pitchFamily="34" charset="-128"/>
          <a:cs typeface="Cambria" panose="020405030504060302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000" kern="1200" dirty="0">
          <a:solidFill>
            <a:srgbClr val="595959"/>
          </a:solidFill>
          <a:latin typeface="Verdana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sz="1600" kern="1200" dirty="0">
          <a:solidFill>
            <a:srgbClr val="595959"/>
          </a:solidFill>
          <a:latin typeface="Verdana"/>
          <a:ea typeface="MS PGothic" panose="020B0600070205080204" pitchFamily="34" charset="-128"/>
          <a:cs typeface="Verdana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sz="1600" kern="1200" dirty="0">
          <a:solidFill>
            <a:srgbClr val="595959"/>
          </a:solidFill>
          <a:latin typeface="Verdana"/>
          <a:ea typeface="Verdana" charset="0"/>
          <a:cs typeface="Verdana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sz="1600" kern="1200" dirty="0">
          <a:solidFill>
            <a:srgbClr val="595959"/>
          </a:solidFill>
          <a:latin typeface="Verdana"/>
          <a:ea typeface="Verdana" charset="0"/>
          <a:cs typeface="Verdana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sz="1600" kern="1200" dirty="0">
          <a:solidFill>
            <a:srgbClr val="595959"/>
          </a:solidFill>
          <a:latin typeface="Verdana"/>
          <a:ea typeface="Verdana" charset="0"/>
          <a:cs typeface="Verdana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7" Type="http://schemas.openxmlformats.org/officeDocument/2006/relationships/image" Target="../media/image34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7" Type="http://schemas.openxmlformats.org/officeDocument/2006/relationships/image" Target="../media/image35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7" Type="http://schemas.openxmlformats.org/officeDocument/2006/relationships/image" Target="../media/image36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7" Type="http://schemas.openxmlformats.org/officeDocument/2006/relationships/image" Target="../media/image37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38.JPG"/><Relationship Id="rId7" Type="http://schemas.openxmlformats.org/officeDocument/2006/relationships/image" Target="../media/image32.JPG"/><Relationship Id="rId12" Type="http://schemas.openxmlformats.org/officeDocument/2006/relationships/image" Target="../media/image42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31.JPG"/><Relationship Id="rId11" Type="http://schemas.openxmlformats.org/officeDocument/2006/relationships/image" Target="../media/image41.JPG"/><Relationship Id="rId5" Type="http://schemas.openxmlformats.org/officeDocument/2006/relationships/image" Target="../media/image30.JPG"/><Relationship Id="rId10" Type="http://schemas.openxmlformats.org/officeDocument/2006/relationships/image" Target="../media/image40.JPG"/><Relationship Id="rId4" Type="http://schemas.openxmlformats.org/officeDocument/2006/relationships/image" Target="../media/image29.JPG"/><Relationship Id="rId9" Type="http://schemas.openxmlformats.org/officeDocument/2006/relationships/image" Target="../media/image39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43.JPG"/><Relationship Id="rId7" Type="http://schemas.openxmlformats.org/officeDocument/2006/relationships/image" Target="../media/image39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40.JPG"/><Relationship Id="rId5" Type="http://schemas.openxmlformats.org/officeDocument/2006/relationships/image" Target="../media/image41.JPG"/><Relationship Id="rId4" Type="http://schemas.openxmlformats.org/officeDocument/2006/relationships/image" Target="../media/image42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G"/><Relationship Id="rId3" Type="http://schemas.openxmlformats.org/officeDocument/2006/relationships/image" Target="../media/image42.JPG"/><Relationship Id="rId7" Type="http://schemas.openxmlformats.org/officeDocument/2006/relationships/image" Target="../media/image29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39.JPG"/><Relationship Id="rId5" Type="http://schemas.openxmlformats.org/officeDocument/2006/relationships/image" Target="../media/image40.JPG"/><Relationship Id="rId4" Type="http://schemas.openxmlformats.org/officeDocument/2006/relationships/image" Target="../media/image41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G"/><Relationship Id="rId3" Type="http://schemas.openxmlformats.org/officeDocument/2006/relationships/image" Target="../media/image42.JPG"/><Relationship Id="rId7" Type="http://schemas.openxmlformats.org/officeDocument/2006/relationships/image" Target="../media/image29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39.JPG"/><Relationship Id="rId5" Type="http://schemas.openxmlformats.org/officeDocument/2006/relationships/image" Target="../media/image40.JPG"/><Relationship Id="rId4" Type="http://schemas.openxmlformats.org/officeDocument/2006/relationships/image" Target="../media/image41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561975" y="2499918"/>
            <a:ext cx="8020050" cy="24495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dirty="0" smtClean="0">
                <a:latin typeface="Verdana"/>
                <a:ea typeface="Verdana"/>
                <a:cs typeface="Verdana"/>
                <a:sym typeface="Verdana"/>
              </a:rPr>
              <a:t>Progress Report</a:t>
            </a:r>
            <a:endParaRPr lang="en-US" sz="4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105692" y="5578680"/>
            <a:ext cx="6932612" cy="4781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baseline="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Presented by Austin </a:t>
            </a:r>
            <a:r>
              <a:rPr lang="en-US" sz="2400" b="0" i="0" u="none" strike="noStrike" cap="none" baseline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Nicolai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52" y="2261496"/>
            <a:ext cx="7559695" cy="27739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1517" t="12569" r="48840" b="4518"/>
          <a:stretch/>
        </p:blipFill>
        <p:spPr>
          <a:xfrm>
            <a:off x="914400" y="2613660"/>
            <a:ext cx="3749040" cy="22936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50858" t="12276" r="1922" b="5086"/>
          <a:stretch/>
        </p:blipFill>
        <p:spPr>
          <a:xfrm>
            <a:off x="4632960" y="2606039"/>
            <a:ext cx="3566160" cy="2286001"/>
          </a:xfrm>
          <a:prstGeom prst="rect">
            <a:avLst/>
          </a:prstGeom>
        </p:spPr>
      </p:pic>
      <p:sp>
        <p:nvSpPr>
          <p:cNvPr id="22530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3515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b="1" dirty="0" smtClean="0">
                <a:latin typeface="Verdana" panose="020B0604030504040204" pitchFamily="34" charset="0"/>
                <a:cs typeface="Calibri" panose="020F0502020204030204" pitchFamily="34" charset="0"/>
              </a:rPr>
              <a:t>Identify Defect Corners</a:t>
            </a:r>
            <a:endParaRPr lang="en-US" altLang="en-US" dirty="0" smtClean="0">
              <a:latin typeface="Verdana" panose="020B0604030504040204" pitchFamily="34" charset="0"/>
              <a:cs typeface="Calibri" panose="020F0502020204030204" pitchFamily="34" charset="0"/>
            </a:endParaRPr>
          </a:p>
          <a:p>
            <a:pPr marL="228600" lvl="1" indent="0">
              <a:buNone/>
            </a:pPr>
            <a:endParaRPr lang="en-US" altLang="en-US" dirty="0">
              <a:latin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253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Verdana" panose="020B0604030504040204" pitchFamily="34" charset="0"/>
                <a:cs typeface="Cambria" panose="02040503050406030204" pitchFamily="18" charset="0"/>
              </a:rPr>
              <a:t>Data Generation</a:t>
            </a:r>
            <a:endParaRPr altLang="en-US" dirty="0" smtClean="0">
              <a:latin typeface="Verdana" panose="020B0604030504040204" pitchFamily="34" charset="0"/>
              <a:cs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2387" t="26877" r="39807" b="41004"/>
          <a:stretch/>
        </p:blipFill>
        <p:spPr>
          <a:xfrm>
            <a:off x="3062679" y="4235539"/>
            <a:ext cx="3256384" cy="21553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Oval 1"/>
          <p:cNvSpPr/>
          <p:nvPr/>
        </p:nvSpPr>
        <p:spPr bwMode="auto">
          <a:xfrm>
            <a:off x="3182111" y="4325112"/>
            <a:ext cx="3017520" cy="1916229"/>
          </a:xfrm>
          <a:prstGeom prst="ellipse">
            <a:avLst/>
          </a:prstGeom>
          <a:noFill/>
          <a:ln w="762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3931920" y="3006193"/>
            <a:ext cx="1380743" cy="915522"/>
          </a:xfrm>
          <a:prstGeom prst="ellipse">
            <a:avLst/>
          </a:prstGeom>
          <a:noFill/>
          <a:ln w="762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cxnSp>
        <p:nvCxnSpPr>
          <p:cNvPr id="7" name="Straight Connector 6"/>
          <p:cNvCxnSpPr>
            <a:stCxn id="4" idx="2"/>
            <a:endCxn id="2" idx="1"/>
          </p:cNvCxnSpPr>
          <p:nvPr/>
        </p:nvCxnSpPr>
        <p:spPr bwMode="auto">
          <a:xfrm flipH="1">
            <a:off x="3624017" y="3463954"/>
            <a:ext cx="307903" cy="1141783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>
            <a:stCxn id="4" idx="6"/>
            <a:endCxn id="2" idx="7"/>
          </p:cNvCxnSpPr>
          <p:nvPr/>
        </p:nvCxnSpPr>
        <p:spPr bwMode="auto">
          <a:xfrm>
            <a:off x="5312663" y="3463954"/>
            <a:ext cx="445062" cy="1141783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59737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3515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b="1" dirty="0" smtClean="0">
                <a:latin typeface="Verdana" panose="020B0604030504040204" pitchFamily="34" charset="0"/>
                <a:cs typeface="Calibri" panose="020F0502020204030204" pitchFamily="34" charset="0"/>
              </a:rPr>
              <a:t>Generate Training Data</a:t>
            </a:r>
            <a:endParaRPr lang="en-US" altLang="en-US" dirty="0" smtClean="0">
              <a:latin typeface="Verdana" panose="020B0604030504040204" pitchFamily="34" charset="0"/>
              <a:cs typeface="Calibri" panose="020F0502020204030204" pitchFamily="34" charset="0"/>
            </a:endParaRPr>
          </a:p>
          <a:p>
            <a:pPr marL="228600" lvl="1" indent="0">
              <a:buNone/>
            </a:pPr>
            <a:endParaRPr lang="en-US" altLang="en-US" dirty="0">
              <a:latin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253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Verdana" panose="020B0604030504040204" pitchFamily="34" charset="0"/>
                <a:cs typeface="Cambria" panose="02040503050406030204" pitchFamily="18" charset="0"/>
              </a:rPr>
              <a:t>Data Generation</a:t>
            </a:r>
            <a:endParaRPr altLang="en-US" dirty="0" smtClean="0">
              <a:latin typeface="Verdana" panose="020B0604030504040204" pitchFamily="34" charset="0"/>
              <a:cs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63" y="2045850"/>
            <a:ext cx="7552074" cy="2766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859536" y="2331720"/>
            <a:ext cx="914400" cy="914400"/>
          </a:xfrm>
          <a:prstGeom prst="rect">
            <a:avLst/>
          </a:prstGeom>
          <a:noFill/>
          <a:ln w="38100" cap="flat" cmpd="sng" algn="ctr">
            <a:solidFill>
              <a:srgbClr val="34F03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 bwMode="auto">
          <a:xfrm>
            <a:off x="1773936" y="2788920"/>
            <a:ext cx="6300216" cy="27432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34F034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>
            <a:stCxn id="7" idx="2"/>
          </p:cNvCxnSpPr>
          <p:nvPr/>
        </p:nvCxnSpPr>
        <p:spPr bwMode="auto">
          <a:xfrm>
            <a:off x="1316736" y="3246120"/>
            <a:ext cx="0" cy="1399032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34F034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1773936" y="3246120"/>
            <a:ext cx="6300216" cy="1399032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34F034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82330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3515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b="1" dirty="0" smtClean="0">
                <a:latin typeface="Verdana" panose="020B0604030504040204" pitchFamily="34" charset="0"/>
                <a:cs typeface="Calibri" panose="020F0502020204030204" pitchFamily="34" charset="0"/>
              </a:rPr>
              <a:t>Generate Training Data</a:t>
            </a:r>
            <a:endParaRPr lang="en-US" altLang="en-US" dirty="0" smtClean="0">
              <a:latin typeface="Verdana" panose="020B0604030504040204" pitchFamily="34" charset="0"/>
              <a:cs typeface="Calibri" panose="020F0502020204030204" pitchFamily="34" charset="0"/>
            </a:endParaRPr>
          </a:p>
          <a:p>
            <a:pPr marL="228600" lvl="1" indent="0">
              <a:buNone/>
            </a:pPr>
            <a:endParaRPr lang="en-US" altLang="en-US" dirty="0">
              <a:latin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253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Verdana" panose="020B0604030504040204" pitchFamily="34" charset="0"/>
                <a:cs typeface="Cambria" panose="02040503050406030204" pitchFamily="18" charset="0"/>
              </a:rPr>
              <a:t>Data Generation</a:t>
            </a:r>
            <a:endParaRPr altLang="en-US" dirty="0" smtClean="0">
              <a:latin typeface="Verdana" panose="020B0604030504040204" pitchFamily="34" charset="0"/>
              <a:cs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63" y="2045850"/>
            <a:ext cx="7552074" cy="27663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44883" t="24558" r="42981" b="42311"/>
          <a:stretch/>
        </p:blipFill>
        <p:spPr>
          <a:xfrm>
            <a:off x="4159473" y="2718448"/>
            <a:ext cx="916494" cy="916494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/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l="85684" t="48126" r="2217" b="18842"/>
          <a:stretch/>
        </p:blipFill>
        <p:spPr>
          <a:xfrm>
            <a:off x="7237167" y="3395104"/>
            <a:ext cx="913758" cy="913758"/>
          </a:xfrm>
          <a:prstGeom prst="rect">
            <a:avLst/>
          </a:prstGeom>
          <a:ln w="38100" cap="sq">
            <a:solidFill>
              <a:srgbClr val="34F034"/>
            </a:solidFill>
            <a:prstDash val="solid"/>
            <a:miter lim="800000"/>
          </a:ln>
          <a:effectLst/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l="44883" t="24558" r="42981" b="42311"/>
          <a:stretch/>
        </p:blipFill>
        <p:spPr>
          <a:xfrm>
            <a:off x="3360897" y="5012885"/>
            <a:ext cx="916494" cy="916494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/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/>
          <a:srcRect l="85684" t="48126" r="2217" b="18842"/>
          <a:stretch/>
        </p:blipFill>
        <p:spPr>
          <a:xfrm>
            <a:off x="6387154" y="4979054"/>
            <a:ext cx="913758" cy="913758"/>
          </a:xfrm>
          <a:prstGeom prst="rect">
            <a:avLst/>
          </a:prstGeom>
          <a:ln w="38100" cap="sq">
            <a:solidFill>
              <a:srgbClr val="34F034"/>
            </a:solidFill>
            <a:prstDash val="solid"/>
            <a:miter lim="800000"/>
          </a:ln>
          <a:effectLst/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1050" t="10899" r="86895" b="56193"/>
          <a:stretch/>
        </p:blipFill>
        <p:spPr>
          <a:xfrm>
            <a:off x="340792" y="5012885"/>
            <a:ext cx="910342" cy="910342"/>
          </a:xfrm>
          <a:prstGeom prst="rect">
            <a:avLst/>
          </a:prstGeom>
          <a:ln w="38100" cap="sq">
            <a:solidFill>
              <a:srgbClr val="34F034"/>
            </a:solidFill>
            <a:prstDash val="solid"/>
            <a:miter lim="800000"/>
          </a:ln>
          <a:effectLst/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1050" t="10899" r="86895" b="56193"/>
          <a:stretch/>
        </p:blipFill>
        <p:spPr>
          <a:xfrm>
            <a:off x="875418" y="2345573"/>
            <a:ext cx="910342" cy="910342"/>
          </a:xfrm>
          <a:prstGeom prst="rect">
            <a:avLst/>
          </a:prstGeom>
          <a:ln w="38100" cap="sq">
            <a:solidFill>
              <a:srgbClr val="34F034"/>
            </a:solidFill>
            <a:prstDash val="solid"/>
            <a:miter lim="800000"/>
          </a:ln>
          <a:effectLst/>
        </p:spPr>
      </p:pic>
      <p:cxnSp>
        <p:nvCxnSpPr>
          <p:cNvPr id="46" name="Straight Arrow Connector 45"/>
          <p:cNvCxnSpPr>
            <a:stCxn id="17" idx="2"/>
            <a:endCxn id="18" idx="0"/>
          </p:cNvCxnSpPr>
          <p:nvPr/>
        </p:nvCxnSpPr>
        <p:spPr bwMode="auto">
          <a:xfrm flipH="1">
            <a:off x="795963" y="3255915"/>
            <a:ext cx="534626" cy="175697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34F034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>
            <a:stCxn id="19" idx="2"/>
            <a:endCxn id="20" idx="0"/>
          </p:cNvCxnSpPr>
          <p:nvPr/>
        </p:nvCxnSpPr>
        <p:spPr bwMode="auto">
          <a:xfrm flipH="1">
            <a:off x="3819144" y="3634942"/>
            <a:ext cx="798576" cy="1377943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/>
          <p:cNvCxnSpPr>
            <a:endCxn id="22" idx="0"/>
          </p:cNvCxnSpPr>
          <p:nvPr/>
        </p:nvCxnSpPr>
        <p:spPr bwMode="auto">
          <a:xfrm flipH="1">
            <a:off x="6844033" y="4308862"/>
            <a:ext cx="864974" cy="670192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34F034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60152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 smtClean="0">
                <a:solidFill>
                  <a:srgbClr val="000000"/>
                </a:solidFill>
                <a:latin typeface="Verdana" panose="020B0604030504040204" pitchFamily="34" charset="0"/>
                <a:cs typeface="Cambria" panose="02040503050406030204" pitchFamily="18" charset="0"/>
              </a:rPr>
              <a:t>Outline</a:t>
            </a:r>
            <a:endParaRPr altLang="en-US" sz="3600" b="1" dirty="0" smtClean="0">
              <a:solidFill>
                <a:srgbClr val="000000"/>
              </a:solidFill>
              <a:latin typeface="Verdana" panose="020B0604030504040204" pitchFamily="34" charset="0"/>
              <a:cs typeface="Cambria" panose="02040503050406030204" pitchFamily="18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 smtClean="0">
                <a:latin typeface="Verdana" panose="020B0604030504040204" pitchFamily="34" charset="0"/>
                <a:cs typeface="Calibri" panose="020F0502020204030204" pitchFamily="34" charset="0"/>
              </a:rPr>
              <a:t>Status</a:t>
            </a:r>
            <a:endParaRPr lang="en-US" altLang="en-US" dirty="0">
              <a:latin typeface="Verdana" panose="020B0604030504040204" pitchFamily="34" charset="0"/>
              <a:cs typeface="Calibri" panose="020F050202020403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400" b="1" dirty="0" smtClean="0">
                <a:solidFill>
                  <a:srgbClr val="000000"/>
                </a:solidFill>
                <a:latin typeface="Verdana" panose="020B0604030504040204" pitchFamily="34" charset="0"/>
                <a:cs typeface="Calibri" panose="020F0502020204030204" pitchFamily="34" charset="0"/>
              </a:rPr>
              <a:t>Current Work</a:t>
            </a:r>
          </a:p>
          <a:p>
            <a:pPr lvl="1">
              <a:buFontTx/>
              <a:buChar char="•"/>
            </a:pPr>
            <a:r>
              <a:rPr lang="en-US" altLang="en-US" b="1" dirty="0" smtClean="0">
                <a:solidFill>
                  <a:srgbClr val="000000"/>
                </a:solidFill>
                <a:latin typeface="Verdana" panose="020B0604030504040204" pitchFamily="34" charset="0"/>
                <a:cs typeface="Calibri" panose="020F0502020204030204" pitchFamily="34" charset="0"/>
              </a:rPr>
              <a:t>Test Rig</a:t>
            </a:r>
          </a:p>
          <a:p>
            <a:pPr lvl="1">
              <a:buFontTx/>
              <a:buChar char="•"/>
            </a:pPr>
            <a:r>
              <a:rPr lang="en-US" altLang="en-US" b="1" dirty="0" smtClean="0">
                <a:solidFill>
                  <a:srgbClr val="000000"/>
                </a:solidFill>
                <a:latin typeface="Verdana" panose="020B0604030504040204" pitchFamily="34" charset="0"/>
                <a:cs typeface="Calibri" panose="020F0502020204030204" pitchFamily="34" charset="0"/>
              </a:rPr>
              <a:t>Computer Vision Algorithm</a:t>
            </a:r>
          </a:p>
          <a:p>
            <a:pPr eaLnBrk="1" hangingPunct="1">
              <a:buFontTx/>
              <a:buChar char="•"/>
            </a:pPr>
            <a:r>
              <a:rPr lang="en-US" altLang="en-US" dirty="0" smtClean="0">
                <a:latin typeface="Verdana" panose="020B0604030504040204" pitchFamily="34" charset="0"/>
                <a:cs typeface="Calibri" panose="020F0502020204030204" pitchFamily="34" charset="0"/>
              </a:rPr>
              <a:t>Future Work</a:t>
            </a:r>
          </a:p>
          <a:p>
            <a:pPr eaLnBrk="1" hangingPunct="1">
              <a:buFontTx/>
              <a:buChar char="•"/>
            </a:pPr>
            <a:r>
              <a:rPr lang="en-US" altLang="en-US" dirty="0" smtClean="0">
                <a:latin typeface="Verdana" panose="020B0604030504040204" pitchFamily="34" charset="0"/>
                <a:cs typeface="Calibri" panose="020F0502020204030204" pitchFamily="34" charset="0"/>
              </a:rPr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5557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2154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b="1" dirty="0" smtClean="0">
                <a:latin typeface="Verdana" panose="020B0604030504040204" pitchFamily="34" charset="0"/>
                <a:cs typeface="Calibri" panose="020F0502020204030204" pitchFamily="34" charset="0"/>
              </a:rPr>
              <a:t>ESCO </a:t>
            </a:r>
            <a:r>
              <a:rPr lang="en-US" altLang="en-US" b="1" dirty="0" err="1" smtClean="0">
                <a:latin typeface="Verdana" panose="020B0604030504040204" pitchFamily="34" charset="0"/>
                <a:cs typeface="Calibri" panose="020F0502020204030204" pitchFamily="34" charset="0"/>
              </a:rPr>
              <a:t>Motoman</a:t>
            </a:r>
            <a:endParaRPr lang="en-US" altLang="en-US" dirty="0" smtClean="0">
              <a:latin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253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Verdana" panose="020B0604030504040204" pitchFamily="34" charset="0"/>
                <a:cs typeface="Cambria" panose="02040503050406030204" pitchFamily="18" charset="0"/>
              </a:rPr>
              <a:t>Test Rig</a:t>
            </a:r>
            <a:endParaRPr altLang="en-US" dirty="0" smtClean="0">
              <a:latin typeface="Verdana" panose="020B0604030504040204" pitchFamily="34" charset="0"/>
              <a:cs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1026" name="Picture 2" descr="OSU rob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423" y="2016316"/>
            <a:ext cx="5155154" cy="3533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kern="1200" smtClean="0"/>
              <a:t>(Anthony Rimel | Gazette Times)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15725405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1148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b="1" dirty="0" smtClean="0">
                <a:latin typeface="Verdana" panose="020B0604030504040204" pitchFamily="34" charset="0"/>
                <a:cs typeface="Calibri" panose="020F0502020204030204" pitchFamily="34" charset="0"/>
              </a:rPr>
              <a:t>Project Tango</a:t>
            </a:r>
            <a:endParaRPr lang="en-US" altLang="en-US" dirty="0" smtClean="0">
              <a:latin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253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Verdana" panose="020B0604030504040204" pitchFamily="34" charset="0"/>
                <a:cs typeface="Cambria" panose="02040503050406030204" pitchFamily="18" charset="0"/>
              </a:rPr>
              <a:t>Test Rig</a:t>
            </a:r>
            <a:endParaRPr altLang="en-US" dirty="0" smtClean="0">
              <a:latin typeface="Verdana" panose="020B0604030504040204" pitchFamily="34" charset="0"/>
              <a:cs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1026" name="Picture 2" descr="Google’s Project Tango Tablet will be ready for consumers next yea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4" t="1400" r="20141" b="2309"/>
          <a:stretch/>
        </p:blipFill>
        <p:spPr bwMode="auto">
          <a:xfrm>
            <a:off x="5157216" y="2324481"/>
            <a:ext cx="3529584" cy="302666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57200" y="6354763"/>
            <a:ext cx="8165592" cy="320357"/>
          </a:xfrm>
        </p:spPr>
        <p:txBody>
          <a:bodyPr/>
          <a:lstStyle/>
          <a:p>
            <a:pPr defTabSz="457200">
              <a:defRPr/>
            </a:pPr>
            <a:r>
              <a:rPr lang="en-US" kern="1200" dirty="0" smtClean="0"/>
              <a:t>http://www.loadthegame.com/2014/06/26/googles-project-tango-tablet-will-ready-consumers-next-year/</a:t>
            </a:r>
          </a:p>
          <a:p>
            <a:pPr defTabSz="457200">
              <a:defRPr/>
            </a:pPr>
            <a:r>
              <a:rPr lang="en-US" kern="1200" dirty="0"/>
              <a:t>http://www.redmondpie.com/google-project-tango-tablet-listing-goes-up-on-play-store/</a:t>
            </a:r>
          </a:p>
        </p:txBody>
      </p:sp>
      <p:pic>
        <p:nvPicPr>
          <p:cNvPr id="1028" name="Picture 4" descr="Project Tango tablet mai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" r="28083"/>
          <a:stretch/>
        </p:blipFill>
        <p:spPr bwMode="auto">
          <a:xfrm>
            <a:off x="457200" y="2312669"/>
            <a:ext cx="3959352" cy="303847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829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idx="1"/>
          </p:nvPr>
        </p:nvSpPr>
        <p:spPr>
          <a:xfrm>
            <a:off x="457200" y="3602417"/>
            <a:ext cx="8229600" cy="13533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H. </a:t>
            </a:r>
            <a:r>
              <a:rPr lang="en-US" dirty="0" err="1" smtClean="0"/>
              <a:t>Jia</a:t>
            </a:r>
            <a:r>
              <a:rPr lang="en-US" dirty="0" smtClean="0"/>
              <a:t>, Y. </a:t>
            </a:r>
            <a:r>
              <a:rPr lang="en-US" dirty="0" err="1" smtClean="0"/>
              <a:t>Murphey</a:t>
            </a:r>
            <a:r>
              <a:rPr lang="en-US" dirty="0" smtClean="0"/>
              <a:t>, S. </a:t>
            </a:r>
            <a:r>
              <a:rPr lang="en-US" dirty="0" err="1" smtClean="0"/>
              <a:t>Jinajun</a:t>
            </a:r>
            <a:r>
              <a:rPr lang="en-US" dirty="0" smtClean="0"/>
              <a:t>, and C. </a:t>
            </a:r>
            <a:r>
              <a:rPr lang="en-US" dirty="0" err="1" smtClean="0"/>
              <a:t>Tzyy-Shuh</a:t>
            </a:r>
            <a:r>
              <a:rPr lang="en-US" dirty="0" smtClean="0"/>
              <a:t>, “An Intelligent Real-Time Vision System for Surface Defect Detection,” in </a:t>
            </a:r>
            <a:r>
              <a:rPr lang="en-US" i="1" dirty="0" smtClean="0"/>
              <a:t>IEEE International Conference on Pattern Recognition</a:t>
            </a:r>
            <a:r>
              <a:rPr lang="en-US" dirty="0" smtClean="0"/>
              <a:t>, 2004, pp. 239–242.</a:t>
            </a:r>
          </a:p>
        </p:txBody>
      </p:sp>
      <p:sp>
        <p:nvSpPr>
          <p:cNvPr id="2253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Verdana" panose="020B0604030504040204" pitchFamily="34" charset="0"/>
                <a:cs typeface="Cambria" panose="02040503050406030204" pitchFamily="18" charset="0"/>
              </a:rPr>
              <a:t>Computer Vision Algorithm</a:t>
            </a:r>
            <a:endParaRPr altLang="en-US" dirty="0" smtClean="0">
              <a:latin typeface="Verdana" panose="020B0604030504040204" pitchFamily="34" charset="0"/>
              <a:cs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457200" y="1730263"/>
            <a:ext cx="8229600" cy="1284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lang="en-US" sz="2000" kern="1200">
                <a:solidFill>
                  <a:srgbClr val="595959"/>
                </a:solidFill>
                <a:latin typeface="Verdana"/>
                <a:ea typeface="MS PGothic" panose="020B0600070205080204" pitchFamily="34" charset="-128"/>
                <a:cs typeface="Calibri"/>
              </a:defRPr>
            </a:lvl1pPr>
            <a:lvl2pPr marL="457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lang="en-US" sz="1600" kern="1200">
                <a:solidFill>
                  <a:srgbClr val="595959"/>
                </a:solidFill>
                <a:latin typeface="Verdana"/>
                <a:ea typeface="MS PGothic" panose="020B0600070205080204" pitchFamily="34" charset="-128"/>
                <a:cs typeface="Verdana"/>
              </a:defRPr>
            </a:lvl2pPr>
            <a:lvl3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lang="en-US" sz="1600" kern="1200">
                <a:solidFill>
                  <a:srgbClr val="595959"/>
                </a:solidFill>
                <a:latin typeface="Verdana"/>
                <a:ea typeface="Verdana" charset="0"/>
                <a:cs typeface="Verdana"/>
              </a:defRPr>
            </a:lvl3pPr>
            <a:lvl4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lang="en-US" sz="1600" kern="1200">
                <a:solidFill>
                  <a:srgbClr val="595959"/>
                </a:solidFill>
                <a:latin typeface="Verdana"/>
                <a:ea typeface="Verdana" charset="0"/>
                <a:cs typeface="Verdana"/>
              </a:defRPr>
            </a:lvl4pPr>
            <a:lvl5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en-US" sz="1600" kern="1200">
                <a:solidFill>
                  <a:srgbClr val="595959"/>
                </a:solidFill>
                <a:latin typeface="Verdana"/>
                <a:ea typeface="Verdana" charset="0"/>
                <a:cs typeface="Verdana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C. </a:t>
            </a:r>
            <a:r>
              <a:rPr lang="en-US" dirty="0" err="1" smtClean="0"/>
              <a:t>Mandriota</a:t>
            </a:r>
            <a:r>
              <a:rPr lang="en-US" dirty="0" smtClean="0"/>
              <a:t>, M. Nitti, N. </a:t>
            </a:r>
            <a:r>
              <a:rPr lang="en-US" dirty="0" err="1" smtClean="0"/>
              <a:t>Ancona</a:t>
            </a:r>
            <a:r>
              <a:rPr lang="en-US" dirty="0" smtClean="0"/>
              <a:t>, E. Stella, and A. </a:t>
            </a:r>
            <a:r>
              <a:rPr lang="en-US" dirty="0" err="1" smtClean="0"/>
              <a:t>Distante</a:t>
            </a:r>
            <a:r>
              <a:rPr lang="en-US" dirty="0" smtClean="0"/>
              <a:t>. Filter-based feature selection for rail defect detection. </a:t>
            </a:r>
            <a:r>
              <a:rPr lang="en-US" i="1" dirty="0" smtClean="0"/>
              <a:t>Machine Vision and Applications</a:t>
            </a:r>
            <a:r>
              <a:rPr lang="en-US" dirty="0" smtClean="0"/>
              <a:t>, 15:179–185, 2004.</a:t>
            </a:r>
            <a:endParaRPr lang="en-US" altLang="en-US" b="1" dirty="0" smtClean="0">
              <a:latin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4043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49" y="1908678"/>
            <a:ext cx="7856901" cy="3040643"/>
          </a:xfrm>
          <a:prstGeom prst="rect">
            <a:avLst/>
          </a:prstGeom>
        </p:spPr>
      </p:pic>
      <p:sp>
        <p:nvSpPr>
          <p:cNvPr id="2253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Verdana" panose="020B0604030504040204" pitchFamily="34" charset="0"/>
                <a:cs typeface="Cambria" panose="02040503050406030204" pitchFamily="18" charset="0"/>
              </a:rPr>
              <a:t>Computer Vision Algorithm</a:t>
            </a:r>
            <a:endParaRPr altLang="en-US" dirty="0" smtClean="0">
              <a:latin typeface="Verdana" panose="020B0604030504040204" pitchFamily="34" charset="0"/>
              <a:cs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1600" y="1720024"/>
            <a:ext cx="1258056" cy="3493008"/>
          </a:xfrm>
          <a:prstGeom prst="rect">
            <a:avLst/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983907" y="1719072"/>
            <a:ext cx="1307592" cy="3493008"/>
          </a:xfrm>
          <a:prstGeom prst="rect">
            <a:avLst/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455750" y="1719072"/>
            <a:ext cx="1261871" cy="3493008"/>
          </a:xfrm>
          <a:prstGeom prst="rect">
            <a:avLst/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45295" y="1719072"/>
            <a:ext cx="1307592" cy="3493008"/>
          </a:xfrm>
          <a:prstGeom prst="rect">
            <a:avLst/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326283" y="1719072"/>
            <a:ext cx="2256117" cy="3493008"/>
          </a:xfrm>
          <a:prstGeom prst="rect">
            <a:avLst/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85259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Verdana" panose="020B0604030504040204" pitchFamily="34" charset="0"/>
                <a:cs typeface="Cambria" panose="02040503050406030204" pitchFamily="18" charset="0"/>
              </a:rPr>
              <a:t>Computer Vision Algorithm</a:t>
            </a:r>
            <a:endParaRPr altLang="en-US" dirty="0" smtClean="0">
              <a:latin typeface="Verdana" panose="020B0604030504040204" pitchFamily="34" charset="0"/>
              <a:cs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27173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143000"/>
            <a:ext cx="1371600" cy="12691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487528"/>
            <a:ext cx="1371600" cy="12762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835184"/>
            <a:ext cx="1371600" cy="12723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186773"/>
            <a:ext cx="1371600" cy="12725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80" y="2452041"/>
            <a:ext cx="2865120" cy="26670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 bwMode="auto">
          <a:xfrm>
            <a:off x="2596896" y="1772097"/>
            <a:ext cx="9144" cy="40509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</p:cNvCxnSpPr>
          <p:nvPr/>
        </p:nvCxnSpPr>
        <p:spPr bwMode="auto">
          <a:xfrm>
            <a:off x="2057400" y="3812973"/>
            <a:ext cx="5394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Arrow Connector 18"/>
          <p:cNvCxnSpPr>
            <a:endCxn id="6" idx="1"/>
          </p:cNvCxnSpPr>
          <p:nvPr/>
        </p:nvCxnSpPr>
        <p:spPr bwMode="auto">
          <a:xfrm flipV="1">
            <a:off x="2587752" y="1777594"/>
            <a:ext cx="612648" cy="89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endCxn id="7" idx="1"/>
          </p:cNvCxnSpPr>
          <p:nvPr/>
        </p:nvCxnSpPr>
        <p:spPr bwMode="auto">
          <a:xfrm flipV="1">
            <a:off x="2615184" y="3125652"/>
            <a:ext cx="585216" cy="85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>
            <a:endCxn id="8" idx="1"/>
          </p:cNvCxnSpPr>
          <p:nvPr/>
        </p:nvCxnSpPr>
        <p:spPr bwMode="auto">
          <a:xfrm>
            <a:off x="2606040" y="4466465"/>
            <a:ext cx="594360" cy="48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endCxn id="9" idx="1"/>
          </p:cNvCxnSpPr>
          <p:nvPr/>
        </p:nvCxnSpPr>
        <p:spPr bwMode="auto">
          <a:xfrm>
            <a:off x="2587752" y="5823063"/>
            <a:ext cx="612648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546" name="Elbow Connector 22545"/>
          <p:cNvCxnSpPr>
            <a:stCxn id="6" idx="3"/>
            <a:endCxn id="12" idx="1"/>
          </p:cNvCxnSpPr>
          <p:nvPr/>
        </p:nvCxnSpPr>
        <p:spPr bwMode="auto">
          <a:xfrm>
            <a:off x="4572000" y="1777594"/>
            <a:ext cx="1249680" cy="2007947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574985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Verdana" panose="020B0604030504040204" pitchFamily="34" charset="0"/>
                <a:cs typeface="Cambria" panose="02040503050406030204" pitchFamily="18" charset="0"/>
              </a:rPr>
              <a:t>Computer Vision Algorithm</a:t>
            </a:r>
            <a:endParaRPr altLang="en-US" dirty="0" smtClean="0">
              <a:latin typeface="Verdana" panose="020B0604030504040204" pitchFamily="34" charset="0"/>
              <a:cs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99741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143000"/>
            <a:ext cx="1371600" cy="12691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487528"/>
            <a:ext cx="1371600" cy="12762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835184"/>
            <a:ext cx="1371600" cy="12723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186773"/>
            <a:ext cx="1371600" cy="12725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80" y="2452571"/>
            <a:ext cx="2865120" cy="266594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 bwMode="auto">
          <a:xfrm>
            <a:off x="2596896" y="1772097"/>
            <a:ext cx="9144" cy="40509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057400" y="3812973"/>
            <a:ext cx="5394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2587752" y="1777594"/>
            <a:ext cx="612648" cy="89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2615184" y="3125652"/>
            <a:ext cx="585216" cy="85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606040" y="4466465"/>
            <a:ext cx="594360" cy="48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587752" y="5823063"/>
            <a:ext cx="612648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Elbow Connector 18"/>
          <p:cNvCxnSpPr>
            <a:stCxn id="7" idx="3"/>
          </p:cNvCxnSpPr>
          <p:nvPr/>
        </p:nvCxnSpPr>
        <p:spPr bwMode="auto">
          <a:xfrm>
            <a:off x="4572000" y="3125652"/>
            <a:ext cx="1249680" cy="659889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14602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 smtClean="0">
                <a:solidFill>
                  <a:srgbClr val="000000"/>
                </a:solidFill>
                <a:latin typeface="Verdana" panose="020B0604030504040204" pitchFamily="34" charset="0"/>
                <a:cs typeface="Cambria" panose="02040503050406030204" pitchFamily="18" charset="0"/>
              </a:rPr>
              <a:t>Outline</a:t>
            </a:r>
            <a:endParaRPr altLang="en-US" sz="3600" b="1" dirty="0" smtClean="0">
              <a:solidFill>
                <a:srgbClr val="000000"/>
              </a:solidFill>
              <a:latin typeface="Verdana" panose="020B0604030504040204" pitchFamily="34" charset="0"/>
              <a:cs typeface="Cambria" panose="02040503050406030204" pitchFamily="18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400" b="1" dirty="0" smtClean="0">
                <a:solidFill>
                  <a:srgbClr val="000000"/>
                </a:solidFill>
                <a:latin typeface="Verdana" panose="020B0604030504040204" pitchFamily="34" charset="0"/>
                <a:cs typeface="Calibri" panose="020F0502020204030204" pitchFamily="34" charset="0"/>
              </a:rPr>
              <a:t>Status</a:t>
            </a:r>
          </a:p>
          <a:p>
            <a:pPr lvl="1">
              <a:buFontTx/>
              <a:buChar char="•"/>
            </a:pPr>
            <a:r>
              <a:rPr lang="en-US" altLang="en-US" b="1" dirty="0" smtClean="0">
                <a:solidFill>
                  <a:srgbClr val="000000"/>
                </a:solidFill>
                <a:latin typeface="Verdana" panose="020B0604030504040204" pitchFamily="34" charset="0"/>
                <a:cs typeface="Calibri" panose="020F0502020204030204" pitchFamily="34" charset="0"/>
              </a:rPr>
              <a:t>Selected Knife and Defect</a:t>
            </a:r>
          </a:p>
          <a:p>
            <a:pPr lvl="1">
              <a:buFontTx/>
              <a:buChar char="•"/>
            </a:pPr>
            <a:r>
              <a:rPr lang="en-US" altLang="en-US" b="1" dirty="0" smtClean="0">
                <a:solidFill>
                  <a:srgbClr val="000000"/>
                </a:solidFill>
                <a:latin typeface="Verdana" panose="020B0604030504040204" pitchFamily="34" charset="0"/>
                <a:cs typeface="Calibri" panose="020F0502020204030204" pitchFamily="34" charset="0"/>
              </a:rPr>
              <a:t>Knife Survey</a:t>
            </a:r>
          </a:p>
          <a:p>
            <a:pPr lvl="1">
              <a:buFontTx/>
              <a:buChar char="•"/>
            </a:pPr>
            <a:r>
              <a:rPr lang="en-US" altLang="en-US" b="1" dirty="0" smtClean="0">
                <a:solidFill>
                  <a:srgbClr val="000000"/>
                </a:solidFill>
                <a:latin typeface="Verdana" panose="020B0604030504040204" pitchFamily="34" charset="0"/>
                <a:cs typeface="Calibri" panose="020F0502020204030204" pitchFamily="34" charset="0"/>
              </a:rPr>
              <a:t>Different View Qualities</a:t>
            </a:r>
          </a:p>
          <a:p>
            <a:pPr lvl="1">
              <a:buFontTx/>
              <a:buChar char="•"/>
            </a:pPr>
            <a:r>
              <a:rPr lang="en-US" altLang="en-US" b="1" dirty="0" smtClean="0">
                <a:solidFill>
                  <a:srgbClr val="000000"/>
                </a:solidFill>
                <a:latin typeface="Verdana" panose="020B0604030504040204" pitchFamily="34" charset="0"/>
                <a:cs typeface="Calibri" panose="020F0502020204030204" pitchFamily="34" charset="0"/>
              </a:rPr>
              <a:t>Data Generation</a:t>
            </a:r>
          </a:p>
          <a:p>
            <a:pPr eaLnBrk="1" hangingPunct="1">
              <a:buFontTx/>
              <a:buChar char="•"/>
            </a:pPr>
            <a:r>
              <a:rPr lang="en-US" altLang="en-US" dirty="0" smtClean="0">
                <a:latin typeface="Verdana" panose="020B0604030504040204" pitchFamily="34" charset="0"/>
                <a:cs typeface="Calibri" panose="020F0502020204030204" pitchFamily="34" charset="0"/>
              </a:rPr>
              <a:t>Current Work</a:t>
            </a:r>
          </a:p>
          <a:p>
            <a:pPr eaLnBrk="1" hangingPunct="1">
              <a:buFontTx/>
              <a:buChar char="•"/>
            </a:pPr>
            <a:r>
              <a:rPr lang="en-US" altLang="en-US" dirty="0" smtClean="0">
                <a:latin typeface="Verdana" panose="020B0604030504040204" pitchFamily="34" charset="0"/>
                <a:cs typeface="Calibri" panose="020F0502020204030204" pitchFamily="34" charset="0"/>
              </a:rPr>
              <a:t>Future Work</a:t>
            </a:r>
          </a:p>
          <a:p>
            <a:pPr eaLnBrk="1" hangingPunct="1">
              <a:buFontTx/>
              <a:buChar char="•"/>
            </a:pPr>
            <a:r>
              <a:rPr lang="en-US" altLang="en-US" dirty="0" smtClean="0">
                <a:latin typeface="Verdana" panose="020B0604030504040204" pitchFamily="34" charset="0"/>
                <a:cs typeface="Calibri" panose="020F0502020204030204" pitchFamily="34" charset="0"/>
              </a:rPr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292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Verdana" panose="020B0604030504040204" pitchFamily="34" charset="0"/>
                <a:cs typeface="Cambria" panose="02040503050406030204" pitchFamily="18" charset="0"/>
              </a:rPr>
              <a:t>Computer Vision Algorithm</a:t>
            </a:r>
            <a:endParaRPr altLang="en-US" dirty="0" smtClean="0">
              <a:latin typeface="Verdana" panose="020B0604030504040204" pitchFamily="34" charset="0"/>
              <a:cs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99741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143000"/>
            <a:ext cx="1371600" cy="12691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487528"/>
            <a:ext cx="1371600" cy="12762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835184"/>
            <a:ext cx="1371600" cy="12723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186773"/>
            <a:ext cx="1371600" cy="12725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80" y="2459945"/>
            <a:ext cx="2865120" cy="2651191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 bwMode="auto">
          <a:xfrm>
            <a:off x="2596896" y="1772097"/>
            <a:ext cx="9144" cy="40509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2057400" y="3812973"/>
            <a:ext cx="5394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587752" y="1777594"/>
            <a:ext cx="612648" cy="89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2615184" y="3125652"/>
            <a:ext cx="585216" cy="85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606040" y="4466465"/>
            <a:ext cx="594360" cy="48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87752" y="5823063"/>
            <a:ext cx="612648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Elbow Connector 17"/>
          <p:cNvCxnSpPr>
            <a:stCxn id="8" idx="3"/>
          </p:cNvCxnSpPr>
          <p:nvPr/>
        </p:nvCxnSpPr>
        <p:spPr bwMode="auto">
          <a:xfrm flipV="1">
            <a:off x="4572000" y="3785541"/>
            <a:ext cx="1249680" cy="685801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74433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Verdana" panose="020B0604030504040204" pitchFamily="34" charset="0"/>
                <a:cs typeface="Cambria" panose="02040503050406030204" pitchFamily="18" charset="0"/>
              </a:rPr>
              <a:t>Computer Vision Algorithm</a:t>
            </a:r>
            <a:endParaRPr altLang="en-US" dirty="0" smtClean="0">
              <a:latin typeface="Verdana" panose="020B0604030504040204" pitchFamily="34" charset="0"/>
              <a:cs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99741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143000"/>
            <a:ext cx="1371600" cy="12691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487528"/>
            <a:ext cx="1371600" cy="12762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835184"/>
            <a:ext cx="1371600" cy="12723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186773"/>
            <a:ext cx="1371600" cy="12725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80" y="2452305"/>
            <a:ext cx="2865120" cy="2666471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 bwMode="auto">
          <a:xfrm>
            <a:off x="2596896" y="1772097"/>
            <a:ext cx="9144" cy="40509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2057400" y="3812973"/>
            <a:ext cx="5394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587752" y="1777594"/>
            <a:ext cx="612648" cy="89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2615184" y="3125652"/>
            <a:ext cx="585216" cy="85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606040" y="4466465"/>
            <a:ext cx="594360" cy="48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87752" y="5823063"/>
            <a:ext cx="612648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Elbow Connector 17"/>
          <p:cNvCxnSpPr>
            <a:stCxn id="9" idx="3"/>
            <a:endCxn id="12" idx="1"/>
          </p:cNvCxnSpPr>
          <p:nvPr/>
        </p:nvCxnSpPr>
        <p:spPr bwMode="auto">
          <a:xfrm flipV="1">
            <a:off x="4572000" y="3785541"/>
            <a:ext cx="1249680" cy="203752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99348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80" y="2452041"/>
            <a:ext cx="2865120" cy="2667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80" y="2463766"/>
            <a:ext cx="2865120" cy="2643550"/>
          </a:xfrm>
          <a:prstGeom prst="rect">
            <a:avLst/>
          </a:prstGeom>
        </p:spPr>
      </p:pic>
      <p:sp>
        <p:nvSpPr>
          <p:cNvPr id="2253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Verdana" panose="020B0604030504040204" pitchFamily="34" charset="0"/>
                <a:cs typeface="Cambria" panose="02040503050406030204" pitchFamily="18" charset="0"/>
              </a:rPr>
              <a:t>Computer Vision Algorithm</a:t>
            </a:r>
            <a:endParaRPr altLang="en-US" dirty="0" smtClean="0">
              <a:latin typeface="Verdana" panose="020B0604030504040204" pitchFamily="34" charset="0"/>
              <a:cs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99741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143000"/>
            <a:ext cx="1371600" cy="12691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487528"/>
            <a:ext cx="1371600" cy="12762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835184"/>
            <a:ext cx="1371600" cy="12723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186773"/>
            <a:ext cx="1371600" cy="12725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134885"/>
            <a:ext cx="1371600" cy="12765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487653"/>
            <a:ext cx="1371600" cy="12658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832546"/>
            <a:ext cx="1371600" cy="12697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559" y="5182851"/>
            <a:ext cx="1371600" cy="1272581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 bwMode="auto">
          <a:xfrm>
            <a:off x="2596896" y="1772097"/>
            <a:ext cx="9144" cy="40509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2057400" y="3812973"/>
            <a:ext cx="5394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2587752" y="1777594"/>
            <a:ext cx="612648" cy="89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2615184" y="3125652"/>
            <a:ext cx="585216" cy="85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2606040" y="4466465"/>
            <a:ext cx="594360" cy="48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2587752" y="5823063"/>
            <a:ext cx="612648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Elbow Connector 20"/>
          <p:cNvCxnSpPr/>
          <p:nvPr/>
        </p:nvCxnSpPr>
        <p:spPr bwMode="auto">
          <a:xfrm>
            <a:off x="4572000" y="1777594"/>
            <a:ext cx="1249680" cy="2007947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365183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80" y="2452571"/>
            <a:ext cx="2865120" cy="26659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80" y="2466978"/>
            <a:ext cx="2865120" cy="26371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39" y="5175231"/>
            <a:ext cx="1371600" cy="12725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824926"/>
            <a:ext cx="1371600" cy="12697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487653"/>
            <a:ext cx="1371600" cy="12658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134885"/>
            <a:ext cx="1371600" cy="1276502"/>
          </a:xfrm>
          <a:prstGeom prst="rect">
            <a:avLst/>
          </a:prstGeom>
        </p:spPr>
      </p:pic>
      <p:sp>
        <p:nvSpPr>
          <p:cNvPr id="2253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Verdana" panose="020B0604030504040204" pitchFamily="34" charset="0"/>
                <a:cs typeface="Cambria" panose="02040503050406030204" pitchFamily="18" charset="0"/>
              </a:rPr>
              <a:t>Computer Vision Algorithm</a:t>
            </a:r>
            <a:endParaRPr altLang="en-US" dirty="0" smtClean="0">
              <a:latin typeface="Verdana" panose="020B0604030504040204" pitchFamily="34" charset="0"/>
              <a:cs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99741"/>
            <a:ext cx="1371600" cy="137160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 bwMode="auto">
          <a:xfrm>
            <a:off x="2596896" y="1772097"/>
            <a:ext cx="9144" cy="40509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2057400" y="3812973"/>
            <a:ext cx="5394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2587752" y="1777594"/>
            <a:ext cx="612648" cy="89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2615184" y="3125652"/>
            <a:ext cx="585216" cy="85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2606040" y="4466465"/>
            <a:ext cx="594360" cy="48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2587752" y="5823063"/>
            <a:ext cx="612648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Elbow Connector 20"/>
          <p:cNvCxnSpPr>
            <a:stCxn id="10" idx="3"/>
          </p:cNvCxnSpPr>
          <p:nvPr/>
        </p:nvCxnSpPr>
        <p:spPr bwMode="auto">
          <a:xfrm>
            <a:off x="4572000" y="3120559"/>
            <a:ext cx="1249680" cy="664982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688800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80" y="2459945"/>
            <a:ext cx="2865120" cy="26511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39" y="5175231"/>
            <a:ext cx="1371600" cy="12725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824926"/>
            <a:ext cx="1371600" cy="12697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487653"/>
            <a:ext cx="1371600" cy="12658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134885"/>
            <a:ext cx="1371600" cy="1276502"/>
          </a:xfrm>
          <a:prstGeom prst="rect">
            <a:avLst/>
          </a:prstGeom>
        </p:spPr>
      </p:pic>
      <p:sp>
        <p:nvSpPr>
          <p:cNvPr id="2253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Verdana" panose="020B0604030504040204" pitchFamily="34" charset="0"/>
                <a:cs typeface="Cambria" panose="02040503050406030204" pitchFamily="18" charset="0"/>
              </a:rPr>
              <a:t>Computer Vision Algorithm</a:t>
            </a:r>
            <a:endParaRPr altLang="en-US" dirty="0" smtClean="0">
              <a:latin typeface="Verdana" panose="020B0604030504040204" pitchFamily="34" charset="0"/>
              <a:cs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99741"/>
            <a:ext cx="1371600" cy="1371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80" y="2452571"/>
            <a:ext cx="2865120" cy="266594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 bwMode="auto">
          <a:xfrm>
            <a:off x="2596896" y="1772097"/>
            <a:ext cx="9144" cy="40509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057400" y="3812973"/>
            <a:ext cx="5394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2587752" y="1777594"/>
            <a:ext cx="612648" cy="89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2615184" y="3125652"/>
            <a:ext cx="585216" cy="85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606040" y="4466465"/>
            <a:ext cx="594360" cy="48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2587752" y="5823063"/>
            <a:ext cx="612648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Elbow Connector 19"/>
          <p:cNvCxnSpPr>
            <a:stCxn id="11" idx="3"/>
          </p:cNvCxnSpPr>
          <p:nvPr/>
        </p:nvCxnSpPr>
        <p:spPr bwMode="auto">
          <a:xfrm flipV="1">
            <a:off x="4572000" y="3785541"/>
            <a:ext cx="1249680" cy="674251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616472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80" y="2452304"/>
            <a:ext cx="2865120" cy="26664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39" y="5175231"/>
            <a:ext cx="1371600" cy="12725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824926"/>
            <a:ext cx="1371600" cy="12697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487653"/>
            <a:ext cx="1371600" cy="12658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134885"/>
            <a:ext cx="1371600" cy="1276502"/>
          </a:xfrm>
          <a:prstGeom prst="rect">
            <a:avLst/>
          </a:prstGeom>
        </p:spPr>
      </p:pic>
      <p:sp>
        <p:nvSpPr>
          <p:cNvPr id="2253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Verdana" panose="020B0604030504040204" pitchFamily="34" charset="0"/>
                <a:cs typeface="Cambria" panose="02040503050406030204" pitchFamily="18" charset="0"/>
              </a:rPr>
              <a:t>Computer Vision Algorithm</a:t>
            </a:r>
            <a:endParaRPr altLang="en-US" dirty="0" smtClean="0">
              <a:latin typeface="Verdana" panose="020B0604030504040204" pitchFamily="34" charset="0"/>
              <a:cs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99741"/>
            <a:ext cx="1371600" cy="1371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80" y="2452305"/>
            <a:ext cx="2865120" cy="2666471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 bwMode="auto">
          <a:xfrm>
            <a:off x="2596896" y="1772097"/>
            <a:ext cx="9144" cy="40509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057400" y="3812973"/>
            <a:ext cx="5394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2587752" y="1777594"/>
            <a:ext cx="612648" cy="89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2615184" y="3125652"/>
            <a:ext cx="585216" cy="85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606040" y="4466465"/>
            <a:ext cx="594360" cy="48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2587752" y="5823063"/>
            <a:ext cx="612648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Elbow Connector 19"/>
          <p:cNvCxnSpPr>
            <a:stCxn id="13" idx="3"/>
            <a:endCxn id="12" idx="1"/>
          </p:cNvCxnSpPr>
          <p:nvPr/>
        </p:nvCxnSpPr>
        <p:spPr bwMode="auto">
          <a:xfrm flipV="1">
            <a:off x="4566539" y="3785541"/>
            <a:ext cx="1255141" cy="202598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255611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 smtClean="0">
                <a:solidFill>
                  <a:srgbClr val="000000"/>
                </a:solidFill>
                <a:latin typeface="Verdana" panose="020B0604030504040204" pitchFamily="34" charset="0"/>
                <a:cs typeface="Cambria" panose="02040503050406030204" pitchFamily="18" charset="0"/>
              </a:rPr>
              <a:t>Outline</a:t>
            </a:r>
            <a:endParaRPr altLang="en-US" sz="3600" b="1" dirty="0" smtClean="0">
              <a:solidFill>
                <a:srgbClr val="000000"/>
              </a:solidFill>
              <a:latin typeface="Verdana" panose="020B0604030504040204" pitchFamily="34" charset="0"/>
              <a:cs typeface="Cambria" panose="02040503050406030204" pitchFamily="18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 smtClean="0">
                <a:latin typeface="Verdana" panose="020B0604030504040204" pitchFamily="34" charset="0"/>
                <a:cs typeface="Calibri" panose="020F0502020204030204" pitchFamily="34" charset="0"/>
              </a:rPr>
              <a:t>Status</a:t>
            </a:r>
          </a:p>
          <a:p>
            <a:pPr>
              <a:buFontTx/>
              <a:buChar char="•"/>
            </a:pPr>
            <a:r>
              <a:rPr lang="en-US" altLang="en-US" dirty="0" smtClean="0">
                <a:latin typeface="Verdana" panose="020B0604030504040204" pitchFamily="34" charset="0"/>
                <a:cs typeface="Calibri" panose="020F0502020204030204" pitchFamily="34" charset="0"/>
              </a:rPr>
              <a:t>Current Work</a:t>
            </a:r>
            <a:endParaRPr lang="en-US" altLang="en-US" dirty="0">
              <a:latin typeface="Verdana" panose="020B0604030504040204" pitchFamily="34" charset="0"/>
              <a:cs typeface="Calibri" panose="020F050202020403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400" b="1" dirty="0" smtClean="0">
                <a:solidFill>
                  <a:srgbClr val="000000"/>
                </a:solidFill>
                <a:latin typeface="Verdana" panose="020B0604030504040204" pitchFamily="34" charset="0"/>
                <a:cs typeface="Calibri" panose="020F0502020204030204" pitchFamily="34" charset="0"/>
              </a:rPr>
              <a:t>Future Work</a:t>
            </a:r>
          </a:p>
          <a:p>
            <a:pPr lvl="1">
              <a:buFontTx/>
              <a:buChar char="•"/>
            </a:pPr>
            <a:r>
              <a:rPr lang="en-US" altLang="en-US" b="1" dirty="0" smtClean="0">
                <a:solidFill>
                  <a:srgbClr val="000000"/>
                </a:solidFill>
                <a:latin typeface="Verdana" panose="020B0604030504040204" pitchFamily="34" charset="0"/>
                <a:cs typeface="Calibri" panose="020F0502020204030204" pitchFamily="34" charset="0"/>
              </a:rPr>
              <a:t>View Planning</a:t>
            </a:r>
          </a:p>
          <a:p>
            <a:pPr lvl="1">
              <a:buFontTx/>
              <a:buChar char="•"/>
            </a:pPr>
            <a:r>
              <a:rPr lang="en-US" altLang="en-US" b="1" dirty="0" smtClean="0">
                <a:solidFill>
                  <a:srgbClr val="000000"/>
                </a:solidFill>
                <a:latin typeface="Verdana" panose="020B0604030504040204" pitchFamily="34" charset="0"/>
                <a:cs typeface="Calibri" panose="020F0502020204030204" pitchFamily="34" charset="0"/>
              </a:rPr>
              <a:t>Test Rig Integration</a:t>
            </a:r>
          </a:p>
          <a:p>
            <a:pPr eaLnBrk="1" hangingPunct="1">
              <a:buFontTx/>
              <a:buChar char="•"/>
            </a:pPr>
            <a:r>
              <a:rPr lang="en-US" altLang="en-US" dirty="0" smtClean="0">
                <a:latin typeface="Verdana" panose="020B0604030504040204" pitchFamily="34" charset="0"/>
                <a:cs typeface="Calibri" panose="020F0502020204030204" pitchFamily="34" charset="0"/>
              </a:rPr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440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b="1" dirty="0" smtClean="0">
                <a:latin typeface="Verdana" panose="020B0604030504040204" pitchFamily="34" charset="0"/>
                <a:cs typeface="Calibri" panose="020F0502020204030204" pitchFamily="34" charset="0"/>
              </a:rPr>
              <a:t>Class project</a:t>
            </a:r>
            <a:endParaRPr lang="en-US" altLang="en-US" b="1" dirty="0">
              <a:latin typeface="Verdana" panose="020B0604030504040204" pitchFamily="34" charset="0"/>
              <a:cs typeface="Calibri" panose="020F0502020204030204" pitchFamily="34" charset="0"/>
            </a:endParaRPr>
          </a:p>
          <a:p>
            <a:pPr eaLnBrk="1" hangingPunct="1">
              <a:buFontTx/>
              <a:buChar char="•"/>
            </a:pPr>
            <a:endParaRPr lang="en-US" altLang="en-US" b="1" dirty="0" smtClean="0">
              <a:latin typeface="Verdana" panose="020B0604030504040204" pitchFamily="34" charset="0"/>
              <a:cs typeface="Calibri" panose="020F050202020403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b="1" dirty="0" smtClean="0">
                <a:latin typeface="Verdana" panose="020B0604030504040204" pitchFamily="34" charset="0"/>
                <a:cs typeface="Calibri" panose="020F0502020204030204" pitchFamily="34" charset="0"/>
              </a:rPr>
              <a:t>Plan the view order</a:t>
            </a:r>
          </a:p>
          <a:p>
            <a:pPr eaLnBrk="1" hangingPunct="1">
              <a:buFontTx/>
              <a:buChar char="•"/>
            </a:pPr>
            <a:endParaRPr lang="en-US" altLang="en-US" b="1" dirty="0">
              <a:latin typeface="Verdana" panose="020B0604030504040204" pitchFamily="34" charset="0"/>
              <a:cs typeface="Calibri" panose="020F050202020403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b="1" dirty="0" smtClean="0">
                <a:latin typeface="Verdana" panose="020B0604030504040204" pitchFamily="34" charset="0"/>
                <a:cs typeface="Calibri" panose="020F0502020204030204" pitchFamily="34" charset="0"/>
              </a:rPr>
              <a:t>Test rig will carry out motion</a:t>
            </a:r>
          </a:p>
        </p:txBody>
      </p:sp>
      <p:sp>
        <p:nvSpPr>
          <p:cNvPr id="2253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Verdana" panose="020B0604030504040204" pitchFamily="34" charset="0"/>
                <a:cs typeface="Cambria" panose="02040503050406030204" pitchFamily="18" charset="0"/>
              </a:rPr>
              <a:t>View Planning</a:t>
            </a:r>
            <a:endParaRPr altLang="en-US" dirty="0" smtClean="0">
              <a:latin typeface="Verdana" panose="020B0604030504040204" pitchFamily="34" charset="0"/>
              <a:cs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64035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Verdana" panose="020B0604030504040204" pitchFamily="34" charset="0"/>
                <a:cs typeface="Cambria" panose="02040503050406030204" pitchFamily="18" charset="0"/>
              </a:rPr>
              <a:t>View Planning</a:t>
            </a:r>
            <a:endParaRPr altLang="en-US" dirty="0" smtClean="0">
              <a:latin typeface="Verdana" panose="020B0604030504040204" pitchFamily="34" charset="0"/>
              <a:cs typeface="Cambria" panose="0204050305040603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73618" y="1995419"/>
            <a:ext cx="3657600" cy="1344960"/>
            <a:chOff x="639762" y="1376259"/>
            <a:chExt cx="3657600" cy="13449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762" y="1376259"/>
              <a:ext cx="3657600" cy="1344960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 bwMode="auto">
            <a:xfrm>
              <a:off x="2165033" y="1751010"/>
              <a:ext cx="457200" cy="335902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543" y="2538121"/>
            <a:ext cx="3657600" cy="10810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7468" y="3016793"/>
            <a:ext cx="3657600" cy="17758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Group 4"/>
          <p:cNvGrpSpPr/>
          <p:nvPr/>
        </p:nvGrpSpPr>
        <p:grpSpPr>
          <a:xfrm>
            <a:off x="3519393" y="3495820"/>
            <a:ext cx="3657600" cy="1642986"/>
            <a:chOff x="5029200" y="2138615"/>
            <a:chExt cx="3657600" cy="164298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29200" y="2138615"/>
              <a:ext cx="3657600" cy="1642986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 bwMode="auto">
            <a:xfrm>
              <a:off x="6250887" y="2594958"/>
              <a:ext cx="457200" cy="335902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</p:grpSp>
      <p:sp>
        <p:nvSpPr>
          <p:cNvPr id="12" name="Multiply 11"/>
          <p:cNvSpPr/>
          <p:nvPr/>
        </p:nvSpPr>
        <p:spPr bwMode="auto">
          <a:xfrm>
            <a:off x="1721839" y="800100"/>
            <a:ext cx="5700321" cy="52578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0560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Verdana" panose="020B0604030504040204" pitchFamily="34" charset="0"/>
                <a:cs typeface="Cambria" panose="02040503050406030204" pitchFamily="18" charset="0"/>
              </a:rPr>
              <a:t>View Planning</a:t>
            </a:r>
            <a:endParaRPr altLang="en-US" dirty="0" smtClean="0">
              <a:latin typeface="Verdana" panose="020B0604030504040204" pitchFamily="34" charset="0"/>
              <a:cs typeface="Cambria" panose="02040503050406030204" pitchFamily="18" charset="0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773618" y="1995419"/>
            <a:ext cx="3657600" cy="1344960"/>
            <a:chOff x="639762" y="1376259"/>
            <a:chExt cx="3657600" cy="13449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762" y="1376259"/>
              <a:ext cx="3657600" cy="1344960"/>
            </a:xfrm>
            <a:prstGeom prst="rect">
              <a:avLst/>
            </a:prstGeom>
          </p:spPr>
        </p:pic>
        <p:sp>
          <p:nvSpPr>
            <p:cNvPr id="26" name="Oval 25"/>
            <p:cNvSpPr/>
            <p:nvPr/>
          </p:nvSpPr>
          <p:spPr bwMode="auto">
            <a:xfrm>
              <a:off x="2165033" y="1751010"/>
              <a:ext cx="457200" cy="335902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30818" y="2370170"/>
            <a:ext cx="3657600" cy="1642986"/>
            <a:chOff x="5029200" y="2138615"/>
            <a:chExt cx="3657600" cy="164298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9200" y="2138615"/>
              <a:ext cx="3657600" cy="1642986"/>
            </a:xfrm>
            <a:prstGeom prst="rect">
              <a:avLst/>
            </a:prstGeom>
          </p:spPr>
        </p:pic>
        <p:sp>
          <p:nvSpPr>
            <p:cNvPr id="31" name="Oval 30"/>
            <p:cNvSpPr/>
            <p:nvPr/>
          </p:nvSpPr>
          <p:spPr bwMode="auto">
            <a:xfrm>
              <a:off x="6250887" y="2594958"/>
              <a:ext cx="457200" cy="335902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Arial" charset="0"/>
                <a:ea typeface="ＭＳ Ｐゴシック" pitchFamily="-96" charset="-128"/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7335" y="3386913"/>
            <a:ext cx="3657600" cy="10810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1105" y="3796722"/>
            <a:ext cx="3657600" cy="17758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http://www.clker.com/cliparts/9/I/e/1/i/B/dark-green-check-mark-hi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828" y="1798819"/>
            <a:ext cx="5200614" cy="399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ooter Placeholder 22"/>
          <p:cNvSpPr>
            <a:spLocks noGrp="1"/>
          </p:cNvSpPr>
          <p:nvPr>
            <p:ph type="ftr" sz="quarter" idx="12"/>
          </p:nvPr>
        </p:nvSpPr>
        <p:spPr>
          <a:xfrm>
            <a:off x="457200" y="6354763"/>
            <a:ext cx="3872204" cy="180975"/>
          </a:xfrm>
        </p:spPr>
        <p:txBody>
          <a:bodyPr/>
          <a:lstStyle/>
          <a:p>
            <a:pPr defTabSz="457200">
              <a:defRPr/>
            </a:pPr>
            <a:r>
              <a:rPr lang="en-US" kern="1200" smtClean="0"/>
              <a:t>http://www.clker.com/clipart-dark-green-check-mark.html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26172055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789637"/>
            <a:ext cx="5029200" cy="14804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53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Verdana" panose="020B0604030504040204" pitchFamily="34" charset="0"/>
                <a:cs typeface="Cambria" panose="02040503050406030204" pitchFamily="18" charset="0"/>
              </a:rPr>
              <a:t>Selected Knife and Defect</a:t>
            </a:r>
            <a:endParaRPr altLang="en-US" dirty="0" smtClean="0">
              <a:latin typeface="Verdana" panose="020B0604030504040204" pitchFamily="34" charset="0"/>
              <a:cs typeface="Cambria" panose="02040503050406030204" pitchFamily="18" charset="0"/>
            </a:endParaRPr>
          </a:p>
        </p:txBody>
      </p:sp>
      <p:cxnSp>
        <p:nvCxnSpPr>
          <p:cNvPr id="15" name="Straight Connector 14"/>
          <p:cNvCxnSpPr>
            <a:stCxn id="13" idx="6"/>
            <a:endCxn id="16" idx="7"/>
          </p:cNvCxnSpPr>
          <p:nvPr/>
        </p:nvCxnSpPr>
        <p:spPr bwMode="auto">
          <a:xfrm flipH="1" flipV="1">
            <a:off x="6829040" y="1370872"/>
            <a:ext cx="1278640" cy="269183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79744"/>
            <a:ext cx="5029200" cy="16075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Oval 10"/>
          <p:cNvSpPr/>
          <p:nvPr/>
        </p:nvSpPr>
        <p:spPr bwMode="auto">
          <a:xfrm>
            <a:off x="2715207" y="2167740"/>
            <a:ext cx="457200" cy="335902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223760" y="3789637"/>
            <a:ext cx="883920" cy="546143"/>
          </a:xfrm>
          <a:prstGeom prst="ellipse">
            <a:avLst/>
          </a:prstGeom>
          <a:noFill/>
          <a:ln w="762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cxnSp>
        <p:nvCxnSpPr>
          <p:cNvPr id="14" name="Straight Connector 13"/>
          <p:cNvCxnSpPr>
            <a:stCxn id="13" idx="2"/>
            <a:endCxn id="16" idx="1"/>
          </p:cNvCxnSpPr>
          <p:nvPr/>
        </p:nvCxnSpPr>
        <p:spPr bwMode="auto">
          <a:xfrm flipH="1" flipV="1">
            <a:off x="4555240" y="1370872"/>
            <a:ext cx="2668520" cy="269183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l="71550" t="3785" r="13184" b="64509"/>
          <a:stretch/>
        </p:blipFill>
        <p:spPr>
          <a:xfrm>
            <a:off x="3946671" y="994332"/>
            <a:ext cx="3489960" cy="2133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Oval 15"/>
          <p:cNvSpPr/>
          <p:nvPr/>
        </p:nvSpPr>
        <p:spPr bwMode="auto">
          <a:xfrm>
            <a:off x="4084320" y="1089659"/>
            <a:ext cx="3215640" cy="1920241"/>
          </a:xfrm>
          <a:prstGeom prst="ellipse">
            <a:avLst/>
          </a:prstGeom>
          <a:noFill/>
          <a:ln w="762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5212622" y="1377358"/>
            <a:ext cx="744698" cy="547125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754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6" grpId="0" animBg="1"/>
      <p:bldP spid="4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idx="1"/>
          </p:nvPr>
        </p:nvSpPr>
        <p:spPr>
          <a:xfrm>
            <a:off x="457200" y="2253758"/>
            <a:ext cx="3578449" cy="2579084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b="1" dirty="0" smtClean="0">
                <a:latin typeface="Verdana" panose="020B0604030504040204" pitchFamily="34" charset="0"/>
                <a:cs typeface="Calibri" panose="020F0502020204030204" pitchFamily="34" charset="0"/>
              </a:rPr>
              <a:t>Learn from human inspection</a:t>
            </a:r>
          </a:p>
          <a:p>
            <a:pPr eaLnBrk="1" hangingPunct="1">
              <a:buFontTx/>
              <a:buChar char="•"/>
            </a:pPr>
            <a:endParaRPr lang="en-US" altLang="en-US" b="1" dirty="0">
              <a:latin typeface="Verdana" panose="020B0604030504040204" pitchFamily="34" charset="0"/>
              <a:cs typeface="Calibri" panose="020F050202020403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b="1" dirty="0" smtClean="0">
                <a:latin typeface="Verdana" panose="020B0604030504040204" pitchFamily="34" charset="0"/>
                <a:cs typeface="Calibri" panose="020F0502020204030204" pitchFamily="34" charset="0"/>
              </a:rPr>
              <a:t>Record inspection process</a:t>
            </a:r>
          </a:p>
          <a:p>
            <a:pPr eaLnBrk="1" hangingPunct="1">
              <a:buFontTx/>
              <a:buChar char="•"/>
            </a:pPr>
            <a:endParaRPr lang="en-US" altLang="en-US" b="1" dirty="0">
              <a:latin typeface="Verdana" panose="020B0604030504040204" pitchFamily="34" charset="0"/>
              <a:cs typeface="Calibri" panose="020F050202020403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b="1" dirty="0" smtClean="0">
                <a:latin typeface="Verdana" panose="020B0604030504040204" pitchFamily="34" charset="0"/>
                <a:cs typeface="Calibri" panose="020F0502020204030204" pitchFamily="34" charset="0"/>
              </a:rPr>
              <a:t>Mark defect locations</a:t>
            </a:r>
            <a:endParaRPr lang="en-US" altLang="en-US" dirty="0" smtClean="0">
              <a:latin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253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Verdana" panose="020B0604030504040204" pitchFamily="34" charset="0"/>
                <a:cs typeface="Cambria" panose="02040503050406030204" pitchFamily="18" charset="0"/>
              </a:rPr>
              <a:t>Human Informed Planning</a:t>
            </a:r>
            <a:endParaRPr altLang="en-US" dirty="0" smtClean="0">
              <a:latin typeface="Verdana" panose="020B0604030504040204" pitchFamily="34" charset="0"/>
              <a:cs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2050" name="Picture 2" descr="http://o.aolcdn.com/hss/storage/midas/6a83c68db8ee4a34d276ed17d4923ba4/200234566/tang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649" y="1992916"/>
            <a:ext cx="4651151" cy="310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57200" y="6354763"/>
            <a:ext cx="6236208" cy="180975"/>
          </a:xfrm>
        </p:spPr>
        <p:txBody>
          <a:bodyPr/>
          <a:lstStyle/>
          <a:p>
            <a:pPr defTabSz="457200">
              <a:defRPr/>
            </a:pPr>
            <a:r>
              <a:rPr lang="en-US" kern="1200" dirty="0" smtClean="0"/>
              <a:t>http://www.engadget.com/2015/01/30/project-tango-is-no-longer-an-experiment/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16126195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b="1" dirty="0" smtClean="0">
                <a:latin typeface="Verdana" panose="020B0604030504040204" pitchFamily="34" charset="0"/>
                <a:cs typeface="Calibri" panose="020F0502020204030204" pitchFamily="34" charset="0"/>
              </a:rPr>
              <a:t>Integrate Tango with ROS</a:t>
            </a:r>
          </a:p>
          <a:p>
            <a:pPr eaLnBrk="1" hangingPunct="1">
              <a:buFontTx/>
              <a:buChar char="•"/>
            </a:pPr>
            <a:endParaRPr lang="en-US" altLang="en-US" b="1" dirty="0">
              <a:latin typeface="Verdana" panose="020B0604030504040204" pitchFamily="34" charset="0"/>
              <a:cs typeface="Calibri" panose="020F050202020403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b="1" dirty="0" smtClean="0">
                <a:latin typeface="Verdana" panose="020B0604030504040204" pitchFamily="34" charset="0"/>
                <a:cs typeface="Calibri" panose="020F0502020204030204" pitchFamily="34" charset="0"/>
              </a:rPr>
              <a:t>ROS </a:t>
            </a:r>
            <a:r>
              <a:rPr lang="en-US" altLang="en-US" b="1" dirty="0" err="1" smtClean="0">
                <a:latin typeface="Verdana" panose="020B0604030504040204" pitchFamily="34" charset="0"/>
                <a:cs typeface="Calibri" panose="020F0502020204030204" pitchFamily="34" charset="0"/>
              </a:rPr>
              <a:t>MoveIt</a:t>
            </a:r>
            <a:r>
              <a:rPr lang="en-US" altLang="en-US" b="1" dirty="0" smtClean="0">
                <a:latin typeface="Verdana" panose="020B0604030504040204" pitchFamily="34" charset="0"/>
                <a:cs typeface="Calibri" panose="020F0502020204030204" pitchFamily="34" charset="0"/>
              </a:rPr>
              <a:t>!</a:t>
            </a:r>
          </a:p>
        </p:txBody>
      </p:sp>
      <p:sp>
        <p:nvSpPr>
          <p:cNvPr id="2253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Verdana" panose="020B0604030504040204" pitchFamily="34" charset="0"/>
                <a:cs typeface="Cambria" panose="02040503050406030204" pitchFamily="18" charset="0"/>
              </a:rPr>
              <a:t>Test Rig Integration</a:t>
            </a:r>
            <a:endParaRPr altLang="en-US" dirty="0" smtClean="0">
              <a:latin typeface="Verdana" panose="020B0604030504040204" pitchFamily="34" charset="0"/>
              <a:cs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3462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1268" y="3167390"/>
            <a:ext cx="740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kern="1200" dirty="0" smtClean="0">
                <a:solidFill>
                  <a:srgbClr val="61504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Questions?</a:t>
            </a:r>
            <a:endParaRPr lang="en-US" sz="2800" b="1" kern="1200" dirty="0">
              <a:solidFill>
                <a:srgbClr val="61504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27461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idx="1"/>
          </p:nvPr>
        </p:nvSpPr>
        <p:spPr>
          <a:xfrm>
            <a:off x="608046" y="1371600"/>
            <a:ext cx="1901890" cy="429768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b="1" dirty="0" smtClean="0">
                <a:latin typeface="Verdana" panose="020B0604030504040204" pitchFamily="34" charset="0"/>
                <a:cs typeface="Calibri" panose="020F0502020204030204" pitchFamily="34" charset="0"/>
              </a:rPr>
              <a:t>All angles</a:t>
            </a:r>
            <a:endParaRPr lang="en-US" altLang="en-US" dirty="0" smtClean="0">
              <a:latin typeface="Verdana" panose="020B0604030504040204" pitchFamily="34" charset="0"/>
              <a:cs typeface="Calibri" panose="020F0502020204030204" pitchFamily="34" charset="0"/>
            </a:endParaRPr>
          </a:p>
          <a:p>
            <a:pPr marL="228600" lvl="1" indent="0">
              <a:buNone/>
            </a:pPr>
            <a:endParaRPr lang="en-US" altLang="en-US" dirty="0">
              <a:latin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253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Verdana" panose="020B0604030504040204" pitchFamily="34" charset="0"/>
                <a:cs typeface="Cambria" panose="02040503050406030204" pitchFamily="18" charset="0"/>
              </a:rPr>
              <a:t>Knife Survey</a:t>
            </a:r>
            <a:endParaRPr altLang="en-US" dirty="0" smtClean="0">
              <a:latin typeface="Verdana" panose="020B0604030504040204" pitchFamily="34" charset="0"/>
              <a:cs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45" y="2287628"/>
            <a:ext cx="3657600" cy="13449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138615"/>
            <a:ext cx="3657600" cy="1642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45" y="4466255"/>
            <a:ext cx="3657600" cy="10810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4118849"/>
            <a:ext cx="3657600" cy="17758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133316" y="2662379"/>
            <a:ext cx="457200" cy="335902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250887" y="2594958"/>
            <a:ext cx="457200" cy="335902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00431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5029200" cy="473515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b="1" dirty="0" smtClean="0">
                <a:latin typeface="Verdana" panose="020B0604030504040204" pitchFamily="34" charset="0"/>
                <a:cs typeface="Calibri" panose="020F0502020204030204" pitchFamily="34" charset="0"/>
              </a:rPr>
              <a:t>Multiple lighting configurations</a:t>
            </a:r>
            <a:endParaRPr lang="en-US" altLang="en-US" dirty="0" smtClean="0">
              <a:latin typeface="Verdana" panose="020B0604030504040204" pitchFamily="34" charset="0"/>
              <a:cs typeface="Calibri" panose="020F0502020204030204" pitchFamily="34" charset="0"/>
            </a:endParaRPr>
          </a:p>
          <a:p>
            <a:pPr marL="228600" lvl="1" indent="0">
              <a:buNone/>
            </a:pPr>
            <a:endParaRPr lang="en-US" altLang="en-US" dirty="0">
              <a:latin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253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Verdana" panose="020B0604030504040204" pitchFamily="34" charset="0"/>
                <a:cs typeface="Cambria" panose="02040503050406030204" pitchFamily="18" charset="0"/>
              </a:rPr>
              <a:t>Knife Survey</a:t>
            </a:r>
            <a:endParaRPr altLang="en-US" dirty="0" smtClean="0">
              <a:latin typeface="Verdana" panose="020B0604030504040204" pitchFamily="34" charset="0"/>
              <a:cs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18117"/>
            <a:ext cx="5029200" cy="12957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086908"/>
            <a:ext cx="5029200" cy="14318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882356" y="4399739"/>
            <a:ext cx="457200" cy="335902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41852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Verdana" panose="020B0604030504040204" pitchFamily="34" charset="0"/>
                <a:cs typeface="Cambria" panose="02040503050406030204" pitchFamily="18" charset="0"/>
              </a:rPr>
              <a:t>Good View Quality</a:t>
            </a:r>
            <a:endParaRPr altLang="en-US" dirty="0" smtClean="0">
              <a:latin typeface="Verdana" panose="020B0604030504040204" pitchFamily="34" charset="0"/>
              <a:cs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1063"/>
            <a:ext cx="5943600" cy="17903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429459"/>
            <a:ext cx="5943600" cy="1877581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 bwMode="auto">
          <a:xfrm>
            <a:off x="3263847" y="1875132"/>
            <a:ext cx="457200" cy="335902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449263" y="4059779"/>
            <a:ext cx="457200" cy="335902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992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Verdana" panose="020B0604030504040204" pitchFamily="34" charset="0"/>
                <a:cs typeface="Cambria" panose="02040503050406030204" pitchFamily="18" charset="0"/>
              </a:rPr>
              <a:t>Medium View Quality</a:t>
            </a:r>
            <a:endParaRPr altLang="en-US" dirty="0" smtClean="0">
              <a:latin typeface="Verdana" panose="020B0604030504040204" pitchFamily="34" charset="0"/>
              <a:cs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91547"/>
            <a:ext cx="7315200" cy="23400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95" t="17812" r="37456" b="32427"/>
          <a:stretch/>
        </p:blipFill>
        <p:spPr>
          <a:xfrm>
            <a:off x="2290665" y="3381796"/>
            <a:ext cx="4562670" cy="291115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Oval 8"/>
          <p:cNvSpPr/>
          <p:nvPr/>
        </p:nvSpPr>
        <p:spPr bwMode="auto">
          <a:xfrm>
            <a:off x="4050792" y="4215384"/>
            <a:ext cx="1078991" cy="872039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607307" y="2020824"/>
            <a:ext cx="1888237" cy="1136699"/>
          </a:xfrm>
          <a:prstGeom prst="ellipse">
            <a:avLst/>
          </a:prstGeom>
          <a:noFill/>
          <a:ln w="762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cxnSp>
        <p:nvCxnSpPr>
          <p:cNvPr id="10" name="Straight Connector 9"/>
          <p:cNvCxnSpPr>
            <a:stCxn id="5" idx="2"/>
            <a:endCxn id="14" idx="1"/>
          </p:cNvCxnSpPr>
          <p:nvPr/>
        </p:nvCxnSpPr>
        <p:spPr bwMode="auto">
          <a:xfrm flipH="1">
            <a:off x="3042287" y="2589174"/>
            <a:ext cx="565020" cy="126640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5" idx="6"/>
            <a:endCxn id="14" idx="7"/>
          </p:cNvCxnSpPr>
          <p:nvPr/>
        </p:nvCxnSpPr>
        <p:spPr bwMode="auto">
          <a:xfrm>
            <a:off x="5495544" y="2589174"/>
            <a:ext cx="624456" cy="126640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2404872" y="3458110"/>
            <a:ext cx="4352543" cy="2714089"/>
          </a:xfrm>
          <a:prstGeom prst="ellipse">
            <a:avLst/>
          </a:prstGeom>
          <a:noFill/>
          <a:ln w="762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66378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Verdana" panose="020B0604030504040204" pitchFamily="34" charset="0"/>
                <a:cs typeface="Cambria" panose="02040503050406030204" pitchFamily="18" charset="0"/>
              </a:rPr>
              <a:t>Poor View Quality</a:t>
            </a:r>
            <a:endParaRPr altLang="en-US" dirty="0" smtClean="0">
              <a:latin typeface="Verdana" panose="020B0604030504040204" pitchFamily="34" charset="0"/>
              <a:cs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59382"/>
            <a:ext cx="5943600" cy="16532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428999"/>
            <a:ext cx="5943600" cy="18510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5707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3515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b="1" dirty="0" smtClean="0">
                <a:latin typeface="Verdana" panose="020B0604030504040204" pitchFamily="34" charset="0"/>
                <a:cs typeface="Calibri" panose="020F0502020204030204" pitchFamily="34" charset="0"/>
              </a:rPr>
              <a:t>User Application</a:t>
            </a:r>
            <a:endParaRPr lang="en-US" altLang="en-US" dirty="0" smtClean="0">
              <a:latin typeface="Verdana" panose="020B0604030504040204" pitchFamily="34" charset="0"/>
              <a:cs typeface="Calibri" panose="020F0502020204030204" pitchFamily="34" charset="0"/>
            </a:endParaRPr>
          </a:p>
          <a:p>
            <a:pPr marL="228600" lvl="1" indent="0">
              <a:buNone/>
            </a:pPr>
            <a:endParaRPr lang="en-US" altLang="en-US" dirty="0">
              <a:latin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253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Verdana" panose="020B0604030504040204" pitchFamily="34" charset="0"/>
                <a:cs typeface="Cambria" panose="02040503050406030204" pitchFamily="18" charset="0"/>
              </a:rPr>
              <a:t>Data Generation</a:t>
            </a:r>
            <a:endParaRPr altLang="en-US" dirty="0" smtClean="0">
              <a:latin typeface="Verdana" panose="020B0604030504040204" pitchFamily="34" charset="0"/>
              <a:cs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192587"/>
            <a:ext cx="5029200" cy="328510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3D2B4A95-5819-4039-98A0-E49D4335AF6A}" type="slidenum">
              <a:rPr lang="en-US" altLang="en-US" kern="1200" smtClean="0">
                <a:ea typeface="MS PGothic" panose="020B0600070205080204" pitchFamily="34" charset="-128"/>
                <a:cs typeface="+mn-cs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kern="1200" smtClean="0">
                <a:ea typeface="MS PGothic" panose="020B0600070205080204" pitchFamily="34" charset="-128"/>
                <a:cs typeface="+mn-cs"/>
              </a:rPr>
              <a:t>2/6/2015</a:t>
            </a:r>
            <a:endParaRPr lang="en-US" altLang="en-US" kern="1200" dirty="0"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333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ce-slides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ce-slides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cce-slides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ce-slides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340</Words>
  <Application>Microsoft Office PowerPoint</Application>
  <PresentationFormat>On-screen Show (4:3)</PresentationFormat>
  <Paragraphs>149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47" baseType="lpstr">
      <vt:lpstr>MS PGothic</vt:lpstr>
      <vt:lpstr>MS PGothic</vt:lpstr>
      <vt:lpstr>Arial</vt:lpstr>
      <vt:lpstr>Calibri</vt:lpstr>
      <vt:lpstr>Cambria</vt:lpstr>
      <vt:lpstr>LeituraNews-Roman 2</vt:lpstr>
      <vt:lpstr>Quattrocento</vt:lpstr>
      <vt:lpstr>Tahoma</vt:lpstr>
      <vt:lpstr>Times</vt:lpstr>
      <vt:lpstr>Times New Roman</vt:lpstr>
      <vt:lpstr>Verdana</vt:lpstr>
      <vt:lpstr>cce-slides</vt:lpstr>
      <vt:lpstr>1_cce-slides</vt:lpstr>
      <vt:lpstr>3_cce-slides</vt:lpstr>
      <vt:lpstr>2_cce-slides</vt:lpstr>
      <vt:lpstr>Progress Report</vt:lpstr>
      <vt:lpstr>Outline</vt:lpstr>
      <vt:lpstr>Selected Knife and Defect</vt:lpstr>
      <vt:lpstr>Knife Survey</vt:lpstr>
      <vt:lpstr>Knife Survey</vt:lpstr>
      <vt:lpstr>Good View Quality</vt:lpstr>
      <vt:lpstr>Medium View Quality</vt:lpstr>
      <vt:lpstr>Poor View Quality</vt:lpstr>
      <vt:lpstr>Data Generation</vt:lpstr>
      <vt:lpstr>Data Generation</vt:lpstr>
      <vt:lpstr>Data Generation</vt:lpstr>
      <vt:lpstr>Data Generation</vt:lpstr>
      <vt:lpstr>Outline</vt:lpstr>
      <vt:lpstr>Test Rig</vt:lpstr>
      <vt:lpstr>Test Rig</vt:lpstr>
      <vt:lpstr>Computer Vision Algorithm</vt:lpstr>
      <vt:lpstr>Computer Vision Algorithm</vt:lpstr>
      <vt:lpstr>Computer Vision Algorithm</vt:lpstr>
      <vt:lpstr>Computer Vision Algorithm</vt:lpstr>
      <vt:lpstr>Computer Vision Algorithm</vt:lpstr>
      <vt:lpstr>Computer Vision Algorithm</vt:lpstr>
      <vt:lpstr>Computer Vision Algorithm</vt:lpstr>
      <vt:lpstr>Computer Vision Algorithm</vt:lpstr>
      <vt:lpstr>Computer Vision Algorithm</vt:lpstr>
      <vt:lpstr>Computer Vision Algorithm</vt:lpstr>
      <vt:lpstr>Outline</vt:lpstr>
      <vt:lpstr>View Planning</vt:lpstr>
      <vt:lpstr>View Planning</vt:lpstr>
      <vt:lpstr>View Planning</vt:lpstr>
      <vt:lpstr>Human Informed Planning</vt:lpstr>
      <vt:lpstr>Test Rig Integration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 and Bound for Informative Path Planning</dc:title>
  <dc:creator>Austin</dc:creator>
  <cp:lastModifiedBy>Austin Nicolai</cp:lastModifiedBy>
  <cp:revision>73</cp:revision>
  <dcterms:modified xsi:type="dcterms:W3CDTF">2015-02-06T19:44:50Z</dcterms:modified>
</cp:coreProperties>
</file>