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4.jpg" ContentType="image/jpeg"/>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30275213" cy="42803763"/>
  <p:notesSz cx="6735763" cy="9866313"/>
  <p:defaultTextStyle>
    <a:defPPr>
      <a:defRPr kern="0"/>
    </a:defPPr>
  </p:defaultTextStyle>
  <p:extLst>
    <p:ext uri="{EFAFB233-063F-42B5-8137-9DF3F51BA10A}">
      <p15:sldGuideLst xmlns:p15="http://schemas.microsoft.com/office/powerpoint/2012/main">
        <p15:guide id="1" orient="horz" pos="6132" userDrawn="1">
          <p15:clr>
            <a:srgbClr val="A4A3A4"/>
          </p15:clr>
        </p15:guide>
        <p15:guide id="2" pos="460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thalie Aerts" initials="NA" lastIdx="1" clrIdx="0">
    <p:extLst>
      <p:ext uri="{19B8F6BF-5375-455C-9EA6-DF929625EA0E}">
        <p15:presenceInfo xmlns:p15="http://schemas.microsoft.com/office/powerpoint/2012/main" userId="S-1-5-21-789336058-1220945662-1801674531-1026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8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3930E-7B78-4D1E-A81C-975260C9893D}" v="1" dt="2023-05-10T12:46:19.91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990" y="-3756"/>
      </p:cViewPr>
      <p:guideLst>
        <p:guide orient="horz" pos="6132"/>
        <p:guide pos="460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270644" y="13269167"/>
            <a:ext cx="25733931" cy="1408872"/>
          </a:xfrm>
          <a:prstGeom prst="rect">
            <a:avLst/>
          </a:prstGeom>
        </p:spPr>
        <p:txBody>
          <a:bodyPr wrap="square" lIns="0" tIns="0" rIns="0" bIns="0">
            <a:spAutoFit/>
          </a:bodyPr>
          <a:lstStyle>
            <a:lvl1pPr>
              <a:defRPr sz="9155" b="0" i="0">
                <a:solidFill>
                  <a:srgbClr val="0028A4"/>
                </a:solidFill>
                <a:latin typeface="Calibri"/>
                <a:cs typeface="Calibri"/>
              </a:defRPr>
            </a:lvl1pPr>
          </a:lstStyle>
          <a:p>
            <a:endParaRPr/>
          </a:p>
        </p:txBody>
      </p:sp>
      <p:sp>
        <p:nvSpPr>
          <p:cNvPr id="3" name="Holder 3"/>
          <p:cNvSpPr>
            <a:spLocks noGrp="1"/>
          </p:cNvSpPr>
          <p:nvPr>
            <p:ph type="subTitle" idx="4"/>
          </p:nvPr>
        </p:nvSpPr>
        <p:spPr>
          <a:xfrm>
            <a:off x="4541283" y="23970111"/>
            <a:ext cx="21192649" cy="28664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049685" y="1113219"/>
            <a:ext cx="17022029" cy="1408855"/>
          </a:xfrm>
        </p:spPr>
        <p:txBody>
          <a:bodyPr lIns="0" tIns="0" rIns="0" bIns="0"/>
          <a:lstStyle>
            <a:lvl1pPr>
              <a:defRPr sz="9155" b="0" i="0">
                <a:solidFill>
                  <a:srgbClr val="0028A4"/>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049685" y="1113219"/>
            <a:ext cx="17022029" cy="1408855"/>
          </a:xfrm>
        </p:spPr>
        <p:txBody>
          <a:bodyPr lIns="0" tIns="0" rIns="0" bIns="0"/>
          <a:lstStyle>
            <a:lvl1pPr>
              <a:defRPr sz="9155" b="0" i="0">
                <a:solidFill>
                  <a:srgbClr val="0028A4"/>
                </a:solidFill>
                <a:latin typeface="Calibri"/>
                <a:cs typeface="Calibri"/>
              </a:defRPr>
            </a:lvl1pPr>
          </a:lstStyle>
          <a:p>
            <a:endParaRPr/>
          </a:p>
        </p:txBody>
      </p:sp>
      <p:sp>
        <p:nvSpPr>
          <p:cNvPr id="3" name="Holder 3"/>
          <p:cNvSpPr>
            <a:spLocks noGrp="1"/>
          </p:cNvSpPr>
          <p:nvPr>
            <p:ph sz="half" idx="2"/>
          </p:nvPr>
        </p:nvSpPr>
        <p:spPr>
          <a:xfrm>
            <a:off x="1513764" y="9844869"/>
            <a:ext cx="13169717" cy="28664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5591738" y="9844869"/>
            <a:ext cx="13169717" cy="28664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049685" y="1113219"/>
            <a:ext cx="17022029" cy="1408855"/>
          </a:xfrm>
        </p:spPr>
        <p:txBody>
          <a:bodyPr lIns="0" tIns="0" rIns="0" bIns="0"/>
          <a:lstStyle>
            <a:lvl1pPr>
              <a:defRPr sz="9155" b="0" i="0">
                <a:solidFill>
                  <a:srgbClr val="0028A4"/>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4.jp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21675304" y="872225"/>
            <a:ext cx="4282703" cy="2684645"/>
          </a:xfrm>
          <a:prstGeom prst="rect">
            <a:avLst/>
          </a:prstGeom>
        </p:spPr>
      </p:pic>
      <p:pic>
        <p:nvPicPr>
          <p:cNvPr id="18" name="bg object 18"/>
          <p:cNvPicPr/>
          <p:nvPr/>
        </p:nvPicPr>
        <p:blipFill>
          <a:blip r:embed="rId8" cstate="print"/>
          <a:stretch>
            <a:fillRect/>
          </a:stretch>
        </p:blipFill>
        <p:spPr>
          <a:xfrm>
            <a:off x="22428586" y="4155276"/>
            <a:ext cx="6272621" cy="737962"/>
          </a:xfrm>
          <a:prstGeom prst="rect">
            <a:avLst/>
          </a:prstGeom>
        </p:spPr>
      </p:pic>
      <p:sp>
        <p:nvSpPr>
          <p:cNvPr id="2" name="Holder 2"/>
          <p:cNvSpPr>
            <a:spLocks noGrp="1"/>
          </p:cNvSpPr>
          <p:nvPr>
            <p:ph type="title"/>
          </p:nvPr>
        </p:nvSpPr>
        <p:spPr>
          <a:xfrm>
            <a:off x="1049685" y="1113218"/>
            <a:ext cx="17022029" cy="684754"/>
          </a:xfrm>
          <a:prstGeom prst="rect">
            <a:avLst/>
          </a:prstGeom>
        </p:spPr>
        <p:txBody>
          <a:bodyPr wrap="square" lIns="0" tIns="0" rIns="0" bIns="0">
            <a:spAutoFit/>
          </a:bodyPr>
          <a:lstStyle>
            <a:lvl1pPr>
              <a:defRPr sz="4300" b="0" i="0">
                <a:solidFill>
                  <a:srgbClr val="0028A4"/>
                </a:solidFill>
                <a:latin typeface="Calibri"/>
                <a:cs typeface="Calibri"/>
              </a:defRPr>
            </a:lvl1pPr>
          </a:lstStyle>
          <a:p>
            <a:endParaRPr/>
          </a:p>
        </p:txBody>
      </p:sp>
      <p:sp>
        <p:nvSpPr>
          <p:cNvPr id="3" name="Holder 3"/>
          <p:cNvSpPr>
            <a:spLocks noGrp="1"/>
          </p:cNvSpPr>
          <p:nvPr>
            <p:ph type="body" idx="1"/>
          </p:nvPr>
        </p:nvSpPr>
        <p:spPr>
          <a:xfrm>
            <a:off x="1513761" y="9844869"/>
            <a:ext cx="27247692" cy="28664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0293573" y="39807505"/>
            <a:ext cx="9688068" cy="286641"/>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513765" y="39807505"/>
            <a:ext cx="6963299" cy="286641"/>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5/19/2023</a:t>
            </a:fld>
            <a:endParaRPr lang="en-US"/>
          </a:p>
        </p:txBody>
      </p:sp>
      <p:sp>
        <p:nvSpPr>
          <p:cNvPr id="6" name="Holder 6"/>
          <p:cNvSpPr>
            <a:spLocks noGrp="1"/>
          </p:cNvSpPr>
          <p:nvPr>
            <p:ph type="sldNum" sz="quarter" idx="7"/>
          </p:nvPr>
        </p:nvSpPr>
        <p:spPr>
          <a:xfrm>
            <a:off x="21798158" y="39807505"/>
            <a:ext cx="6963299" cy="286641"/>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pic>
        <p:nvPicPr>
          <p:cNvPr id="10" name="Picture 9" descr="A picture containing text, circle, emblem&#10;&#10;Description automatically generated">
            <a:extLst>
              <a:ext uri="{FF2B5EF4-FFF2-40B4-BE49-F238E27FC236}">
                <a16:creationId xmlns:a16="http://schemas.microsoft.com/office/drawing/2014/main" id="{DB59D740-D0BC-49A1-FE48-6D02BFEFE41F}"/>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25824096" y="-124850"/>
            <a:ext cx="4553510" cy="4678793"/>
          </a:xfrm>
          <a:prstGeom prst="rect">
            <a:avLst/>
          </a:prstGeom>
        </p:spPr>
      </p:pic>
      <p:pic>
        <p:nvPicPr>
          <p:cNvPr id="12" name="Picture 11" descr="Blue text on a white background&#10;&#10;Description automatically generated with medium confidence">
            <a:extLst>
              <a:ext uri="{FF2B5EF4-FFF2-40B4-BE49-F238E27FC236}">
                <a16:creationId xmlns:a16="http://schemas.microsoft.com/office/drawing/2014/main" id="{E84A13D7-0336-B930-A4D7-2F4F8BD2CE02}"/>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1983282" y="40360070"/>
            <a:ext cx="6308648" cy="833788"/>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973425">
        <a:defRPr>
          <a:latin typeface="+mn-lt"/>
          <a:ea typeface="+mn-ea"/>
          <a:cs typeface="+mn-cs"/>
        </a:defRPr>
      </a:lvl2pPr>
      <a:lvl3pPr marL="1946850">
        <a:defRPr>
          <a:latin typeface="+mn-lt"/>
          <a:ea typeface="+mn-ea"/>
          <a:cs typeface="+mn-cs"/>
        </a:defRPr>
      </a:lvl3pPr>
      <a:lvl4pPr marL="2920275">
        <a:defRPr>
          <a:latin typeface="+mn-lt"/>
          <a:ea typeface="+mn-ea"/>
          <a:cs typeface="+mn-cs"/>
        </a:defRPr>
      </a:lvl4pPr>
      <a:lvl5pPr marL="3893700">
        <a:defRPr>
          <a:latin typeface="+mn-lt"/>
          <a:ea typeface="+mn-ea"/>
          <a:cs typeface="+mn-cs"/>
        </a:defRPr>
      </a:lvl5pPr>
      <a:lvl6pPr marL="4867125">
        <a:defRPr>
          <a:latin typeface="+mn-lt"/>
          <a:ea typeface="+mn-ea"/>
          <a:cs typeface="+mn-cs"/>
        </a:defRPr>
      </a:lvl6pPr>
      <a:lvl7pPr marL="5840550">
        <a:defRPr>
          <a:latin typeface="+mn-lt"/>
          <a:ea typeface="+mn-ea"/>
          <a:cs typeface="+mn-cs"/>
        </a:defRPr>
      </a:lvl7pPr>
      <a:lvl8pPr marL="6813975">
        <a:defRPr>
          <a:latin typeface="+mn-lt"/>
          <a:ea typeface="+mn-ea"/>
          <a:cs typeface="+mn-cs"/>
        </a:defRPr>
      </a:lvl8pPr>
      <a:lvl9pPr marL="7787400">
        <a:defRPr>
          <a:latin typeface="+mn-lt"/>
          <a:ea typeface="+mn-ea"/>
          <a:cs typeface="+mn-cs"/>
        </a:defRPr>
      </a:lvl9pPr>
    </p:bodyStyle>
    <p:otherStyle>
      <a:lvl1pPr marL="0">
        <a:defRPr>
          <a:latin typeface="+mn-lt"/>
          <a:ea typeface="+mn-ea"/>
          <a:cs typeface="+mn-cs"/>
        </a:defRPr>
      </a:lvl1pPr>
      <a:lvl2pPr marL="973425">
        <a:defRPr>
          <a:latin typeface="+mn-lt"/>
          <a:ea typeface="+mn-ea"/>
          <a:cs typeface="+mn-cs"/>
        </a:defRPr>
      </a:lvl2pPr>
      <a:lvl3pPr marL="1946850">
        <a:defRPr>
          <a:latin typeface="+mn-lt"/>
          <a:ea typeface="+mn-ea"/>
          <a:cs typeface="+mn-cs"/>
        </a:defRPr>
      </a:lvl3pPr>
      <a:lvl4pPr marL="2920275">
        <a:defRPr>
          <a:latin typeface="+mn-lt"/>
          <a:ea typeface="+mn-ea"/>
          <a:cs typeface="+mn-cs"/>
        </a:defRPr>
      </a:lvl4pPr>
      <a:lvl5pPr marL="3893700">
        <a:defRPr>
          <a:latin typeface="+mn-lt"/>
          <a:ea typeface="+mn-ea"/>
          <a:cs typeface="+mn-cs"/>
        </a:defRPr>
      </a:lvl5pPr>
      <a:lvl6pPr marL="4867125">
        <a:defRPr>
          <a:latin typeface="+mn-lt"/>
          <a:ea typeface="+mn-ea"/>
          <a:cs typeface="+mn-cs"/>
        </a:defRPr>
      </a:lvl6pPr>
      <a:lvl7pPr marL="5840550">
        <a:defRPr>
          <a:latin typeface="+mn-lt"/>
          <a:ea typeface="+mn-ea"/>
          <a:cs typeface="+mn-cs"/>
        </a:defRPr>
      </a:lvl7pPr>
      <a:lvl8pPr marL="6813975">
        <a:defRPr>
          <a:latin typeface="+mn-lt"/>
          <a:ea typeface="+mn-ea"/>
          <a:cs typeface="+mn-cs"/>
        </a:defRPr>
      </a:lvl8pPr>
      <a:lvl9pPr marL="77874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doi.org/10.4232/1.13783" TargetMode="External"/><Relationship Id="rId7" Type="http://schemas.openxmlformats.org/officeDocument/2006/relationships/image" Target="../media/image6.png"/><Relationship Id="rId2" Type="http://schemas.openxmlformats.org/officeDocument/2006/relationships/hyperlink" Target="mailto:nicolai.berk@hu-berlin.de"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doi.org/10.1086/719415" TargetMode="External"/><Relationship Id="rId10" Type="http://schemas.openxmlformats.org/officeDocument/2006/relationships/image" Target="../media/image9.png"/><Relationship Id="rId4" Type="http://schemas.openxmlformats.org/officeDocument/2006/relationships/hyperlink" Target="https://doi.org/10.1017/S000305542100085X" TargetMode="Externa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057991" y="1113224"/>
            <a:ext cx="17011994" cy="3033395"/>
          </a:xfrm>
          <a:prstGeom prst="rect">
            <a:avLst/>
          </a:prstGeom>
        </p:spPr>
        <p:txBody>
          <a:bodyPr vert="horz" wrap="square" lIns="0" tIns="213614" rIns="0" bIns="0" rtlCol="0">
            <a:spAutoFit/>
          </a:bodyPr>
          <a:lstStyle/>
          <a:p>
            <a:pPr marL="27039">
              <a:spcBef>
                <a:spcPts val="1682"/>
              </a:spcBef>
            </a:pPr>
            <a:r>
              <a:rPr lang="en-US" spc="191" dirty="0"/>
              <a:t>Limits of Media Effects -   </a:t>
            </a:r>
            <a:r>
              <a:rPr lang="en-US" sz="9155" spc="213" dirty="0">
                <a:solidFill>
                  <a:srgbClr val="0028A4"/>
                </a:solidFill>
                <a:latin typeface="Calibri"/>
                <a:cs typeface="Calibri"/>
              </a:rPr>
              <a:t>Studying Framing in the Wild</a:t>
            </a:r>
            <a:endParaRPr spc="394" dirty="0"/>
          </a:p>
        </p:txBody>
      </p:sp>
      <p:sp>
        <p:nvSpPr>
          <p:cNvPr id="3" name="object 3"/>
          <p:cNvSpPr txBox="1"/>
          <p:nvPr/>
        </p:nvSpPr>
        <p:spPr>
          <a:xfrm>
            <a:off x="1030946" y="4463313"/>
            <a:ext cx="22967477" cy="2457356"/>
          </a:xfrm>
          <a:prstGeom prst="rect">
            <a:avLst/>
          </a:prstGeom>
        </p:spPr>
        <p:txBody>
          <a:bodyPr vert="horz" wrap="square" lIns="0" tIns="28392" rIns="0" bIns="0" rtlCol="0">
            <a:spAutoFit/>
          </a:bodyPr>
          <a:lstStyle/>
          <a:p>
            <a:pPr marL="54080">
              <a:spcBef>
                <a:spcPts val="224"/>
              </a:spcBef>
            </a:pPr>
            <a:endParaRPr lang="en-US" sz="9155" dirty="0">
              <a:latin typeface="Calibri"/>
              <a:cs typeface="Calibri"/>
            </a:endParaRPr>
          </a:p>
          <a:p>
            <a:pPr marL="54080">
              <a:spcBef>
                <a:spcPts val="3098"/>
              </a:spcBef>
            </a:pPr>
            <a:r>
              <a:rPr lang="de-DE" sz="3513" spc="117" dirty="0">
                <a:solidFill>
                  <a:schemeClr val="tx1"/>
                </a:solidFill>
                <a:latin typeface="Calibri"/>
                <a:cs typeface="Calibri"/>
              </a:rPr>
              <a:t>Nicolai Berk </a:t>
            </a:r>
            <a:r>
              <a:rPr sz="3673" spc="-32" baseline="28985" dirty="0">
                <a:solidFill>
                  <a:schemeClr val="tx1"/>
                </a:solidFill>
                <a:latin typeface="Calibri"/>
                <a:cs typeface="Calibri"/>
              </a:rPr>
              <a:t>1</a:t>
            </a:r>
            <a:endParaRPr sz="3673" baseline="28985" dirty="0">
              <a:solidFill>
                <a:schemeClr val="tx1"/>
              </a:solidFill>
              <a:latin typeface="Calibri"/>
              <a:cs typeface="Calibri"/>
            </a:endParaRPr>
          </a:p>
        </p:txBody>
      </p:sp>
      <p:sp>
        <p:nvSpPr>
          <p:cNvPr id="4" name="object 4"/>
          <p:cNvSpPr/>
          <p:nvPr/>
        </p:nvSpPr>
        <p:spPr>
          <a:xfrm>
            <a:off x="1085025" y="6795177"/>
            <a:ext cx="2909466" cy="0"/>
          </a:xfrm>
          <a:custGeom>
            <a:avLst/>
            <a:gdLst/>
            <a:ahLst/>
            <a:cxnLst/>
            <a:rect l="l" t="t" r="r" b="b"/>
            <a:pathLst>
              <a:path w="1366520">
                <a:moveTo>
                  <a:pt x="0" y="0"/>
                </a:moveTo>
                <a:lnTo>
                  <a:pt x="1366273" y="0"/>
                </a:lnTo>
              </a:path>
            </a:pathLst>
          </a:custGeom>
          <a:ln w="8522">
            <a:solidFill>
              <a:srgbClr val="000000"/>
            </a:solidFill>
          </a:ln>
        </p:spPr>
        <p:txBody>
          <a:bodyPr wrap="square" lIns="0" tIns="0" rIns="0" bIns="0" rtlCol="0"/>
          <a:lstStyle/>
          <a:p>
            <a:endParaRPr/>
          </a:p>
        </p:txBody>
      </p:sp>
      <p:sp>
        <p:nvSpPr>
          <p:cNvPr id="5" name="object 5"/>
          <p:cNvSpPr txBox="1"/>
          <p:nvPr/>
        </p:nvSpPr>
        <p:spPr>
          <a:xfrm>
            <a:off x="868069" y="6959085"/>
            <a:ext cx="8109085" cy="10854528"/>
          </a:xfrm>
          <a:prstGeom prst="rect">
            <a:avLst/>
          </a:prstGeom>
        </p:spPr>
        <p:txBody>
          <a:bodyPr vert="horz" wrap="square" lIns="0" tIns="33800" rIns="0" bIns="0" rtlCol="0">
            <a:spAutoFit/>
          </a:bodyPr>
          <a:lstStyle/>
          <a:p>
            <a:pPr marL="216317">
              <a:spcBef>
                <a:spcPts val="266"/>
              </a:spcBef>
            </a:pPr>
            <a:r>
              <a:rPr lang="de-DE" sz="3513" dirty="0">
                <a:solidFill>
                  <a:schemeClr val="tx1"/>
                </a:solidFill>
                <a:latin typeface="+mn-lt"/>
                <a:cs typeface="Palatino Linotype"/>
                <a:hlinkClick r:id="rId2"/>
              </a:rPr>
              <a:t>nicolai.berk@hu-berlin.de</a:t>
            </a:r>
            <a:r>
              <a:rPr lang="de-DE" sz="3513" dirty="0">
                <a:solidFill>
                  <a:schemeClr val="tx1"/>
                </a:solidFill>
                <a:latin typeface="+mn-lt"/>
                <a:cs typeface="Palatino Linotype"/>
              </a:rPr>
              <a:t>	</a:t>
            </a:r>
          </a:p>
          <a:p>
            <a:pPr marL="216317">
              <a:spcBef>
                <a:spcPts val="266"/>
              </a:spcBef>
            </a:pPr>
            <a:endParaRPr lang="de-DE" sz="3513" dirty="0">
              <a:solidFill>
                <a:schemeClr val="tx1"/>
              </a:solidFill>
              <a:latin typeface="+mn-lt"/>
              <a:cs typeface="Palatino Linotype"/>
            </a:endParaRPr>
          </a:p>
          <a:p>
            <a:pPr marL="216317">
              <a:spcBef>
                <a:spcPts val="266"/>
              </a:spcBef>
            </a:pPr>
            <a:endParaRPr sz="3513" dirty="0">
              <a:solidFill>
                <a:schemeClr val="tx1"/>
              </a:solidFill>
              <a:latin typeface="+mn-lt"/>
              <a:cs typeface="Palatino Linotype"/>
            </a:endParaRPr>
          </a:p>
          <a:p>
            <a:pPr>
              <a:spcBef>
                <a:spcPts val="127"/>
              </a:spcBef>
            </a:pPr>
            <a:endParaRPr sz="3407" dirty="0">
              <a:latin typeface="Palatino Linotype"/>
              <a:cs typeface="Palatino Linotype"/>
            </a:endParaRPr>
          </a:p>
          <a:p>
            <a:pPr marL="27039">
              <a:spcBef>
                <a:spcPts val="10"/>
              </a:spcBef>
              <a:tabLst>
                <a:tab pos="1082933" algn="l"/>
              </a:tabLst>
            </a:pPr>
            <a:r>
              <a:rPr sz="5110" spc="-53" dirty="0">
                <a:solidFill>
                  <a:srgbClr val="0028A4"/>
                </a:solidFill>
                <a:latin typeface="Calibri"/>
                <a:cs typeface="Calibri"/>
              </a:rPr>
              <a:t>1.</a:t>
            </a:r>
            <a:r>
              <a:rPr sz="5110" dirty="0">
                <a:solidFill>
                  <a:srgbClr val="0028A4"/>
                </a:solidFill>
                <a:latin typeface="Calibri"/>
                <a:cs typeface="Calibri"/>
              </a:rPr>
              <a:t>	</a:t>
            </a:r>
            <a:r>
              <a:rPr lang="de-DE" sz="5110" spc="117" dirty="0">
                <a:solidFill>
                  <a:srgbClr val="0028A4"/>
                </a:solidFill>
                <a:latin typeface="Calibri"/>
                <a:cs typeface="Calibri"/>
              </a:rPr>
              <a:t>Framing Effects</a:t>
            </a:r>
          </a:p>
          <a:p>
            <a:pPr marL="27039">
              <a:spcBef>
                <a:spcPts val="10"/>
              </a:spcBef>
              <a:tabLst>
                <a:tab pos="1082933" algn="l"/>
              </a:tabLst>
            </a:pPr>
            <a:endParaRPr lang="de-DE" sz="2981" spc="117" dirty="0">
              <a:solidFill>
                <a:srgbClr val="0028A4"/>
              </a:solidFill>
              <a:latin typeface="Calibri"/>
              <a:cs typeface="Calibri"/>
            </a:endParaRPr>
          </a:p>
          <a:p>
            <a:pPr marL="27039" algn="just">
              <a:spcBef>
                <a:spcPts val="10"/>
              </a:spcBef>
              <a:tabLst>
                <a:tab pos="1082933" algn="l"/>
              </a:tabLst>
            </a:pPr>
            <a:r>
              <a:rPr lang="de-DE" sz="2981" spc="117" dirty="0">
                <a:solidFill>
                  <a:schemeClr val="tx1"/>
                </a:solidFill>
                <a:latin typeface="Calibri"/>
                <a:cs typeface="Calibri"/>
              </a:rPr>
              <a:t>A large literature in political communication suggests large framing effects on political attitudes. However, this evidence is almost exclusively experimental in nature. It is </a:t>
            </a:r>
            <a:r>
              <a:rPr lang="de-DE" sz="2981" b="1" spc="117" dirty="0">
                <a:solidFill>
                  <a:schemeClr val="tx2"/>
                </a:solidFill>
                <a:latin typeface="Calibri"/>
                <a:cs typeface="Calibri"/>
              </a:rPr>
              <a:t>unclear how well these findings generalise</a:t>
            </a:r>
            <a:r>
              <a:rPr lang="de-DE" sz="2981" spc="117" dirty="0">
                <a:solidFill>
                  <a:schemeClr val="tx1"/>
                </a:solidFill>
                <a:latin typeface="Calibri"/>
                <a:cs typeface="Calibri"/>
              </a:rPr>
              <a:t> to the real world.</a:t>
            </a:r>
          </a:p>
          <a:p>
            <a:pPr marL="27039" algn="just">
              <a:spcBef>
                <a:spcPts val="10"/>
              </a:spcBef>
              <a:tabLst>
                <a:tab pos="1082933" algn="l"/>
              </a:tabLst>
            </a:pPr>
            <a:endParaRPr lang="de-DE" sz="2981" spc="117" dirty="0">
              <a:solidFill>
                <a:schemeClr val="tx1"/>
              </a:solidFill>
              <a:latin typeface="Calibri"/>
              <a:cs typeface="Calibri"/>
            </a:endParaRPr>
          </a:p>
          <a:p>
            <a:pPr marL="27039" algn="just">
              <a:spcBef>
                <a:spcPts val="10"/>
              </a:spcBef>
              <a:tabLst>
                <a:tab pos="1082933" algn="l"/>
              </a:tabLst>
            </a:pPr>
            <a:r>
              <a:rPr lang="de-DE" sz="2981" spc="117" dirty="0">
                <a:solidFill>
                  <a:schemeClr val="tx1"/>
                </a:solidFill>
                <a:latin typeface="Calibri"/>
                <a:cs typeface="Calibri"/>
              </a:rPr>
              <a:t>Observational media effects studies mostly assessing long-term changes (Foos &amp; Bischof 2022) or interested in „slant“ broadly, with little consideration of the precise changes in media content driving this (Grossman et al. 2022; Levendusky 2023).</a:t>
            </a:r>
          </a:p>
          <a:p>
            <a:pPr marL="27039" algn="just">
              <a:spcBef>
                <a:spcPts val="10"/>
              </a:spcBef>
              <a:tabLst>
                <a:tab pos="1082933" algn="l"/>
              </a:tabLst>
            </a:pPr>
            <a:endParaRPr lang="de-DE" sz="2981" spc="117" dirty="0">
              <a:solidFill>
                <a:schemeClr val="tx1"/>
              </a:solidFill>
              <a:latin typeface="Calibri"/>
              <a:cs typeface="Calibri"/>
            </a:endParaRPr>
          </a:p>
          <a:p>
            <a:pPr marL="27039" algn="just">
              <a:spcBef>
                <a:spcPts val="10"/>
              </a:spcBef>
              <a:tabLst>
                <a:tab pos="1082933" algn="l"/>
              </a:tabLst>
            </a:pPr>
            <a:r>
              <a:rPr lang="de-DE" sz="2981" spc="117" dirty="0">
                <a:solidFill>
                  <a:schemeClr val="tx2"/>
                </a:solidFill>
                <a:latin typeface="Calibri"/>
                <a:cs typeface="Calibri"/>
              </a:rPr>
              <a:t>→ MORE RESEARCH ON SHORT-/MEDIUM-TERM IMPACT OF MEDIA FRAMING NEEDED</a:t>
            </a:r>
          </a:p>
        </p:txBody>
      </p:sp>
      <p:grpSp>
        <p:nvGrpSpPr>
          <p:cNvPr id="33" name="Group 32">
            <a:extLst>
              <a:ext uri="{FF2B5EF4-FFF2-40B4-BE49-F238E27FC236}">
                <a16:creationId xmlns:a16="http://schemas.microsoft.com/office/drawing/2014/main" id="{1561D318-870A-FEC6-21C8-8C8CD2870E79}"/>
              </a:ext>
            </a:extLst>
          </p:cNvPr>
          <p:cNvGrpSpPr/>
          <p:nvPr/>
        </p:nvGrpSpPr>
        <p:grpSpPr>
          <a:xfrm>
            <a:off x="756478" y="18069690"/>
            <a:ext cx="8332265" cy="3905656"/>
            <a:chOff x="913121" y="18410626"/>
            <a:chExt cx="8332265" cy="3905656"/>
          </a:xfrm>
        </p:grpSpPr>
        <p:sp>
          <p:nvSpPr>
            <p:cNvPr id="6" name="object 6"/>
            <p:cNvSpPr/>
            <p:nvPr/>
          </p:nvSpPr>
          <p:spPr>
            <a:xfrm>
              <a:off x="913121" y="18410626"/>
              <a:ext cx="8332265" cy="3905656"/>
            </a:xfrm>
            <a:custGeom>
              <a:avLst/>
              <a:gdLst/>
              <a:ahLst/>
              <a:cxnLst/>
              <a:rect l="l" t="t" r="r" b="b"/>
              <a:pathLst>
                <a:path w="3913504" h="2508250">
                  <a:moveTo>
                    <a:pt x="3905766" y="0"/>
                  </a:moveTo>
                  <a:lnTo>
                    <a:pt x="7575" y="0"/>
                  </a:lnTo>
                  <a:lnTo>
                    <a:pt x="0" y="7575"/>
                  </a:lnTo>
                  <a:lnTo>
                    <a:pt x="0" y="2490728"/>
                  </a:lnTo>
                  <a:lnTo>
                    <a:pt x="0" y="2500072"/>
                  </a:lnTo>
                  <a:lnTo>
                    <a:pt x="7575" y="2507648"/>
                  </a:lnTo>
                  <a:lnTo>
                    <a:pt x="3905766" y="2507648"/>
                  </a:lnTo>
                  <a:lnTo>
                    <a:pt x="3913341" y="2500072"/>
                  </a:lnTo>
                  <a:lnTo>
                    <a:pt x="3913341" y="7575"/>
                  </a:lnTo>
                  <a:lnTo>
                    <a:pt x="3905766" y="0"/>
                  </a:lnTo>
                  <a:close/>
                </a:path>
              </a:pathLst>
            </a:custGeom>
            <a:solidFill>
              <a:srgbClr val="CCD4EC"/>
            </a:solidFill>
          </p:spPr>
          <p:txBody>
            <a:bodyPr wrap="square" lIns="0" tIns="0" rIns="0" bIns="0" rtlCol="0"/>
            <a:lstStyle/>
            <a:p>
              <a:endParaRPr/>
            </a:p>
          </p:txBody>
        </p:sp>
        <p:sp>
          <p:nvSpPr>
            <p:cNvPr id="7" name="object 7"/>
            <p:cNvSpPr txBox="1"/>
            <p:nvPr/>
          </p:nvSpPr>
          <p:spPr>
            <a:xfrm>
              <a:off x="1390432" y="18585000"/>
              <a:ext cx="7377767" cy="3219795"/>
            </a:xfrm>
            <a:prstGeom prst="rect">
              <a:avLst/>
            </a:prstGeom>
          </p:spPr>
          <p:txBody>
            <a:bodyPr vert="horz" wrap="square" lIns="0" tIns="158182" rIns="0" bIns="0" rtlCol="0">
              <a:spAutoFit/>
            </a:bodyPr>
            <a:lstStyle/>
            <a:p>
              <a:pPr marL="27039">
                <a:spcBef>
                  <a:spcPts val="1246"/>
                </a:spcBef>
              </a:pPr>
              <a:r>
                <a:rPr lang="en-US" sz="2981" b="1" dirty="0">
                  <a:latin typeface="Calibri"/>
                  <a:cs typeface="Calibri"/>
                </a:rPr>
                <a:t>Emphasis Framing:</a:t>
              </a:r>
            </a:p>
            <a:p>
              <a:pPr marL="27039">
                <a:spcBef>
                  <a:spcPts val="1246"/>
                </a:spcBef>
              </a:pPr>
              <a:endParaRPr lang="en-US" sz="2981" dirty="0">
                <a:latin typeface="Calibri"/>
                <a:cs typeface="Calibri"/>
              </a:endParaRPr>
            </a:p>
            <a:p>
              <a:pPr marL="27039">
                <a:spcBef>
                  <a:spcPts val="1246"/>
                </a:spcBef>
              </a:pPr>
              <a:r>
                <a:rPr lang="en-US" sz="2981" dirty="0">
                  <a:latin typeface="Calibri"/>
                  <a:cs typeface="Calibri"/>
                </a:rPr>
                <a:t>Emphasis of certain considerations, guiding the recipient to evaluate an issue with those considerations in mind that are promoted by the frame.</a:t>
              </a:r>
              <a:endParaRPr sz="2981" dirty="0">
                <a:latin typeface="Calibri"/>
                <a:cs typeface="Calibri"/>
              </a:endParaRPr>
            </a:p>
          </p:txBody>
        </p:sp>
      </p:grpSp>
      <p:sp>
        <p:nvSpPr>
          <p:cNvPr id="8" name="object 8"/>
          <p:cNvSpPr txBox="1"/>
          <p:nvPr/>
        </p:nvSpPr>
        <p:spPr>
          <a:xfrm>
            <a:off x="756478" y="22231423"/>
            <a:ext cx="8332265" cy="5220895"/>
          </a:xfrm>
          <a:prstGeom prst="rect">
            <a:avLst/>
          </a:prstGeom>
        </p:spPr>
        <p:txBody>
          <a:bodyPr vert="horz" wrap="square" lIns="0" tIns="31094" rIns="0" bIns="0" rtlCol="0">
            <a:spAutoFit/>
          </a:bodyPr>
          <a:lstStyle/>
          <a:p>
            <a:pPr marL="27039">
              <a:spcBef>
                <a:spcPts val="243"/>
              </a:spcBef>
              <a:tabLst>
                <a:tab pos="1173518" algn="l"/>
              </a:tabLst>
            </a:pPr>
            <a:r>
              <a:rPr sz="5110" spc="-53" dirty="0">
                <a:solidFill>
                  <a:srgbClr val="0028A4"/>
                </a:solidFill>
                <a:latin typeface="Calibri"/>
                <a:cs typeface="Calibri"/>
              </a:rPr>
              <a:t>2.</a:t>
            </a:r>
            <a:r>
              <a:rPr sz="5110" dirty="0">
                <a:solidFill>
                  <a:srgbClr val="0028A4"/>
                </a:solidFill>
                <a:latin typeface="Calibri"/>
                <a:cs typeface="Calibri"/>
              </a:rPr>
              <a:t>	</a:t>
            </a:r>
            <a:r>
              <a:rPr lang="de-DE" sz="5110" spc="191" dirty="0">
                <a:solidFill>
                  <a:srgbClr val="0028A4"/>
                </a:solidFill>
                <a:latin typeface="Calibri"/>
                <a:cs typeface="Calibri"/>
              </a:rPr>
              <a:t>The Case</a:t>
            </a:r>
            <a:endParaRPr sz="5110" dirty="0">
              <a:latin typeface="Calibri"/>
              <a:cs typeface="Calibri"/>
            </a:endParaRPr>
          </a:p>
          <a:p>
            <a:pPr marL="27039" marR="10816" algn="just">
              <a:lnSpc>
                <a:spcPct val="128899"/>
              </a:lnSpc>
              <a:spcBef>
                <a:spcPts val="2416"/>
              </a:spcBef>
            </a:pPr>
            <a:r>
              <a:rPr lang="de-DE" sz="2981" spc="117" dirty="0">
                <a:latin typeface="Calibri"/>
                <a:cs typeface="Calibri"/>
              </a:rPr>
              <a:t>In December 2016, Kai Dieckmann, the chief editor of the tabloid </a:t>
            </a:r>
            <a:r>
              <a:rPr lang="de-DE" sz="2981" i="1" spc="117" dirty="0">
                <a:latin typeface="Calibri"/>
                <a:cs typeface="Calibri"/>
              </a:rPr>
              <a:t>Bild</a:t>
            </a:r>
            <a:r>
              <a:rPr lang="de-DE" sz="2981" spc="117" dirty="0">
                <a:latin typeface="Calibri"/>
                <a:cs typeface="Calibri"/>
              </a:rPr>
              <a:t>, leaves over allegations of sexual harassment. Julian Reichelt, known for his advocacy of a ‚sober view on immigrants‘, takes over. In the following months, </a:t>
            </a:r>
            <a:r>
              <a:rPr lang="de-DE" sz="2981" i="1" spc="117" dirty="0">
                <a:latin typeface="Calibri"/>
                <a:cs typeface="Calibri"/>
              </a:rPr>
              <a:t>Bild </a:t>
            </a:r>
            <a:r>
              <a:rPr lang="de-DE" sz="2981" spc="117" dirty="0">
                <a:latin typeface="Calibri"/>
                <a:cs typeface="Calibri"/>
              </a:rPr>
              <a:t>increasingly emphasises crime in its migration coverage.</a:t>
            </a:r>
          </a:p>
        </p:txBody>
      </p:sp>
      <p:sp>
        <p:nvSpPr>
          <p:cNvPr id="40" name="object 40"/>
          <p:cNvSpPr txBox="1"/>
          <p:nvPr/>
        </p:nvSpPr>
        <p:spPr>
          <a:xfrm>
            <a:off x="10128732" y="5691991"/>
            <a:ext cx="9133993" cy="21463034"/>
          </a:xfrm>
          <a:prstGeom prst="rect">
            <a:avLst/>
          </a:prstGeom>
        </p:spPr>
        <p:txBody>
          <a:bodyPr vert="horz" wrap="square" lIns="0" tIns="31094" rIns="0" bIns="0" rtlCol="0">
            <a:spAutoFit/>
          </a:bodyPr>
          <a:lstStyle/>
          <a:p>
            <a:pPr marL="27039" marR="10816" lvl="0" indent="0" algn="just" defTabSz="914400" eaLnBrk="1" fontAlgn="auto" latinLnBrk="0" hangingPunct="1">
              <a:lnSpc>
                <a:spcPct val="128899"/>
              </a:lnSpc>
              <a:spcBef>
                <a:spcPts val="2416"/>
              </a:spcBef>
              <a:spcAft>
                <a:spcPts val="0"/>
              </a:spcAft>
              <a:buClrTx/>
              <a:buSzTx/>
              <a:buFontTx/>
              <a:buNone/>
              <a:tabLst/>
              <a:defRPr/>
            </a:pPr>
            <a:r>
              <a:rPr kumimoji="0" lang="de-DE" sz="2981" b="0" i="0" u="none" strike="noStrike" kern="0" cap="none" spc="117" normalizeH="0" baseline="0" noProof="0" dirty="0">
                <a:ln>
                  <a:noFill/>
                </a:ln>
                <a:solidFill>
                  <a:sysClr val="windowText" lastClr="000000"/>
                </a:solidFill>
                <a:effectLst/>
                <a:uLnTx/>
                <a:uFillTx/>
                <a:latin typeface="Calibri"/>
                <a:cs typeface="Calibri"/>
              </a:rPr>
              <a:t>Provides </a:t>
            </a:r>
            <a:r>
              <a:rPr kumimoji="0" lang="de-DE" sz="2981" b="1" i="0" u="none" strike="noStrike" kern="0" cap="none" spc="117" normalizeH="0" baseline="0" noProof="0" dirty="0">
                <a:ln>
                  <a:noFill/>
                </a:ln>
                <a:solidFill>
                  <a:srgbClr val="1F497D"/>
                </a:solidFill>
                <a:effectLst/>
                <a:uLnTx/>
                <a:uFillTx/>
                <a:latin typeface="Calibri"/>
                <a:cs typeface="Calibri"/>
              </a:rPr>
              <a:t>quasi-experiment</a:t>
            </a:r>
            <a:r>
              <a:rPr kumimoji="0" lang="de-DE" sz="2981" b="0" i="0" u="none" strike="noStrike" kern="0" cap="none" spc="117" normalizeH="0" baseline="0" noProof="0" dirty="0">
                <a:ln>
                  <a:noFill/>
                </a:ln>
                <a:solidFill>
                  <a:srgbClr val="1F497D"/>
                </a:solidFill>
                <a:effectLst/>
                <a:uLnTx/>
                <a:uFillTx/>
                <a:latin typeface="Calibri"/>
                <a:cs typeface="Calibri"/>
              </a:rPr>
              <a:t>: </a:t>
            </a:r>
            <a:r>
              <a:rPr kumimoji="0" lang="de-DE" sz="2981" b="0" i="0" u="none" strike="noStrike" kern="0" cap="none" spc="117" normalizeH="0" baseline="0" noProof="0" dirty="0">
                <a:ln>
                  <a:noFill/>
                </a:ln>
                <a:solidFill>
                  <a:sysClr val="windowText" lastClr="000000"/>
                </a:solidFill>
                <a:effectLst/>
                <a:uLnTx/>
                <a:uFillTx/>
                <a:latin typeface="Calibri"/>
                <a:cs typeface="Calibri"/>
              </a:rPr>
              <a:t>Sudden change in framing, exogenously timed.</a:t>
            </a:r>
          </a:p>
          <a:p>
            <a:pPr marL="27039" marR="10816" lvl="0" indent="0" algn="just" defTabSz="914400" eaLnBrk="1" fontAlgn="auto" latinLnBrk="0" hangingPunct="1">
              <a:lnSpc>
                <a:spcPct val="100000"/>
              </a:lnSpc>
              <a:spcBef>
                <a:spcPts val="2416"/>
              </a:spcBef>
              <a:spcAft>
                <a:spcPts val="0"/>
              </a:spcAft>
              <a:buClrTx/>
              <a:buSzTx/>
              <a:buFontTx/>
              <a:buNone/>
              <a:tabLst/>
              <a:defRPr/>
            </a:pPr>
            <a:r>
              <a:rPr kumimoji="0" lang="de-DE" sz="2981" b="0" i="0" u="none" strike="noStrike" kern="0" cap="none" spc="117" normalizeH="0" baseline="0" noProof="0" dirty="0">
                <a:ln>
                  <a:noFill/>
                </a:ln>
                <a:solidFill>
                  <a:sysClr val="windowText" lastClr="000000"/>
                </a:solidFill>
                <a:effectLst/>
                <a:uLnTx/>
                <a:uFillTx/>
                <a:latin typeface="Calibri"/>
                <a:cs typeface="Calibri"/>
              </a:rPr>
              <a:t>More-likely case:</a:t>
            </a:r>
          </a:p>
          <a:p>
            <a:pPr marL="484239" marR="10816" lvl="0" indent="-457200" algn="just" defTabSz="914400" eaLnBrk="1" fontAlgn="auto" latinLnBrk="0" hangingPunct="1">
              <a:lnSpc>
                <a:spcPct val="100000"/>
              </a:lnSpc>
              <a:spcBef>
                <a:spcPts val="2416"/>
              </a:spcBef>
              <a:spcAft>
                <a:spcPts val="0"/>
              </a:spcAft>
              <a:buClrTx/>
              <a:buSzTx/>
              <a:buFont typeface="Arial" panose="020B0604020202020204" pitchFamily="34" charset="0"/>
              <a:buChar char="•"/>
              <a:tabLst/>
              <a:defRPr/>
            </a:pPr>
            <a:r>
              <a:rPr kumimoji="0" lang="de-DE" sz="2981" b="0" i="0" u="none" strike="noStrike" kern="0" cap="none" spc="117" normalizeH="0" baseline="0" noProof="0" dirty="0">
                <a:ln>
                  <a:noFill/>
                </a:ln>
                <a:solidFill>
                  <a:sysClr val="windowText" lastClr="000000"/>
                </a:solidFill>
                <a:effectLst/>
                <a:uLnTx/>
                <a:uFillTx/>
                <a:latin typeface="Calibri"/>
                <a:cs typeface="Calibri"/>
              </a:rPr>
              <a:t>Large, influential outlet.</a:t>
            </a:r>
          </a:p>
          <a:p>
            <a:pPr marL="484239" marR="10816" lvl="0" indent="-457200" algn="just" defTabSz="914400" eaLnBrk="1" fontAlgn="auto" latinLnBrk="0" hangingPunct="1">
              <a:lnSpc>
                <a:spcPct val="100000"/>
              </a:lnSpc>
              <a:spcBef>
                <a:spcPts val="2416"/>
              </a:spcBef>
              <a:spcAft>
                <a:spcPts val="0"/>
              </a:spcAft>
              <a:buClrTx/>
              <a:buSzTx/>
              <a:buFont typeface="Arial" panose="020B0604020202020204" pitchFamily="34" charset="0"/>
              <a:buChar char="•"/>
              <a:tabLst/>
              <a:defRPr/>
            </a:pPr>
            <a:r>
              <a:rPr kumimoji="0" lang="de-DE" sz="2981" b="0" i="0" u="none" strike="noStrike" kern="0" cap="none" spc="117" normalizeH="0" baseline="0" noProof="0" dirty="0">
                <a:ln>
                  <a:noFill/>
                </a:ln>
                <a:solidFill>
                  <a:sysClr val="windowText" lastClr="000000"/>
                </a:solidFill>
                <a:effectLst/>
                <a:uLnTx/>
                <a:uFillTx/>
                <a:latin typeface="Calibri"/>
                <a:cs typeface="Calibri"/>
              </a:rPr>
              <a:t>Strong frame on contested issue.</a:t>
            </a:r>
          </a:p>
          <a:p>
            <a:pPr marL="27039" marR="10816" lvl="0" indent="0" algn="just" defTabSz="914400" eaLnBrk="1" fontAlgn="auto" latinLnBrk="0" hangingPunct="1">
              <a:lnSpc>
                <a:spcPct val="100000"/>
              </a:lnSpc>
              <a:spcBef>
                <a:spcPts val="2416"/>
              </a:spcBef>
              <a:spcAft>
                <a:spcPts val="0"/>
              </a:spcAft>
              <a:buClrTx/>
              <a:buSzTx/>
              <a:buFontTx/>
              <a:buNone/>
              <a:tabLst/>
              <a:defRPr/>
            </a:pPr>
            <a:r>
              <a:rPr kumimoji="0" lang="de-DE" sz="2981" b="0" i="0" u="none" strike="noStrike" kern="0" cap="none" spc="117" normalizeH="0" baseline="0" noProof="0" dirty="0">
                <a:ln>
                  <a:noFill/>
                </a:ln>
                <a:solidFill>
                  <a:srgbClr val="1F497D"/>
                </a:solidFill>
                <a:effectLst/>
                <a:uLnTx/>
                <a:uFillTx/>
                <a:latin typeface="Calibri"/>
                <a:cs typeface="Calibri"/>
              </a:rPr>
              <a:t>→ UPPER LIMIT ESTIMATE OF INFLUENCE OF A SINGLE OUTLET ON PUBLIC</a:t>
            </a:r>
            <a:r>
              <a:rPr lang="de-DE" sz="2981" b="0" spc="117" dirty="0">
                <a:solidFill>
                  <a:srgbClr val="1F497D"/>
                </a:solidFill>
                <a:latin typeface="Calibri"/>
                <a:cs typeface="Calibri"/>
              </a:rPr>
              <a:t> OPINION ON SALIENT ISSUES</a:t>
            </a:r>
          </a:p>
          <a:p>
            <a:pPr marL="27039" marR="10816" lvl="0" indent="0" algn="just" defTabSz="914400" eaLnBrk="1" fontAlgn="auto" latinLnBrk="0" hangingPunct="1">
              <a:lnSpc>
                <a:spcPct val="100000"/>
              </a:lnSpc>
              <a:spcBef>
                <a:spcPts val="2416"/>
              </a:spcBef>
              <a:spcAft>
                <a:spcPts val="0"/>
              </a:spcAft>
              <a:buClrTx/>
              <a:buSzTx/>
              <a:buFontTx/>
              <a:buNone/>
              <a:tabLst/>
              <a:defRPr/>
            </a:pPr>
            <a:endParaRPr lang="en-US" sz="5110" b="1" spc="224" dirty="0">
              <a:solidFill>
                <a:srgbClr val="0028A4"/>
              </a:solidFill>
              <a:latin typeface="Calibri"/>
              <a:cs typeface="Calibri"/>
            </a:endParaRPr>
          </a:p>
          <a:p>
            <a:pPr marL="1280324" indent="-1119438">
              <a:spcBef>
                <a:spcPts val="243"/>
              </a:spcBef>
              <a:buAutoNum type="arabicPeriod" startAt="3"/>
              <a:tabLst>
                <a:tab pos="1280324" algn="l"/>
                <a:tab pos="1281676" algn="l"/>
              </a:tabLst>
            </a:pPr>
            <a:r>
              <a:rPr lang="en-US" sz="5110" spc="224" dirty="0">
                <a:solidFill>
                  <a:srgbClr val="0028A4"/>
                </a:solidFill>
                <a:latin typeface="Calibri"/>
                <a:cs typeface="Calibri"/>
              </a:rPr>
              <a:t>Measuring Media Framing </a:t>
            </a:r>
            <a:endParaRPr sz="5110" dirty="0">
              <a:latin typeface="Calibri"/>
              <a:cs typeface="Calibri"/>
            </a:endParaRPr>
          </a:p>
          <a:p>
            <a:pPr marL="676588" marR="146013" indent="-514350" algn="just">
              <a:spcBef>
                <a:spcPts val="2406"/>
              </a:spcBef>
              <a:buFont typeface="Arial" panose="020B0604020202020204" pitchFamily="34" charset="0"/>
              <a:buChar char="•"/>
            </a:pPr>
            <a:r>
              <a:rPr lang="de-DE" sz="2981" spc="117" dirty="0">
                <a:latin typeface="Calibri"/>
                <a:cs typeface="Calibri"/>
              </a:rPr>
              <a:t>Collection of 2.5M news articles.</a:t>
            </a:r>
          </a:p>
          <a:p>
            <a:pPr marL="676588" marR="146013" indent="-514350" algn="just">
              <a:spcBef>
                <a:spcPts val="2406"/>
              </a:spcBef>
              <a:buFont typeface="Arial" panose="020B0604020202020204" pitchFamily="34" charset="0"/>
              <a:buChar char="•"/>
            </a:pPr>
            <a:r>
              <a:rPr lang="de-DE" sz="2981" spc="117" dirty="0">
                <a:latin typeface="Calibri"/>
                <a:cs typeface="Calibri"/>
              </a:rPr>
              <a:t>Annotation of stratified sample for crime and immigration content.</a:t>
            </a:r>
          </a:p>
          <a:p>
            <a:pPr marL="676588" marR="146013" indent="-514350" algn="just">
              <a:spcBef>
                <a:spcPts val="2406"/>
              </a:spcBef>
              <a:buFont typeface="Arial" panose="020B0604020202020204" pitchFamily="34" charset="0"/>
              <a:buChar char="•"/>
            </a:pPr>
            <a:r>
              <a:rPr lang="de-DE" sz="2981" spc="117" dirty="0">
                <a:latin typeface="Calibri"/>
                <a:cs typeface="Calibri"/>
              </a:rPr>
              <a:t>Classification of remainder using fine-tuned BERT models.</a:t>
            </a:r>
          </a:p>
          <a:p>
            <a:pPr marL="676588" marR="146013" indent="-514350" algn="just">
              <a:spcBef>
                <a:spcPts val="2406"/>
              </a:spcBef>
              <a:buFont typeface="Arial" panose="020B0604020202020204" pitchFamily="34" charset="0"/>
              <a:buChar char="•"/>
            </a:pPr>
            <a:r>
              <a:rPr lang="de-DE" sz="2981" spc="117" dirty="0">
                <a:latin typeface="Calibri"/>
                <a:cs typeface="Calibri"/>
              </a:rPr>
              <a:t>Near-perfect performance in classification task:</a:t>
            </a:r>
          </a:p>
          <a:p>
            <a:pPr marL="676588" marR="146013" indent="-514350" algn="just">
              <a:spcBef>
                <a:spcPts val="2406"/>
              </a:spcBef>
              <a:buFont typeface="Arial" panose="020B0604020202020204" pitchFamily="34" charset="0"/>
              <a:buChar char="•"/>
            </a:pPr>
            <a:endParaRPr lang="de-DE" sz="2981" b="1" spc="117" dirty="0">
              <a:latin typeface="Calibri"/>
              <a:cs typeface="Calibri"/>
            </a:endParaRPr>
          </a:p>
          <a:p>
            <a:pPr marL="676588" marR="146013" indent="-514350" algn="just">
              <a:spcBef>
                <a:spcPts val="2406"/>
              </a:spcBef>
              <a:buFont typeface="Arial" panose="020B0604020202020204" pitchFamily="34" charset="0"/>
              <a:buChar char="•"/>
            </a:pPr>
            <a:endParaRPr lang="de-DE" sz="2981" b="1" spc="117" dirty="0">
              <a:latin typeface="Calibri"/>
              <a:cs typeface="Calibri"/>
            </a:endParaRPr>
          </a:p>
          <a:p>
            <a:pPr marL="676588" marR="146013" indent="-514350" algn="just">
              <a:spcBef>
                <a:spcPts val="2406"/>
              </a:spcBef>
              <a:buFont typeface="Arial" panose="020B0604020202020204" pitchFamily="34" charset="0"/>
              <a:buChar char="•"/>
            </a:pPr>
            <a:endParaRPr lang="de-DE" sz="2981" b="1" spc="117" dirty="0">
              <a:latin typeface="Calibri"/>
              <a:cs typeface="Calibri"/>
            </a:endParaRPr>
          </a:p>
          <a:p>
            <a:pPr marL="162238" marR="146013" algn="just">
              <a:spcBef>
                <a:spcPts val="2406"/>
              </a:spcBef>
            </a:pPr>
            <a:endParaRPr lang="de-DE" sz="2981" b="1" spc="117" dirty="0">
              <a:latin typeface="Calibri"/>
              <a:cs typeface="Calibri"/>
            </a:endParaRPr>
          </a:p>
          <a:p>
            <a:pPr marL="162238" marR="146013" algn="just">
              <a:spcBef>
                <a:spcPts val="2406"/>
              </a:spcBef>
            </a:pPr>
            <a:endParaRPr lang="de-DE" sz="2981" b="1" spc="117" dirty="0">
              <a:latin typeface="Calibri"/>
              <a:cs typeface="Calibri"/>
            </a:endParaRPr>
          </a:p>
          <a:p>
            <a:pPr marL="1345219" marR="0" lvl="0" indent="-1184334" defTabSz="914400" eaLnBrk="1" fontAlgn="auto" latinLnBrk="0" hangingPunct="1">
              <a:lnSpc>
                <a:spcPct val="100000"/>
              </a:lnSpc>
              <a:spcBef>
                <a:spcPts val="2545"/>
              </a:spcBef>
              <a:spcAft>
                <a:spcPts val="0"/>
              </a:spcAft>
              <a:buClrTx/>
              <a:buSzTx/>
              <a:buFontTx/>
              <a:buAutoNum type="arabicPeriod" startAt="4"/>
              <a:tabLst>
                <a:tab pos="1345219" algn="l"/>
                <a:tab pos="1346571" algn="l"/>
              </a:tabLst>
              <a:defRPr/>
            </a:pPr>
            <a:r>
              <a:rPr kumimoji="0" lang="en-US" sz="5110" b="0" i="0" u="none" strike="noStrike" kern="0" cap="none" spc="127" normalizeH="0" baseline="0" noProof="0" dirty="0">
                <a:ln>
                  <a:noFill/>
                </a:ln>
                <a:solidFill>
                  <a:srgbClr val="0028A4"/>
                </a:solidFill>
                <a:effectLst/>
                <a:uLnTx/>
                <a:uFillTx/>
                <a:latin typeface="Calibri"/>
                <a:cs typeface="Calibri"/>
              </a:rPr>
              <a:t>Estimation</a:t>
            </a:r>
          </a:p>
          <a:p>
            <a:pPr marL="162238" marR="147366" lvl="0" indent="0" algn="just" defTabSz="914400" eaLnBrk="1" fontAlgn="auto" latinLnBrk="0" hangingPunct="1">
              <a:lnSpc>
                <a:spcPct val="128899"/>
              </a:lnSpc>
              <a:spcBef>
                <a:spcPts val="2416"/>
              </a:spcBef>
              <a:spcAft>
                <a:spcPts val="0"/>
              </a:spcAft>
              <a:buClrTx/>
              <a:buSzTx/>
              <a:buFontTx/>
              <a:buNone/>
              <a:tabLst/>
              <a:defRPr/>
            </a:pPr>
            <a:r>
              <a:rPr kumimoji="0" lang="de-DE" sz="2981" b="0" i="0" u="none" strike="noStrike" kern="0" cap="none" spc="0" normalizeH="0" baseline="0" noProof="0" dirty="0">
                <a:ln>
                  <a:noFill/>
                </a:ln>
                <a:solidFill>
                  <a:sysClr val="windowText" lastClr="000000"/>
                </a:solidFill>
                <a:effectLst/>
                <a:uLnTx/>
                <a:uFillTx/>
                <a:latin typeface="Calibri"/>
                <a:cs typeface="Calibri"/>
              </a:rPr>
              <a:t>Comparison of Bild readers and non-Bild readers allows </a:t>
            </a:r>
            <a:r>
              <a:rPr kumimoji="0" lang="de-DE" sz="2981" b="0" i="1" u="none" strike="noStrike" kern="0" cap="none" spc="0" normalizeH="0" baseline="0" noProof="0" dirty="0">
                <a:ln>
                  <a:noFill/>
                </a:ln>
                <a:solidFill>
                  <a:sysClr val="windowText" lastClr="000000"/>
                </a:solidFill>
                <a:effectLst/>
                <a:uLnTx/>
                <a:uFillTx/>
                <a:latin typeface="Calibri"/>
                <a:cs typeface="Calibri"/>
              </a:rPr>
              <a:t>Difference-in-Differences</a:t>
            </a:r>
            <a:r>
              <a:rPr kumimoji="0" lang="de-DE" sz="2981" b="0" i="0" u="none" strike="noStrike" kern="0" cap="none" spc="0" normalizeH="0" baseline="0" noProof="0" dirty="0">
                <a:ln>
                  <a:noFill/>
                </a:ln>
                <a:solidFill>
                  <a:sysClr val="windowText" lastClr="000000"/>
                </a:solidFill>
                <a:effectLst/>
                <a:uLnTx/>
                <a:uFillTx/>
                <a:latin typeface="Calibri"/>
                <a:cs typeface="Calibri"/>
              </a:rPr>
              <a:t> design (DiD). </a:t>
            </a:r>
            <a:r>
              <a:rPr kumimoji="0" lang="de-DE" sz="2981" b="0" i="1" u="none" strike="noStrike" kern="0" cap="none" spc="0" normalizeH="0" baseline="0" noProof="0" dirty="0">
                <a:ln>
                  <a:noFill/>
                </a:ln>
                <a:solidFill>
                  <a:sysClr val="windowText" lastClr="000000"/>
                </a:solidFill>
                <a:effectLst/>
                <a:uLnTx/>
                <a:uFillTx/>
                <a:latin typeface="Calibri"/>
                <a:cs typeface="Calibri"/>
              </a:rPr>
              <a:t>GLES 2017 Election Panel</a:t>
            </a:r>
            <a:r>
              <a:rPr kumimoji="0" lang="de-DE" sz="2981" b="0" i="0" u="none" strike="noStrike" kern="0" cap="none" spc="0" normalizeH="0" baseline="0" noProof="0" dirty="0">
                <a:ln>
                  <a:noFill/>
                </a:ln>
                <a:solidFill>
                  <a:sysClr val="windowText" lastClr="000000"/>
                </a:solidFill>
                <a:effectLst/>
                <a:uLnTx/>
                <a:uFillTx/>
                <a:latin typeface="Calibri"/>
                <a:cs typeface="Calibri"/>
              </a:rPr>
              <a:t> (Debus, Faas, and Roßteutscher 2017) with 15 waves from 2016-2020 provides ideal data to measure attitudinal changes over time.</a:t>
            </a:r>
          </a:p>
          <a:p>
            <a:pPr marL="162238" marR="147366" algn="just">
              <a:lnSpc>
                <a:spcPct val="128899"/>
              </a:lnSpc>
              <a:spcBef>
                <a:spcPts val="2416"/>
              </a:spcBef>
              <a:defRPr/>
            </a:pPr>
            <a:r>
              <a:rPr kumimoji="0" lang="en-US" sz="2981" b="1" i="0" u="none" strike="noStrike" kern="0" cap="none" spc="0" normalizeH="0" baseline="0" noProof="0" dirty="0">
                <a:ln>
                  <a:noFill/>
                </a:ln>
                <a:solidFill>
                  <a:srgbClr val="1F497D"/>
                </a:solidFill>
                <a:effectLst/>
                <a:uLnTx/>
                <a:uFillTx/>
                <a:latin typeface="Calibri"/>
                <a:cs typeface="Calibri"/>
              </a:rPr>
              <a:t>Precise</a:t>
            </a:r>
            <a:r>
              <a:rPr kumimoji="0" lang="en-US" sz="2981" b="0" i="0" u="none" strike="noStrike" kern="0" cap="none" spc="0" normalizeH="0" baseline="0" noProof="0" dirty="0">
                <a:ln>
                  <a:noFill/>
                </a:ln>
                <a:solidFill>
                  <a:sysClr val="windowText" lastClr="000000"/>
                </a:solidFill>
                <a:effectLst/>
                <a:uLnTx/>
                <a:uFillTx/>
                <a:latin typeface="Calibri"/>
                <a:cs typeface="Calibri"/>
              </a:rPr>
              <a:t> </a:t>
            </a:r>
            <a:r>
              <a:rPr kumimoji="0" lang="en-US" sz="2981" b="1" i="0" u="none" strike="noStrike" kern="0" cap="none" spc="0" normalizeH="0" baseline="0" noProof="0" dirty="0">
                <a:ln>
                  <a:noFill/>
                </a:ln>
                <a:solidFill>
                  <a:srgbClr val="1F497D"/>
                </a:solidFill>
                <a:effectLst/>
                <a:uLnTx/>
                <a:uFillTx/>
                <a:latin typeface="Calibri"/>
                <a:cs typeface="Calibri"/>
              </a:rPr>
              <a:t>null effects </a:t>
            </a:r>
            <a:r>
              <a:rPr kumimoji="0" lang="en-US" sz="2981" b="0" i="0" u="none" strike="noStrike" kern="0" cap="none" spc="0" normalizeH="0" baseline="0" noProof="0" dirty="0">
                <a:ln>
                  <a:noFill/>
                </a:ln>
                <a:solidFill>
                  <a:sysClr val="windowText" lastClr="000000"/>
                </a:solidFill>
                <a:effectLst/>
                <a:uLnTx/>
                <a:uFillTx/>
                <a:latin typeface="Calibri"/>
                <a:cs typeface="Calibri"/>
              </a:rPr>
              <a:t>are found for changes on immigration attitudes, integration attitudes, problem perceptions of migration, as well as support for the far-right </a:t>
            </a:r>
            <a:r>
              <a:rPr kumimoji="0" lang="en-US" sz="2981" b="0" i="1" u="none" strike="noStrike" kern="0" cap="none" spc="0" normalizeH="0" baseline="0" noProof="0" dirty="0" err="1">
                <a:ln>
                  <a:noFill/>
                </a:ln>
                <a:solidFill>
                  <a:sysClr val="windowText" lastClr="000000"/>
                </a:solidFill>
                <a:effectLst/>
                <a:uLnTx/>
                <a:uFillTx/>
                <a:latin typeface="Calibri"/>
                <a:cs typeface="Calibri"/>
              </a:rPr>
              <a:t>AfD</a:t>
            </a:r>
            <a:r>
              <a:rPr kumimoji="0" lang="en-US" sz="2981" b="0" i="0" u="none" strike="noStrike" kern="0" cap="none" spc="0" normalizeH="0" baseline="0" noProof="0" dirty="0">
                <a:ln>
                  <a:noFill/>
                </a:ln>
                <a:solidFill>
                  <a:sysClr val="windowText" lastClr="000000"/>
                </a:solidFill>
                <a:effectLst/>
                <a:uLnTx/>
                <a:uFillTx/>
                <a:latin typeface="Calibri"/>
                <a:cs typeface="Calibri"/>
              </a:rPr>
              <a:t>.</a:t>
            </a:r>
          </a:p>
        </p:txBody>
      </p:sp>
      <p:sp>
        <p:nvSpPr>
          <p:cNvPr id="44" name="object 44"/>
          <p:cNvSpPr txBox="1"/>
          <p:nvPr/>
        </p:nvSpPr>
        <p:spPr>
          <a:xfrm>
            <a:off x="20330186" y="31522734"/>
            <a:ext cx="8869005" cy="7932791"/>
          </a:xfrm>
          <a:prstGeom prst="rect">
            <a:avLst/>
          </a:prstGeom>
        </p:spPr>
        <p:txBody>
          <a:bodyPr vert="horz" wrap="square" lIns="0" tIns="31094" rIns="0" bIns="0" rtlCol="0">
            <a:spAutoFit/>
          </a:bodyPr>
          <a:lstStyle/>
          <a:p>
            <a:pPr marL="27039">
              <a:spcBef>
                <a:spcPts val="243"/>
              </a:spcBef>
            </a:pPr>
            <a:r>
              <a:rPr sz="5110" spc="-22" dirty="0">
                <a:solidFill>
                  <a:srgbClr val="0028A4"/>
                </a:solidFill>
                <a:latin typeface="Calibri"/>
                <a:cs typeface="Calibri"/>
              </a:rPr>
              <a:t>References</a:t>
            </a:r>
            <a:endParaRPr lang="en-US" sz="5110" spc="-22" dirty="0">
              <a:solidFill>
                <a:srgbClr val="0028A4"/>
              </a:solidFill>
              <a:latin typeface="Calibri"/>
              <a:cs typeface="Calibri"/>
            </a:endParaRPr>
          </a:p>
          <a:p>
            <a:pPr marL="162238" marR="147366" lvl="0" indent="-900000" algn="just" defTabSz="914400" eaLnBrk="1" fontAlgn="auto" latinLnBrk="0" hangingPunct="1">
              <a:lnSpc>
                <a:spcPct val="128899"/>
              </a:lnSpc>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alibri"/>
                <a:cs typeface="Calibri"/>
              </a:rPr>
              <a:t>Debus</a:t>
            </a:r>
            <a:r>
              <a:rPr kumimoji="0" lang="en-US" sz="2000" b="0" i="0" u="none" strike="noStrike" kern="0" cap="none" spc="0" normalizeH="0" baseline="0" noProof="0" dirty="0">
                <a:ln>
                  <a:noFill/>
                </a:ln>
                <a:solidFill>
                  <a:sysClr val="windowText" lastClr="000000"/>
                </a:solidFill>
                <a:effectLst/>
                <a:uLnTx/>
                <a:uFillTx/>
                <a:latin typeface="Calibri"/>
                <a:cs typeface="Calibri"/>
              </a:rPr>
              <a:t>, Marc, Thorsten </a:t>
            </a:r>
            <a:r>
              <a:rPr kumimoji="0" lang="en-US" sz="2000" b="1" i="0" u="none" strike="noStrike" kern="0" cap="none" spc="0" normalizeH="0" baseline="0" noProof="0" dirty="0" err="1">
                <a:ln>
                  <a:noFill/>
                </a:ln>
                <a:solidFill>
                  <a:sysClr val="windowText" lastClr="000000"/>
                </a:solidFill>
                <a:effectLst/>
                <a:uLnTx/>
                <a:uFillTx/>
                <a:latin typeface="Calibri"/>
                <a:cs typeface="Calibri"/>
              </a:rPr>
              <a:t>Faas</a:t>
            </a:r>
            <a:r>
              <a:rPr kumimoji="0" lang="en-US" sz="2000" b="0" i="0" u="none" strike="noStrike" kern="0" cap="none" spc="0" normalizeH="0" baseline="0" noProof="0" dirty="0">
                <a:ln>
                  <a:noFill/>
                </a:ln>
                <a:solidFill>
                  <a:sysClr val="windowText" lastClr="000000"/>
                </a:solidFill>
                <a:effectLst/>
                <a:uLnTx/>
                <a:uFillTx/>
                <a:latin typeface="Calibri"/>
                <a:cs typeface="Calibri"/>
              </a:rPr>
              <a:t>, and Sigrid </a:t>
            </a:r>
            <a:r>
              <a:rPr kumimoji="0" lang="en-US" sz="2000" b="1" i="0" u="none" strike="noStrike" kern="0" cap="none" spc="0" normalizeH="0" baseline="0" noProof="0" dirty="0" err="1">
                <a:ln>
                  <a:noFill/>
                </a:ln>
                <a:solidFill>
                  <a:sysClr val="windowText" lastClr="000000"/>
                </a:solidFill>
                <a:effectLst/>
                <a:uLnTx/>
                <a:uFillTx/>
                <a:latin typeface="Calibri"/>
                <a:cs typeface="Calibri"/>
              </a:rPr>
              <a:t>Roßteutscher</a:t>
            </a:r>
            <a:r>
              <a:rPr kumimoji="0" lang="en-US" sz="2000" b="0" i="0" u="none" strike="noStrike" kern="0" cap="none" spc="0" normalizeH="0" baseline="0" noProof="0" dirty="0">
                <a:ln>
                  <a:noFill/>
                </a:ln>
                <a:solidFill>
                  <a:sysClr val="windowText" lastClr="000000"/>
                </a:solidFill>
                <a:effectLst/>
                <a:uLnTx/>
                <a:uFillTx/>
                <a:latin typeface="Calibri"/>
                <a:cs typeface="Calibri"/>
              </a:rPr>
              <a:t>. 2017. “GLES Panel 2016-2021, </a:t>
            </a:r>
            <a:r>
              <a:rPr kumimoji="0" lang="en-US" sz="2000" b="0" i="0" u="none" strike="noStrike" kern="0" cap="none" spc="0" normalizeH="0" baseline="0" noProof="0" dirty="0" err="1">
                <a:ln>
                  <a:noFill/>
                </a:ln>
                <a:solidFill>
                  <a:sysClr val="windowText" lastClr="000000"/>
                </a:solidFill>
                <a:effectLst/>
                <a:uLnTx/>
                <a:uFillTx/>
                <a:latin typeface="Calibri"/>
                <a:cs typeface="Calibri"/>
              </a:rPr>
              <a:t>Wellen</a:t>
            </a:r>
            <a:r>
              <a:rPr kumimoji="0" lang="en-US" sz="2000" b="0" i="0" u="none" strike="noStrike" kern="0" cap="none" spc="0" normalizeH="0" baseline="0" noProof="0" dirty="0">
                <a:ln>
                  <a:noFill/>
                </a:ln>
                <a:solidFill>
                  <a:sysClr val="windowText" lastClr="000000"/>
                </a:solidFill>
                <a:effectLst/>
                <a:uLnTx/>
                <a:uFillTx/>
                <a:latin typeface="Calibri"/>
                <a:cs typeface="Calibri"/>
              </a:rPr>
              <a:t> 1-15.” Köln: GESIS </a:t>
            </a:r>
            <a:r>
              <a:rPr kumimoji="0" lang="en-US" sz="2000" b="0" i="0" u="none" strike="noStrike" kern="0" cap="none" spc="0" normalizeH="0" baseline="0" noProof="0" dirty="0" err="1">
                <a:ln>
                  <a:noFill/>
                </a:ln>
                <a:solidFill>
                  <a:sysClr val="windowText" lastClr="000000"/>
                </a:solidFill>
                <a:effectLst/>
                <a:uLnTx/>
                <a:uFillTx/>
                <a:latin typeface="Calibri"/>
                <a:cs typeface="Calibri"/>
              </a:rPr>
              <a:t>Datenarchiv</a:t>
            </a:r>
            <a:r>
              <a:rPr kumimoji="0" lang="en-US" sz="2000" b="0" i="0" u="none" strike="noStrike" kern="0" cap="none" spc="0" normalizeH="0" baseline="0" noProof="0" dirty="0">
                <a:ln>
                  <a:noFill/>
                </a:ln>
                <a:solidFill>
                  <a:sysClr val="windowText" lastClr="000000"/>
                </a:solidFill>
                <a:effectLst/>
                <a:uLnTx/>
                <a:uFillTx/>
                <a:latin typeface="Calibri"/>
                <a:cs typeface="Calibri"/>
              </a:rPr>
              <a:t>. </a:t>
            </a:r>
            <a:r>
              <a:rPr kumimoji="0" lang="en-US" sz="2000" b="0" i="0" u="none" strike="noStrike" kern="0" cap="none" spc="0" normalizeH="0" baseline="0" noProof="0" dirty="0">
                <a:ln>
                  <a:noFill/>
                </a:ln>
                <a:solidFill>
                  <a:sysClr val="windowText" lastClr="000000"/>
                </a:solidFill>
                <a:effectLst/>
                <a:uLnTx/>
                <a:uFillTx/>
                <a:latin typeface="Calibri"/>
                <a:cs typeface="Calibri"/>
                <a:hlinkClick r:id="rId3"/>
              </a:rPr>
              <a:t>https://doi.org/10.4232/1.13783</a:t>
            </a:r>
            <a:r>
              <a:rPr kumimoji="0" lang="en-US" sz="2000" b="0" i="0" u="none" strike="noStrike" kern="0" cap="none" spc="0" normalizeH="0" baseline="0" noProof="0" dirty="0">
                <a:ln>
                  <a:noFill/>
                </a:ln>
                <a:solidFill>
                  <a:sysClr val="windowText" lastClr="000000"/>
                </a:solidFill>
                <a:effectLst/>
                <a:uLnTx/>
                <a:uFillTx/>
                <a:latin typeface="Calibri"/>
                <a:cs typeface="Calibri"/>
              </a:rPr>
              <a:t>.</a:t>
            </a:r>
          </a:p>
          <a:p>
            <a:pPr marL="162238" marR="147366" lvl="0" indent="-900000" algn="just" defTabSz="914400" eaLnBrk="1" fontAlgn="auto" latinLnBrk="0" hangingPunct="1">
              <a:lnSpc>
                <a:spcPct val="128899"/>
              </a:lnSpc>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alibri"/>
                <a:cs typeface="Calibri"/>
              </a:rPr>
              <a:t>Foos</a:t>
            </a:r>
            <a:r>
              <a:rPr kumimoji="0" lang="en-US" sz="2000" b="0" i="0" u="none" strike="noStrike" kern="0" cap="none" spc="0" normalizeH="0" baseline="0" noProof="0" dirty="0">
                <a:ln>
                  <a:noFill/>
                </a:ln>
                <a:solidFill>
                  <a:sysClr val="windowText" lastClr="000000"/>
                </a:solidFill>
                <a:effectLst/>
                <a:uLnTx/>
                <a:uFillTx/>
                <a:latin typeface="Calibri"/>
                <a:cs typeface="Calibri"/>
              </a:rPr>
              <a:t>, Florian, and Daniel </a:t>
            </a:r>
            <a:r>
              <a:rPr kumimoji="0" lang="en-US" sz="2000" b="1" i="0" u="none" strike="noStrike" kern="0" cap="none" spc="0" normalizeH="0" baseline="0" noProof="0" dirty="0">
                <a:ln>
                  <a:noFill/>
                </a:ln>
                <a:solidFill>
                  <a:sysClr val="windowText" lastClr="000000"/>
                </a:solidFill>
                <a:effectLst/>
                <a:uLnTx/>
                <a:uFillTx/>
                <a:latin typeface="Calibri"/>
                <a:cs typeface="Calibri"/>
              </a:rPr>
              <a:t>Bischof</a:t>
            </a:r>
            <a:r>
              <a:rPr kumimoji="0" lang="en-US" sz="2000" b="0" i="0" u="none" strike="noStrike" kern="0" cap="none" spc="0" normalizeH="0" baseline="0" noProof="0" dirty="0">
                <a:ln>
                  <a:noFill/>
                </a:ln>
                <a:solidFill>
                  <a:sysClr val="windowText" lastClr="000000"/>
                </a:solidFill>
                <a:effectLst/>
                <a:uLnTx/>
                <a:uFillTx/>
                <a:latin typeface="Calibri"/>
                <a:cs typeface="Calibri"/>
              </a:rPr>
              <a:t>. 2022. “Tabloid Media Campaigns and Public Opinion: Quasi-Experimental Evidence on Euroscepticism in England.” American Political Science Review 116 (1): 19–37. </a:t>
            </a:r>
            <a:r>
              <a:rPr kumimoji="0" lang="en-US" sz="2000" b="0" i="0" u="none" strike="noStrike" kern="0" cap="none" spc="0" normalizeH="0" baseline="0" noProof="0" dirty="0">
                <a:ln>
                  <a:noFill/>
                </a:ln>
                <a:solidFill>
                  <a:sysClr val="windowText" lastClr="000000"/>
                </a:solidFill>
                <a:effectLst/>
                <a:uLnTx/>
                <a:uFillTx/>
                <a:latin typeface="Calibri"/>
                <a:cs typeface="Calibri"/>
                <a:hlinkClick r:id="rId4"/>
              </a:rPr>
              <a:t>https://doi.org/10.1017/S000305542100085X</a:t>
            </a:r>
            <a:r>
              <a:rPr kumimoji="0" lang="en-US" sz="2000" b="0" i="0" u="none" strike="noStrike" kern="0" cap="none" spc="0" normalizeH="0" baseline="0" noProof="0" dirty="0">
                <a:ln>
                  <a:noFill/>
                </a:ln>
                <a:solidFill>
                  <a:sysClr val="windowText" lastClr="000000"/>
                </a:solidFill>
                <a:effectLst/>
                <a:uLnTx/>
                <a:uFillTx/>
                <a:latin typeface="Calibri"/>
                <a:cs typeface="Calibri"/>
              </a:rPr>
              <a:t>.</a:t>
            </a:r>
          </a:p>
          <a:p>
            <a:pPr marL="162238" marR="147366" lvl="0" indent="-900000" algn="just" defTabSz="914400" eaLnBrk="1" fontAlgn="auto" latinLnBrk="0" hangingPunct="1">
              <a:lnSpc>
                <a:spcPct val="128899"/>
              </a:lnSpc>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alibri"/>
                <a:cs typeface="Calibri"/>
              </a:rPr>
              <a:t>Grossman</a:t>
            </a:r>
            <a:r>
              <a:rPr kumimoji="0" lang="en-US" sz="2000" b="0" i="0" u="none" strike="noStrike" kern="0" cap="none" spc="0" normalizeH="0" baseline="0" noProof="0" dirty="0">
                <a:ln>
                  <a:noFill/>
                </a:ln>
                <a:solidFill>
                  <a:sysClr val="windowText" lastClr="000000"/>
                </a:solidFill>
                <a:effectLst/>
                <a:uLnTx/>
                <a:uFillTx/>
                <a:latin typeface="Calibri"/>
                <a:cs typeface="Calibri"/>
              </a:rPr>
              <a:t>, Guy, </a:t>
            </a:r>
            <a:r>
              <a:rPr kumimoji="0" lang="en-US" sz="2000" b="0" i="0" u="none" strike="noStrike" kern="0" cap="none" spc="0" normalizeH="0" baseline="0" noProof="0" dirty="0" err="1">
                <a:ln>
                  <a:noFill/>
                </a:ln>
                <a:solidFill>
                  <a:sysClr val="windowText" lastClr="000000"/>
                </a:solidFill>
                <a:effectLst/>
                <a:uLnTx/>
                <a:uFillTx/>
                <a:latin typeface="Calibri"/>
                <a:cs typeface="Calibri"/>
              </a:rPr>
              <a:t>Yotam</a:t>
            </a:r>
            <a:r>
              <a:rPr kumimoji="0" lang="en-US" sz="2000" b="0" i="0" u="none" strike="noStrike" kern="0" cap="none" spc="0" normalizeH="0" baseline="0" noProof="0" dirty="0">
                <a:ln>
                  <a:noFill/>
                </a:ln>
                <a:solidFill>
                  <a:sysClr val="windowText" lastClr="000000"/>
                </a:solidFill>
                <a:effectLst/>
                <a:uLnTx/>
                <a:uFillTx/>
                <a:latin typeface="Calibri"/>
                <a:cs typeface="Calibri"/>
              </a:rPr>
              <a:t> </a:t>
            </a:r>
            <a:r>
              <a:rPr kumimoji="0" lang="en-US" sz="2000" b="1" i="0" u="none" strike="noStrike" kern="0" cap="none" spc="0" normalizeH="0" baseline="0" noProof="0" dirty="0">
                <a:ln>
                  <a:noFill/>
                </a:ln>
                <a:solidFill>
                  <a:sysClr val="windowText" lastClr="000000"/>
                </a:solidFill>
                <a:effectLst/>
                <a:uLnTx/>
                <a:uFillTx/>
                <a:latin typeface="Calibri"/>
                <a:cs typeface="Calibri"/>
              </a:rPr>
              <a:t>Margalit</a:t>
            </a:r>
            <a:r>
              <a:rPr kumimoji="0" lang="en-US" sz="2000" b="0" i="0" u="none" strike="noStrike" kern="0" cap="none" spc="0" normalizeH="0" baseline="0" noProof="0" dirty="0">
                <a:ln>
                  <a:noFill/>
                </a:ln>
                <a:solidFill>
                  <a:sysClr val="windowText" lastClr="000000"/>
                </a:solidFill>
                <a:effectLst/>
                <a:uLnTx/>
                <a:uFillTx/>
                <a:latin typeface="Calibri"/>
                <a:cs typeface="Calibri"/>
              </a:rPr>
              <a:t>, and Tamar </a:t>
            </a:r>
            <a:r>
              <a:rPr kumimoji="0" lang="en-US" sz="2000" b="1" i="0" u="none" strike="noStrike" kern="0" cap="none" spc="0" normalizeH="0" baseline="0" noProof="0" dirty="0">
                <a:ln>
                  <a:noFill/>
                </a:ln>
                <a:solidFill>
                  <a:sysClr val="windowText" lastClr="000000"/>
                </a:solidFill>
                <a:effectLst/>
                <a:uLnTx/>
                <a:uFillTx/>
                <a:latin typeface="Calibri"/>
                <a:cs typeface="Calibri"/>
              </a:rPr>
              <a:t>Mitts</a:t>
            </a:r>
            <a:r>
              <a:rPr kumimoji="0" lang="en-US" sz="2000" b="0" i="0" u="none" strike="noStrike" kern="0" cap="none" spc="0" normalizeH="0" baseline="0" noProof="0" dirty="0">
                <a:ln>
                  <a:noFill/>
                </a:ln>
                <a:solidFill>
                  <a:sysClr val="windowText" lastClr="000000"/>
                </a:solidFill>
                <a:effectLst/>
                <a:uLnTx/>
                <a:uFillTx/>
                <a:latin typeface="Calibri"/>
                <a:cs typeface="Calibri"/>
              </a:rPr>
              <a:t>. 2022. “How the Ultra-Rich Use Media Ownership as a Political Investment.” The Journal of Politics. </a:t>
            </a:r>
            <a:r>
              <a:rPr kumimoji="0" lang="en-US" sz="2000" b="0" i="0" u="none" strike="noStrike" kern="0" cap="none" spc="0" normalizeH="0" baseline="0" noProof="0" dirty="0">
                <a:ln>
                  <a:noFill/>
                </a:ln>
                <a:solidFill>
                  <a:sysClr val="windowText" lastClr="000000"/>
                </a:solidFill>
                <a:effectLst/>
                <a:uLnTx/>
                <a:uFillTx/>
                <a:latin typeface="Calibri"/>
                <a:cs typeface="Calibri"/>
                <a:hlinkClick r:id="rId5"/>
              </a:rPr>
              <a:t>https://doi.org/10.1086/719415</a:t>
            </a:r>
            <a:r>
              <a:rPr kumimoji="0" lang="en-US" sz="2000" b="0" i="0" u="none" strike="noStrike" kern="0" cap="none" spc="0" normalizeH="0" baseline="0" noProof="0" dirty="0">
                <a:ln>
                  <a:noFill/>
                </a:ln>
                <a:solidFill>
                  <a:sysClr val="windowText" lastClr="000000"/>
                </a:solidFill>
                <a:effectLst/>
                <a:uLnTx/>
                <a:uFillTx/>
                <a:latin typeface="Calibri"/>
                <a:cs typeface="Calibri"/>
              </a:rPr>
              <a:t>.</a:t>
            </a:r>
          </a:p>
          <a:p>
            <a:pPr marL="162238" marR="147366" lvl="0" indent="-900000" algn="just" defTabSz="914400" eaLnBrk="1" fontAlgn="auto" latinLnBrk="0" hangingPunct="1">
              <a:lnSpc>
                <a:spcPct val="128899"/>
              </a:lnSpc>
              <a:spcAft>
                <a:spcPts val="0"/>
              </a:spcAft>
              <a:buClrTx/>
              <a:buSzTx/>
              <a:buFontTx/>
              <a:buNone/>
              <a:tabLst/>
              <a:defRPr/>
            </a:pPr>
            <a:r>
              <a:rPr kumimoji="0" lang="en-US" sz="2000" b="1" i="0" u="none" strike="noStrike" kern="0" cap="none" spc="0" normalizeH="0" baseline="0" noProof="0" dirty="0" err="1">
                <a:ln>
                  <a:noFill/>
                </a:ln>
                <a:solidFill>
                  <a:sysClr val="windowText" lastClr="000000"/>
                </a:solidFill>
                <a:effectLst/>
                <a:uLnTx/>
                <a:uFillTx/>
                <a:latin typeface="Calibri"/>
                <a:cs typeface="Calibri"/>
              </a:rPr>
              <a:t>Lecheler</a:t>
            </a:r>
            <a:r>
              <a:rPr kumimoji="0" lang="en-US" sz="2000" b="0" i="0" u="none" strike="noStrike" kern="0" cap="none" spc="0" normalizeH="0" baseline="0" noProof="0" dirty="0">
                <a:ln>
                  <a:noFill/>
                </a:ln>
                <a:solidFill>
                  <a:sysClr val="windowText" lastClr="000000"/>
                </a:solidFill>
                <a:effectLst/>
                <a:uLnTx/>
                <a:uFillTx/>
                <a:latin typeface="Calibri"/>
                <a:cs typeface="Calibri"/>
              </a:rPr>
              <a:t>, Sophie, Claes </a:t>
            </a:r>
            <a:r>
              <a:rPr kumimoji="0" lang="en-US" sz="2000" b="1" i="0" u="none" strike="noStrike" kern="0" cap="none" spc="0" normalizeH="0" baseline="0" noProof="0" dirty="0">
                <a:ln>
                  <a:noFill/>
                </a:ln>
                <a:solidFill>
                  <a:sysClr val="windowText" lastClr="000000"/>
                </a:solidFill>
                <a:effectLst/>
                <a:uLnTx/>
                <a:uFillTx/>
                <a:latin typeface="Calibri"/>
                <a:cs typeface="Calibri"/>
              </a:rPr>
              <a:t>De </a:t>
            </a:r>
            <a:r>
              <a:rPr kumimoji="0" lang="en-US" sz="2000" b="1" i="0" u="none" strike="noStrike" kern="0" cap="none" spc="0" normalizeH="0" baseline="0" noProof="0" dirty="0" err="1">
                <a:ln>
                  <a:noFill/>
                </a:ln>
                <a:solidFill>
                  <a:sysClr val="windowText" lastClr="000000"/>
                </a:solidFill>
                <a:effectLst/>
                <a:uLnTx/>
                <a:uFillTx/>
                <a:latin typeface="Calibri"/>
                <a:cs typeface="Calibri"/>
              </a:rPr>
              <a:t>Vreese</a:t>
            </a:r>
            <a:r>
              <a:rPr kumimoji="0" lang="en-US" sz="2000" b="0" i="0" u="none" strike="noStrike" kern="0" cap="none" spc="0" normalizeH="0" baseline="0" noProof="0" dirty="0">
                <a:ln>
                  <a:noFill/>
                </a:ln>
                <a:solidFill>
                  <a:sysClr val="windowText" lastClr="000000"/>
                </a:solidFill>
                <a:effectLst/>
                <a:uLnTx/>
                <a:uFillTx/>
                <a:latin typeface="Calibri"/>
                <a:cs typeface="Calibri"/>
              </a:rPr>
              <a:t>, and Rune </a:t>
            </a:r>
            <a:r>
              <a:rPr kumimoji="0" lang="en-US" sz="2000" b="1" i="0" u="none" strike="noStrike" kern="0" cap="none" spc="0" normalizeH="0" baseline="0" noProof="0" dirty="0" err="1">
                <a:ln>
                  <a:noFill/>
                </a:ln>
                <a:solidFill>
                  <a:sysClr val="windowText" lastClr="000000"/>
                </a:solidFill>
                <a:effectLst/>
                <a:uLnTx/>
                <a:uFillTx/>
                <a:latin typeface="Calibri"/>
                <a:cs typeface="Calibri"/>
              </a:rPr>
              <a:t>Slothuus</a:t>
            </a:r>
            <a:r>
              <a:rPr kumimoji="0" lang="en-US" sz="2000" b="0" i="0" u="none" strike="noStrike" kern="0" cap="none" spc="0" normalizeH="0" baseline="0" noProof="0" dirty="0">
                <a:ln>
                  <a:noFill/>
                </a:ln>
                <a:solidFill>
                  <a:sysClr val="windowText" lastClr="000000"/>
                </a:solidFill>
                <a:effectLst/>
                <a:uLnTx/>
                <a:uFillTx/>
                <a:latin typeface="Calibri"/>
                <a:cs typeface="Calibri"/>
              </a:rPr>
              <a:t>. 2009. “Issue importance as a moderator of framing effects.” Communication Research 36 (3): 400–425. https://doi.org/10.1177/0093650209333028.</a:t>
            </a:r>
          </a:p>
          <a:p>
            <a:pPr marL="162238" marR="147366" lvl="0" indent="-900000" algn="just" defTabSz="914400" eaLnBrk="1" fontAlgn="auto" latinLnBrk="0" hangingPunct="1">
              <a:lnSpc>
                <a:spcPct val="128899"/>
              </a:lnSpc>
              <a:spcAft>
                <a:spcPts val="0"/>
              </a:spcAft>
              <a:buClrTx/>
              <a:buSzTx/>
              <a:buFontTx/>
              <a:buNone/>
              <a:tabLst/>
              <a:defRPr/>
            </a:pPr>
            <a:r>
              <a:rPr kumimoji="0" lang="en-US" sz="2000" b="1" i="0" u="none" strike="noStrike" kern="0" cap="none" spc="0" normalizeH="0" baseline="0" noProof="0" dirty="0" err="1">
                <a:ln>
                  <a:noFill/>
                </a:ln>
                <a:solidFill>
                  <a:sysClr val="windowText" lastClr="000000"/>
                </a:solidFill>
                <a:effectLst/>
                <a:uLnTx/>
                <a:uFillTx/>
                <a:latin typeface="Calibri"/>
                <a:cs typeface="Calibri"/>
              </a:rPr>
              <a:t>Kustov</a:t>
            </a:r>
            <a:r>
              <a:rPr kumimoji="0" lang="en-US" sz="2000" b="0" i="0" u="none" strike="noStrike" kern="0" cap="none" spc="0" normalizeH="0" baseline="0" noProof="0" dirty="0">
                <a:ln>
                  <a:noFill/>
                </a:ln>
                <a:solidFill>
                  <a:sysClr val="windowText" lastClr="000000"/>
                </a:solidFill>
                <a:effectLst/>
                <a:uLnTx/>
                <a:uFillTx/>
                <a:latin typeface="Calibri"/>
                <a:cs typeface="Calibri"/>
              </a:rPr>
              <a:t>, Alexander, Dillon </a:t>
            </a:r>
            <a:r>
              <a:rPr kumimoji="0" lang="en-US" sz="2000" b="1" i="0" u="none" strike="noStrike" kern="0" cap="none" spc="0" normalizeH="0" baseline="0" noProof="0" dirty="0" err="1">
                <a:ln>
                  <a:noFill/>
                </a:ln>
                <a:solidFill>
                  <a:sysClr val="windowText" lastClr="000000"/>
                </a:solidFill>
                <a:effectLst/>
                <a:uLnTx/>
                <a:uFillTx/>
                <a:latin typeface="Calibri"/>
                <a:cs typeface="Calibri"/>
              </a:rPr>
              <a:t>Laaker</a:t>
            </a:r>
            <a:r>
              <a:rPr kumimoji="0" lang="en-US" sz="2000" b="0" i="0" u="none" strike="noStrike" kern="0" cap="none" spc="0" normalizeH="0" baseline="0" noProof="0" dirty="0">
                <a:ln>
                  <a:noFill/>
                </a:ln>
                <a:solidFill>
                  <a:sysClr val="windowText" lastClr="000000"/>
                </a:solidFill>
                <a:effectLst/>
                <a:uLnTx/>
                <a:uFillTx/>
                <a:latin typeface="Calibri"/>
                <a:cs typeface="Calibri"/>
              </a:rPr>
              <a:t>, and Cassidy </a:t>
            </a:r>
            <a:r>
              <a:rPr kumimoji="0" lang="en-US" sz="2000" b="1" i="0" u="none" strike="noStrike" kern="0" cap="none" spc="0" normalizeH="0" baseline="0" noProof="0" dirty="0" err="1">
                <a:ln>
                  <a:noFill/>
                </a:ln>
                <a:solidFill>
                  <a:sysClr val="windowText" lastClr="000000"/>
                </a:solidFill>
                <a:effectLst/>
                <a:uLnTx/>
                <a:uFillTx/>
                <a:latin typeface="Calibri"/>
                <a:cs typeface="Calibri"/>
              </a:rPr>
              <a:t>Reller</a:t>
            </a:r>
            <a:r>
              <a:rPr kumimoji="0" lang="en-US" sz="2000" b="0" i="0" u="none" strike="noStrike" kern="0" cap="none" spc="0" normalizeH="0" baseline="0" noProof="0" dirty="0">
                <a:ln>
                  <a:noFill/>
                </a:ln>
                <a:solidFill>
                  <a:sysClr val="windowText" lastClr="000000"/>
                </a:solidFill>
                <a:effectLst/>
                <a:uLnTx/>
                <a:uFillTx/>
                <a:latin typeface="Calibri"/>
                <a:cs typeface="Calibri"/>
              </a:rPr>
              <a:t>. 2021. “The stability of immigration attitudes: Evidence and implications.” Journal of Politics. 83 (4): 1478–94. https://doi.org/10.1086/715061.</a:t>
            </a:r>
          </a:p>
          <a:p>
            <a:pPr marL="162238" marR="147366" lvl="0" indent="-900000" algn="just" defTabSz="914400" eaLnBrk="1" fontAlgn="auto" latinLnBrk="0" hangingPunct="1">
              <a:lnSpc>
                <a:spcPct val="128899"/>
              </a:lnSpc>
              <a:spcAft>
                <a:spcPts val="0"/>
              </a:spcAft>
              <a:buClrTx/>
              <a:buSzTx/>
              <a:buFontTx/>
              <a:buNone/>
              <a:tabLst/>
              <a:defRPr/>
            </a:pPr>
            <a:r>
              <a:rPr kumimoji="0" lang="en-US" sz="2000" b="1" i="0" u="none" strike="noStrike" kern="0" cap="none" spc="0" normalizeH="0" baseline="0" noProof="0" dirty="0" err="1">
                <a:ln>
                  <a:noFill/>
                </a:ln>
                <a:solidFill>
                  <a:sysClr val="windowText" lastClr="000000"/>
                </a:solidFill>
                <a:effectLst/>
                <a:uLnTx/>
                <a:uFillTx/>
                <a:latin typeface="Calibri"/>
                <a:cs typeface="Calibri"/>
              </a:rPr>
              <a:t>Levendusky</a:t>
            </a:r>
            <a:r>
              <a:rPr kumimoji="0" lang="en-US" sz="2000" b="0" i="0" u="none" strike="noStrike" kern="0" cap="none" spc="0" normalizeH="0" baseline="0" noProof="0" dirty="0">
                <a:ln>
                  <a:noFill/>
                </a:ln>
                <a:solidFill>
                  <a:sysClr val="windowText" lastClr="000000"/>
                </a:solidFill>
                <a:effectLst/>
                <a:uLnTx/>
                <a:uFillTx/>
                <a:latin typeface="Calibri"/>
                <a:cs typeface="Calibri"/>
              </a:rPr>
              <a:t>, Matthew S. 2022. “How Does Local TV News Change Viewers’ Attitudes? The Case of Sinclair Broadcasting.” Political Communication 39 (1): 23–38. https://doi.org/10.1080/10584609.2021.1901807.</a:t>
            </a:r>
          </a:p>
        </p:txBody>
      </p:sp>
      <p:sp>
        <p:nvSpPr>
          <p:cNvPr id="45" name="object 45"/>
          <p:cNvSpPr txBox="1"/>
          <p:nvPr/>
        </p:nvSpPr>
        <p:spPr>
          <a:xfrm>
            <a:off x="1003912" y="40216005"/>
            <a:ext cx="8940659" cy="1230761"/>
          </a:xfrm>
          <a:prstGeom prst="rect">
            <a:avLst/>
          </a:prstGeom>
        </p:spPr>
        <p:txBody>
          <a:bodyPr vert="horz" wrap="square" lIns="0" tIns="25688" rIns="0" bIns="0" rtlCol="0">
            <a:spAutoFit/>
          </a:bodyPr>
          <a:lstStyle/>
          <a:p>
            <a:pPr marL="81119" marR="64895" algn="just">
              <a:lnSpc>
                <a:spcPct val="128400"/>
              </a:lnSpc>
              <a:spcBef>
                <a:spcPts val="202"/>
              </a:spcBef>
            </a:pPr>
            <a:r>
              <a:rPr sz="2076" baseline="29914" dirty="0">
                <a:latin typeface="Calibri"/>
                <a:cs typeface="Calibri"/>
              </a:rPr>
              <a:t>1</a:t>
            </a:r>
            <a:r>
              <a:rPr lang="de-DE" sz="2023" dirty="0">
                <a:solidFill>
                  <a:schemeClr val="tx1"/>
                </a:solidFill>
                <a:latin typeface="Calibri"/>
                <a:cs typeface="Calibri"/>
              </a:rPr>
              <a:t>NICOLAI BERK</a:t>
            </a:r>
            <a:r>
              <a:rPr sz="2023" spc="447" dirty="0">
                <a:solidFill>
                  <a:schemeClr val="tx1"/>
                </a:solidFill>
                <a:latin typeface="Calibri"/>
                <a:cs typeface="Calibri"/>
              </a:rPr>
              <a:t> </a:t>
            </a:r>
            <a:r>
              <a:rPr sz="2023" dirty="0">
                <a:solidFill>
                  <a:schemeClr val="tx1"/>
                </a:solidFill>
                <a:latin typeface="Calibri"/>
                <a:cs typeface="Calibri"/>
              </a:rPr>
              <a:t>is</a:t>
            </a:r>
            <a:r>
              <a:rPr sz="2023" spc="435" dirty="0">
                <a:solidFill>
                  <a:schemeClr val="tx1"/>
                </a:solidFill>
                <a:latin typeface="Calibri"/>
                <a:cs typeface="Calibri"/>
              </a:rPr>
              <a:t> </a:t>
            </a:r>
            <a:r>
              <a:rPr sz="2023" dirty="0">
                <a:solidFill>
                  <a:schemeClr val="tx1"/>
                </a:solidFill>
                <a:latin typeface="Calibri"/>
                <a:cs typeface="Calibri"/>
              </a:rPr>
              <a:t>part</a:t>
            </a:r>
            <a:r>
              <a:rPr sz="2023" spc="447" dirty="0">
                <a:solidFill>
                  <a:schemeClr val="tx1"/>
                </a:solidFill>
                <a:latin typeface="Calibri"/>
                <a:cs typeface="Calibri"/>
              </a:rPr>
              <a:t> </a:t>
            </a:r>
            <a:r>
              <a:rPr sz="2023" dirty="0">
                <a:solidFill>
                  <a:schemeClr val="tx1"/>
                </a:solidFill>
                <a:latin typeface="Calibri"/>
                <a:cs typeface="Calibri"/>
              </a:rPr>
              <a:t>of</a:t>
            </a:r>
            <a:r>
              <a:rPr sz="2023" spc="435" dirty="0">
                <a:solidFill>
                  <a:schemeClr val="tx1"/>
                </a:solidFill>
                <a:latin typeface="Calibri"/>
                <a:cs typeface="Calibri"/>
              </a:rPr>
              <a:t> </a:t>
            </a:r>
            <a:r>
              <a:rPr sz="2023" dirty="0">
                <a:solidFill>
                  <a:schemeClr val="tx1"/>
                </a:solidFill>
                <a:latin typeface="Calibri"/>
                <a:cs typeface="Calibri"/>
              </a:rPr>
              <a:t>the</a:t>
            </a:r>
            <a:r>
              <a:rPr sz="2023" spc="435" dirty="0">
                <a:solidFill>
                  <a:schemeClr val="tx1"/>
                </a:solidFill>
                <a:latin typeface="Calibri"/>
                <a:cs typeface="Calibri"/>
              </a:rPr>
              <a:t> </a:t>
            </a:r>
            <a:r>
              <a:rPr sz="2023" dirty="0">
                <a:solidFill>
                  <a:schemeClr val="tx1"/>
                </a:solidFill>
                <a:latin typeface="Calibri"/>
                <a:cs typeface="Calibri"/>
              </a:rPr>
              <a:t>Research</a:t>
            </a:r>
            <a:r>
              <a:rPr sz="2023" spc="447" dirty="0">
                <a:solidFill>
                  <a:schemeClr val="tx1"/>
                </a:solidFill>
                <a:latin typeface="Calibri"/>
                <a:cs typeface="Calibri"/>
              </a:rPr>
              <a:t> </a:t>
            </a:r>
            <a:r>
              <a:rPr sz="2023" dirty="0">
                <a:solidFill>
                  <a:schemeClr val="tx1"/>
                </a:solidFill>
                <a:latin typeface="Calibri"/>
                <a:cs typeface="Calibri"/>
              </a:rPr>
              <a:t>Training</a:t>
            </a:r>
            <a:r>
              <a:rPr sz="2023" spc="435" dirty="0">
                <a:solidFill>
                  <a:schemeClr val="tx1"/>
                </a:solidFill>
                <a:latin typeface="Calibri"/>
                <a:cs typeface="Calibri"/>
              </a:rPr>
              <a:t> </a:t>
            </a:r>
            <a:r>
              <a:rPr sz="2023" dirty="0">
                <a:solidFill>
                  <a:schemeClr val="tx1"/>
                </a:solidFill>
                <a:latin typeface="Calibri"/>
                <a:cs typeface="Calibri"/>
              </a:rPr>
              <a:t>Group</a:t>
            </a:r>
            <a:r>
              <a:rPr sz="2023" spc="447" dirty="0">
                <a:solidFill>
                  <a:schemeClr val="tx1"/>
                </a:solidFill>
                <a:latin typeface="Calibri"/>
                <a:cs typeface="Calibri"/>
              </a:rPr>
              <a:t> </a:t>
            </a:r>
            <a:r>
              <a:rPr sz="2023" dirty="0">
                <a:solidFill>
                  <a:schemeClr val="tx1"/>
                </a:solidFill>
                <a:latin typeface="Calibri"/>
                <a:cs typeface="Calibri"/>
              </a:rPr>
              <a:t>DYNAMICS,</a:t>
            </a:r>
            <a:r>
              <a:rPr sz="2023" spc="435" dirty="0">
                <a:solidFill>
                  <a:schemeClr val="tx1"/>
                </a:solidFill>
                <a:latin typeface="Calibri"/>
                <a:cs typeface="Calibri"/>
              </a:rPr>
              <a:t> </a:t>
            </a:r>
            <a:r>
              <a:rPr sz="2023" dirty="0">
                <a:solidFill>
                  <a:schemeClr val="tx1"/>
                </a:solidFill>
                <a:latin typeface="Calibri"/>
                <a:cs typeface="Calibri"/>
              </a:rPr>
              <a:t>funded</a:t>
            </a:r>
            <a:r>
              <a:rPr sz="2023" spc="435" dirty="0">
                <a:solidFill>
                  <a:schemeClr val="tx1"/>
                </a:solidFill>
                <a:latin typeface="Calibri"/>
                <a:cs typeface="Calibri"/>
              </a:rPr>
              <a:t> </a:t>
            </a:r>
            <a:r>
              <a:rPr sz="2023" spc="-53" dirty="0">
                <a:solidFill>
                  <a:schemeClr val="tx1"/>
                </a:solidFill>
                <a:latin typeface="Calibri"/>
                <a:cs typeface="Calibri"/>
              </a:rPr>
              <a:t>by</a:t>
            </a:r>
            <a:r>
              <a:rPr sz="2023" dirty="0">
                <a:solidFill>
                  <a:schemeClr val="tx1"/>
                </a:solidFill>
                <a:latin typeface="Calibri"/>
                <a:cs typeface="Calibri"/>
              </a:rPr>
              <a:t> the</a:t>
            </a:r>
            <a:r>
              <a:rPr sz="2023" spc="745" dirty="0">
                <a:solidFill>
                  <a:schemeClr val="tx1"/>
                </a:solidFill>
                <a:latin typeface="Calibri"/>
                <a:cs typeface="Calibri"/>
              </a:rPr>
              <a:t> </a:t>
            </a:r>
            <a:r>
              <a:rPr sz="2023" dirty="0">
                <a:solidFill>
                  <a:schemeClr val="tx1"/>
                </a:solidFill>
                <a:latin typeface="Calibri"/>
                <a:cs typeface="Calibri"/>
              </a:rPr>
              <a:t>Deutsche</a:t>
            </a:r>
            <a:r>
              <a:rPr sz="2023" spc="745" dirty="0">
                <a:solidFill>
                  <a:schemeClr val="tx1"/>
                </a:solidFill>
                <a:latin typeface="Calibri"/>
                <a:cs typeface="Calibri"/>
              </a:rPr>
              <a:t> </a:t>
            </a:r>
            <a:r>
              <a:rPr sz="2023" dirty="0">
                <a:solidFill>
                  <a:schemeClr val="tx1"/>
                </a:solidFill>
                <a:latin typeface="Calibri"/>
                <a:cs typeface="Calibri"/>
              </a:rPr>
              <a:t>Forschungsgemeinschaft</a:t>
            </a:r>
            <a:r>
              <a:rPr sz="2023" spc="745" dirty="0">
                <a:solidFill>
                  <a:schemeClr val="tx1"/>
                </a:solidFill>
                <a:latin typeface="Calibri"/>
                <a:cs typeface="Calibri"/>
              </a:rPr>
              <a:t> </a:t>
            </a:r>
            <a:r>
              <a:rPr sz="2023" dirty="0">
                <a:solidFill>
                  <a:schemeClr val="tx1"/>
                </a:solidFill>
                <a:latin typeface="Calibri"/>
                <a:cs typeface="Calibri"/>
              </a:rPr>
              <a:t>(DFG,</a:t>
            </a:r>
            <a:r>
              <a:rPr sz="2023" spc="745" dirty="0">
                <a:solidFill>
                  <a:schemeClr val="tx1"/>
                </a:solidFill>
                <a:latin typeface="Calibri"/>
                <a:cs typeface="Calibri"/>
              </a:rPr>
              <a:t> </a:t>
            </a:r>
            <a:r>
              <a:rPr sz="2023" dirty="0">
                <a:solidFill>
                  <a:schemeClr val="tx1"/>
                </a:solidFill>
                <a:latin typeface="Calibri"/>
                <a:cs typeface="Calibri"/>
              </a:rPr>
              <a:t>German</a:t>
            </a:r>
            <a:r>
              <a:rPr sz="2023" spc="777" dirty="0">
                <a:solidFill>
                  <a:schemeClr val="tx1"/>
                </a:solidFill>
                <a:latin typeface="Calibri"/>
                <a:cs typeface="Calibri"/>
              </a:rPr>
              <a:t> </a:t>
            </a:r>
            <a:r>
              <a:rPr sz="2023" dirty="0">
                <a:solidFill>
                  <a:schemeClr val="tx1"/>
                </a:solidFill>
                <a:latin typeface="Calibri"/>
                <a:cs typeface="Calibri"/>
              </a:rPr>
              <a:t>Research</a:t>
            </a:r>
            <a:r>
              <a:rPr sz="2023" spc="745" dirty="0">
                <a:solidFill>
                  <a:schemeClr val="tx1"/>
                </a:solidFill>
                <a:latin typeface="Calibri"/>
                <a:cs typeface="Calibri"/>
              </a:rPr>
              <a:t> </a:t>
            </a:r>
            <a:r>
              <a:rPr sz="2023" dirty="0">
                <a:solidFill>
                  <a:schemeClr val="tx1"/>
                </a:solidFill>
                <a:latin typeface="Calibri"/>
                <a:cs typeface="Calibri"/>
              </a:rPr>
              <a:t>Foundation)</a:t>
            </a:r>
            <a:r>
              <a:rPr sz="2023" spc="745" dirty="0">
                <a:solidFill>
                  <a:schemeClr val="tx1"/>
                </a:solidFill>
                <a:latin typeface="Calibri"/>
                <a:cs typeface="Calibri"/>
              </a:rPr>
              <a:t> </a:t>
            </a:r>
            <a:r>
              <a:rPr lang="de-DE" sz="2023" spc="-107" dirty="0">
                <a:solidFill>
                  <a:schemeClr val="tx1"/>
                </a:solidFill>
                <a:latin typeface="Calibri"/>
                <a:cs typeface="Calibri"/>
              </a:rPr>
              <a:t>–</a:t>
            </a:r>
            <a:r>
              <a:rPr sz="2023" dirty="0">
                <a:solidFill>
                  <a:schemeClr val="tx1"/>
                </a:solidFill>
                <a:latin typeface="Calibri"/>
                <a:cs typeface="Calibri"/>
              </a:rPr>
              <a:t> </a:t>
            </a:r>
            <a:r>
              <a:rPr lang="de-DE" sz="2023" spc="-106" dirty="0">
                <a:solidFill>
                  <a:schemeClr val="tx1"/>
                </a:solidFill>
                <a:latin typeface="Calibri"/>
                <a:cs typeface="Calibri"/>
              </a:rPr>
              <a:t>390285477/GRK 2458</a:t>
            </a:r>
            <a:r>
              <a:rPr lang="de-DE" sz="2023" spc="-43" dirty="0">
                <a:solidFill>
                  <a:schemeClr val="tx1"/>
                </a:solidFill>
                <a:latin typeface="Calibri"/>
                <a:cs typeface="Calibri"/>
              </a:rPr>
              <a:t>.</a:t>
            </a:r>
            <a:endParaRPr sz="2023" dirty="0">
              <a:solidFill>
                <a:schemeClr val="tx1"/>
              </a:solidFill>
              <a:latin typeface="Calibri"/>
              <a:cs typeface="Calibri"/>
            </a:endParaRPr>
          </a:p>
        </p:txBody>
      </p:sp>
      <p:sp>
        <p:nvSpPr>
          <p:cNvPr id="46" name="object 46"/>
          <p:cNvSpPr txBox="1"/>
          <p:nvPr/>
        </p:nvSpPr>
        <p:spPr>
          <a:xfrm>
            <a:off x="20902710" y="40578483"/>
            <a:ext cx="5913571" cy="484654"/>
          </a:xfrm>
          <a:prstGeom prst="rect">
            <a:avLst/>
          </a:prstGeom>
        </p:spPr>
        <p:txBody>
          <a:bodyPr vert="horz" wrap="square" lIns="0" tIns="25688" rIns="0" bIns="0" rtlCol="0">
            <a:spAutoFit/>
          </a:bodyPr>
          <a:lstStyle/>
          <a:p>
            <a:pPr marL="27039">
              <a:spcBef>
                <a:spcPts val="202"/>
              </a:spcBef>
            </a:pPr>
            <a:r>
              <a:rPr sz="2981" dirty="0">
                <a:latin typeface="Calibri"/>
                <a:cs typeface="Calibri"/>
              </a:rPr>
              <a:t>Find</a:t>
            </a:r>
            <a:r>
              <a:rPr sz="2981" spc="243" dirty="0">
                <a:latin typeface="Calibri"/>
                <a:cs typeface="Calibri"/>
              </a:rPr>
              <a:t> </a:t>
            </a:r>
            <a:r>
              <a:rPr sz="2981" dirty="0">
                <a:latin typeface="Calibri"/>
                <a:cs typeface="Calibri"/>
              </a:rPr>
              <a:t>out</a:t>
            </a:r>
            <a:r>
              <a:rPr sz="2981" spc="256" dirty="0">
                <a:latin typeface="Calibri"/>
                <a:cs typeface="Calibri"/>
              </a:rPr>
              <a:t> </a:t>
            </a:r>
            <a:r>
              <a:rPr sz="2981" dirty="0">
                <a:latin typeface="Calibri"/>
                <a:cs typeface="Calibri"/>
              </a:rPr>
              <a:t>more</a:t>
            </a:r>
            <a:r>
              <a:rPr sz="2981" spc="256" dirty="0">
                <a:latin typeface="Calibri"/>
                <a:cs typeface="Calibri"/>
              </a:rPr>
              <a:t> </a:t>
            </a:r>
            <a:r>
              <a:rPr sz="2981" dirty="0">
                <a:latin typeface="Calibri"/>
                <a:cs typeface="Calibri"/>
              </a:rPr>
              <a:t>about</a:t>
            </a:r>
            <a:r>
              <a:rPr sz="2981" spc="256" dirty="0">
                <a:latin typeface="Calibri"/>
                <a:cs typeface="Calibri"/>
              </a:rPr>
              <a:t> </a:t>
            </a:r>
            <a:r>
              <a:rPr sz="2981" spc="117" dirty="0">
                <a:latin typeface="Calibri"/>
                <a:cs typeface="Calibri"/>
              </a:rPr>
              <a:t>my</a:t>
            </a:r>
            <a:r>
              <a:rPr sz="2981" spc="256" dirty="0">
                <a:latin typeface="Calibri"/>
                <a:cs typeface="Calibri"/>
              </a:rPr>
              <a:t> </a:t>
            </a:r>
            <a:r>
              <a:rPr sz="2981" dirty="0">
                <a:latin typeface="Calibri"/>
                <a:cs typeface="Calibri"/>
              </a:rPr>
              <a:t>research</a:t>
            </a:r>
            <a:r>
              <a:rPr sz="2981" spc="256" dirty="0">
                <a:latin typeface="Calibri"/>
                <a:cs typeface="Calibri"/>
              </a:rPr>
              <a:t> </a:t>
            </a:r>
            <a:r>
              <a:rPr sz="2981" i="1" spc="-107" dirty="0">
                <a:latin typeface="Times New Roman"/>
                <a:cs typeface="Times New Roman"/>
              </a:rPr>
              <a:t>→</a:t>
            </a:r>
            <a:endParaRPr sz="2981">
              <a:latin typeface="Times New Roman"/>
              <a:cs typeface="Times New Roman"/>
            </a:endParaRPr>
          </a:p>
        </p:txBody>
      </p:sp>
      <p:sp>
        <p:nvSpPr>
          <p:cNvPr id="49" name="Rechteck 48">
            <a:extLst>
              <a:ext uri="{FF2B5EF4-FFF2-40B4-BE49-F238E27FC236}">
                <a16:creationId xmlns:a16="http://schemas.microsoft.com/office/drawing/2014/main" id="{0101E51B-B1B7-4374-B25E-5D5B52DF8AD0}"/>
              </a:ext>
            </a:extLst>
          </p:cNvPr>
          <p:cNvSpPr/>
          <p:nvPr/>
        </p:nvSpPr>
        <p:spPr>
          <a:xfrm>
            <a:off x="27467686" y="40216000"/>
            <a:ext cx="1946855" cy="1952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2" name="Picture 11">
            <a:extLst>
              <a:ext uri="{FF2B5EF4-FFF2-40B4-BE49-F238E27FC236}">
                <a16:creationId xmlns:a16="http://schemas.microsoft.com/office/drawing/2014/main" id="{ED2EA829-0C04-BED9-5CA5-98A247E56E00}"/>
              </a:ext>
            </a:extLst>
          </p:cNvPr>
          <p:cNvPicPr>
            <a:picLocks noChangeAspect="1"/>
          </p:cNvPicPr>
          <p:nvPr/>
        </p:nvPicPr>
        <p:blipFill>
          <a:blip r:embed="rId6"/>
          <a:stretch>
            <a:fillRect/>
          </a:stretch>
        </p:blipFill>
        <p:spPr>
          <a:xfrm>
            <a:off x="27332751" y="40083803"/>
            <a:ext cx="2216724" cy="2216724"/>
          </a:xfrm>
          <a:prstGeom prst="rect">
            <a:avLst/>
          </a:prstGeom>
        </p:spPr>
      </p:pic>
      <p:pic>
        <p:nvPicPr>
          <p:cNvPr id="14" name="Picture 13">
            <a:extLst>
              <a:ext uri="{FF2B5EF4-FFF2-40B4-BE49-F238E27FC236}">
                <a16:creationId xmlns:a16="http://schemas.microsoft.com/office/drawing/2014/main" id="{AA150A66-C2D6-EA8C-728D-583ADE8F9C91}"/>
              </a:ext>
            </a:extLst>
          </p:cNvPr>
          <p:cNvPicPr>
            <a:picLocks noChangeAspect="1"/>
          </p:cNvPicPr>
          <p:nvPr/>
        </p:nvPicPr>
        <p:blipFill>
          <a:blip r:embed="rId7"/>
          <a:stretch>
            <a:fillRect/>
          </a:stretch>
        </p:blipFill>
        <p:spPr>
          <a:xfrm>
            <a:off x="1706701" y="27575713"/>
            <a:ext cx="16475740" cy="10532816"/>
          </a:xfrm>
          <a:prstGeom prst="rect">
            <a:avLst/>
          </a:prstGeom>
        </p:spPr>
      </p:pic>
      <p:sp>
        <p:nvSpPr>
          <p:cNvPr id="15" name="object 41">
            <a:extLst>
              <a:ext uri="{FF2B5EF4-FFF2-40B4-BE49-F238E27FC236}">
                <a16:creationId xmlns:a16="http://schemas.microsoft.com/office/drawing/2014/main" id="{1F378140-1F91-8A22-F78B-87106BDABBC6}"/>
              </a:ext>
            </a:extLst>
          </p:cNvPr>
          <p:cNvSpPr txBox="1"/>
          <p:nvPr/>
        </p:nvSpPr>
        <p:spPr>
          <a:xfrm>
            <a:off x="1438523" y="38364474"/>
            <a:ext cx="16250929" cy="572069"/>
          </a:xfrm>
          <a:prstGeom prst="rect">
            <a:avLst/>
          </a:prstGeom>
        </p:spPr>
        <p:txBody>
          <a:bodyPr vert="horz" wrap="square" lIns="0" tIns="27040" rIns="0" bIns="0" rtlCol="0">
            <a:spAutoFit/>
          </a:bodyPr>
          <a:lstStyle/>
          <a:p>
            <a:pPr marL="27039" marR="10816" algn="just">
              <a:lnSpc>
                <a:spcPct val="128899"/>
              </a:lnSpc>
              <a:spcBef>
                <a:spcPts val="213"/>
              </a:spcBef>
            </a:pPr>
            <a:r>
              <a:rPr lang="de-DE" sz="2981" dirty="0">
                <a:latin typeface="Calibri"/>
                <a:cs typeface="Calibri"/>
              </a:rPr>
              <a:t>Change in Emphasis of Crime in Migration Coverage following Reichelt takeover, Bild vs. other outlets.</a:t>
            </a:r>
            <a:endParaRPr sz="2981" dirty="0">
              <a:latin typeface="Calibri"/>
              <a:cs typeface="Calibri"/>
            </a:endParaRPr>
          </a:p>
        </p:txBody>
      </p:sp>
      <p:pic>
        <p:nvPicPr>
          <p:cNvPr id="21" name="Picture 20">
            <a:extLst>
              <a:ext uri="{FF2B5EF4-FFF2-40B4-BE49-F238E27FC236}">
                <a16:creationId xmlns:a16="http://schemas.microsoft.com/office/drawing/2014/main" id="{0E979236-54F1-C513-6ED3-1EFD83502A87}"/>
              </a:ext>
            </a:extLst>
          </p:cNvPr>
          <p:cNvPicPr>
            <a:picLocks noChangeAspect="1"/>
          </p:cNvPicPr>
          <p:nvPr/>
        </p:nvPicPr>
        <p:blipFill>
          <a:blip r:embed="rId8"/>
          <a:stretch>
            <a:fillRect/>
          </a:stretch>
        </p:blipFill>
        <p:spPr>
          <a:xfrm>
            <a:off x="10128732" y="16444307"/>
            <a:ext cx="9380288" cy="3250765"/>
          </a:xfrm>
          <a:prstGeom prst="rect">
            <a:avLst/>
          </a:prstGeom>
        </p:spPr>
      </p:pic>
      <p:sp>
        <p:nvSpPr>
          <p:cNvPr id="32" name="object 8">
            <a:extLst>
              <a:ext uri="{FF2B5EF4-FFF2-40B4-BE49-F238E27FC236}">
                <a16:creationId xmlns:a16="http://schemas.microsoft.com/office/drawing/2014/main" id="{1B0EC0A8-2ED2-AAA4-9DEE-81C74B467062}"/>
              </a:ext>
            </a:extLst>
          </p:cNvPr>
          <p:cNvSpPr txBox="1"/>
          <p:nvPr/>
        </p:nvSpPr>
        <p:spPr>
          <a:xfrm>
            <a:off x="20330186" y="5721846"/>
            <a:ext cx="8869005" cy="25800888"/>
          </a:xfrm>
          <a:prstGeom prst="rect">
            <a:avLst/>
          </a:prstGeom>
        </p:spPr>
        <p:txBody>
          <a:bodyPr vert="horz" wrap="square" lIns="0" tIns="31094" rIns="0" bIns="0" rtlCol="0">
            <a:spAutoFit/>
          </a:bodyPr>
          <a:lstStyle/>
          <a:p>
            <a:pPr marL="162238" marR="147366" lvl="0" indent="0" algn="just" defTabSz="914400" eaLnBrk="1" fontAlgn="auto" latinLnBrk="0" hangingPunct="1">
              <a:lnSpc>
                <a:spcPct val="128899"/>
              </a:lnSpc>
              <a:spcBef>
                <a:spcPts val="2416"/>
              </a:spcBef>
              <a:spcAft>
                <a:spcPts val="0"/>
              </a:spcAft>
              <a:buClrTx/>
              <a:buSzTx/>
              <a:buFontTx/>
              <a:buNone/>
              <a:tabLst/>
              <a:defRPr/>
            </a:pPr>
            <a:endParaRPr kumimoji="0" lang="en-US" sz="2981" b="1" i="0" u="none" strike="noStrike" kern="0" cap="none" spc="0" normalizeH="0" baseline="0" noProof="0" dirty="0">
              <a:ln>
                <a:noFill/>
              </a:ln>
              <a:solidFill>
                <a:srgbClr val="1F497D"/>
              </a:solidFill>
              <a:effectLst/>
              <a:uLnTx/>
              <a:uFillTx/>
              <a:latin typeface="Calibri"/>
              <a:cs typeface="Calibri"/>
            </a:endParaRPr>
          </a:p>
          <a:p>
            <a:pPr marL="162238" marR="147366" lvl="0" indent="0" algn="just" defTabSz="914400" eaLnBrk="1" fontAlgn="auto" latinLnBrk="0" hangingPunct="1">
              <a:lnSpc>
                <a:spcPct val="128899"/>
              </a:lnSpc>
              <a:spcBef>
                <a:spcPts val="2416"/>
              </a:spcBef>
              <a:spcAft>
                <a:spcPts val="0"/>
              </a:spcAft>
              <a:buClrTx/>
              <a:buSzTx/>
              <a:buFontTx/>
              <a:buNone/>
              <a:tabLst/>
              <a:defRPr/>
            </a:pPr>
            <a:endParaRPr lang="en-US" sz="2981" b="1" dirty="0">
              <a:solidFill>
                <a:srgbClr val="1F497D"/>
              </a:solidFill>
              <a:latin typeface="Calibri"/>
              <a:cs typeface="Calibri"/>
            </a:endParaRPr>
          </a:p>
          <a:p>
            <a:pPr marL="162238" marR="147366" lvl="0" indent="0" algn="just" defTabSz="914400" eaLnBrk="1" fontAlgn="auto" latinLnBrk="0" hangingPunct="1">
              <a:lnSpc>
                <a:spcPct val="128899"/>
              </a:lnSpc>
              <a:spcBef>
                <a:spcPts val="2416"/>
              </a:spcBef>
              <a:spcAft>
                <a:spcPts val="0"/>
              </a:spcAft>
              <a:buClrTx/>
              <a:buSzTx/>
              <a:buFontTx/>
              <a:buNone/>
              <a:tabLst/>
              <a:defRPr/>
            </a:pPr>
            <a:endParaRPr kumimoji="0" lang="en-US" sz="2981" b="1" i="0" u="none" strike="noStrike" kern="0" cap="none" spc="0" normalizeH="0" baseline="0" noProof="0" dirty="0">
              <a:ln>
                <a:noFill/>
              </a:ln>
              <a:solidFill>
                <a:srgbClr val="1F497D"/>
              </a:solidFill>
              <a:effectLst/>
              <a:uLnTx/>
              <a:uFillTx/>
              <a:latin typeface="Calibri"/>
              <a:cs typeface="Calibri"/>
            </a:endParaRPr>
          </a:p>
          <a:p>
            <a:pPr marL="162238" marR="147366" lvl="0" indent="0" algn="just" defTabSz="914400" eaLnBrk="1" fontAlgn="auto" latinLnBrk="0" hangingPunct="1">
              <a:lnSpc>
                <a:spcPct val="128899"/>
              </a:lnSpc>
              <a:spcBef>
                <a:spcPts val="2416"/>
              </a:spcBef>
              <a:spcAft>
                <a:spcPts val="0"/>
              </a:spcAft>
              <a:buClrTx/>
              <a:buSzTx/>
              <a:buFontTx/>
              <a:buNone/>
              <a:tabLst/>
              <a:defRPr/>
            </a:pPr>
            <a:endParaRPr lang="en-US" sz="2981" b="1" dirty="0">
              <a:solidFill>
                <a:srgbClr val="1F497D"/>
              </a:solidFill>
              <a:latin typeface="Calibri"/>
              <a:cs typeface="Calibri"/>
            </a:endParaRPr>
          </a:p>
          <a:p>
            <a:pPr marL="162238" marR="147366" lvl="0" indent="0" algn="just" defTabSz="914400" eaLnBrk="1" fontAlgn="auto" latinLnBrk="0" hangingPunct="1">
              <a:lnSpc>
                <a:spcPct val="128899"/>
              </a:lnSpc>
              <a:spcBef>
                <a:spcPts val="2416"/>
              </a:spcBef>
              <a:spcAft>
                <a:spcPts val="0"/>
              </a:spcAft>
              <a:buClrTx/>
              <a:buSzTx/>
              <a:buFontTx/>
              <a:buNone/>
              <a:tabLst/>
              <a:defRPr/>
            </a:pPr>
            <a:endParaRPr lang="en-US" sz="2981" b="1" dirty="0">
              <a:solidFill>
                <a:srgbClr val="1F497D"/>
              </a:solidFill>
              <a:latin typeface="Calibri"/>
              <a:cs typeface="Calibri"/>
            </a:endParaRPr>
          </a:p>
          <a:p>
            <a:pPr marL="162238" marR="147366" lvl="0" indent="0" algn="just" defTabSz="914400" eaLnBrk="1" fontAlgn="auto" latinLnBrk="0" hangingPunct="1">
              <a:lnSpc>
                <a:spcPct val="128899"/>
              </a:lnSpc>
              <a:spcBef>
                <a:spcPts val="2416"/>
              </a:spcBef>
              <a:spcAft>
                <a:spcPts val="0"/>
              </a:spcAft>
              <a:buClrTx/>
              <a:buSzTx/>
              <a:buFontTx/>
              <a:buNone/>
              <a:tabLst/>
              <a:defRPr/>
            </a:pPr>
            <a:r>
              <a:rPr kumimoji="0" lang="en-US" sz="2981" b="0" i="0" u="none" strike="noStrike" kern="0" cap="none" spc="0" normalizeH="0" baseline="0" noProof="0" dirty="0">
                <a:ln>
                  <a:noFill/>
                </a:ln>
                <a:solidFill>
                  <a:sysClr val="windowText" lastClr="000000"/>
                </a:solidFill>
                <a:effectLst/>
                <a:uLnTx/>
                <a:uFillTx/>
                <a:latin typeface="Calibri"/>
                <a:cs typeface="Calibri"/>
              </a:rPr>
              <a:t>Further analyses:</a:t>
            </a:r>
          </a:p>
          <a:p>
            <a:pPr marL="619438" marR="147366" lvl="0" indent="-457200" algn="just" defTabSz="914400" eaLnBrk="1" fontAlgn="auto" latinLnBrk="0" hangingPunct="1">
              <a:lnSpc>
                <a:spcPct val="128899"/>
              </a:lnSpc>
              <a:spcBef>
                <a:spcPts val="2416"/>
              </a:spcBef>
              <a:spcAft>
                <a:spcPts val="0"/>
              </a:spcAft>
              <a:buClrTx/>
              <a:buSzTx/>
              <a:buFont typeface="Arial" panose="020B0604020202020204" pitchFamily="34" charset="0"/>
              <a:buChar char="•"/>
              <a:tabLst/>
              <a:defRPr/>
            </a:pPr>
            <a:r>
              <a:rPr kumimoji="0" lang="en-US" sz="2981" b="0" i="0" u="none" strike="noStrike" kern="0" cap="none" spc="0" normalizeH="0" baseline="0" noProof="0" dirty="0">
                <a:ln>
                  <a:noFill/>
                </a:ln>
                <a:solidFill>
                  <a:sysClr val="windowText" lastClr="000000"/>
                </a:solidFill>
                <a:effectLst/>
                <a:uLnTx/>
                <a:uFillTx/>
                <a:latin typeface="Calibri"/>
                <a:cs typeface="Calibri"/>
              </a:rPr>
              <a:t>No consumption effects.</a:t>
            </a:r>
          </a:p>
          <a:p>
            <a:pPr marL="619438" marR="147366" lvl="0" indent="-457200" algn="just" defTabSz="914400" eaLnBrk="1" fontAlgn="auto" latinLnBrk="0" hangingPunct="1">
              <a:lnSpc>
                <a:spcPct val="128899"/>
              </a:lnSpc>
              <a:spcBef>
                <a:spcPts val="2416"/>
              </a:spcBef>
              <a:spcAft>
                <a:spcPts val="0"/>
              </a:spcAft>
              <a:buClrTx/>
              <a:buSzTx/>
              <a:buFont typeface="Arial" panose="020B0604020202020204" pitchFamily="34" charset="0"/>
              <a:buChar char="•"/>
              <a:tabLst/>
              <a:defRPr/>
            </a:pPr>
            <a:r>
              <a:rPr kumimoji="0" lang="en-US" sz="2981" b="0" i="0" u="none" strike="noStrike" kern="0" cap="none" spc="0" normalizeH="0" baseline="0" noProof="0" dirty="0">
                <a:ln>
                  <a:noFill/>
                </a:ln>
                <a:solidFill>
                  <a:sysClr val="windowText" lastClr="000000"/>
                </a:solidFill>
                <a:effectLst/>
                <a:uLnTx/>
                <a:uFillTx/>
                <a:latin typeface="Calibri"/>
                <a:cs typeface="Calibri"/>
              </a:rPr>
              <a:t>No heterogeneity across different news diets.</a:t>
            </a:r>
          </a:p>
          <a:p>
            <a:pPr marL="619438" marR="147366" lvl="0" indent="-457200" algn="just" defTabSz="914400" eaLnBrk="1" fontAlgn="auto" latinLnBrk="0" hangingPunct="1">
              <a:lnSpc>
                <a:spcPct val="128899"/>
              </a:lnSpc>
              <a:spcBef>
                <a:spcPts val="2416"/>
              </a:spcBef>
              <a:spcAft>
                <a:spcPts val="0"/>
              </a:spcAft>
              <a:buClrTx/>
              <a:buSzTx/>
              <a:buFont typeface="Arial" panose="020B0604020202020204" pitchFamily="34" charset="0"/>
              <a:buChar char="•"/>
              <a:tabLst/>
              <a:defRPr/>
            </a:pPr>
            <a:r>
              <a:rPr kumimoji="0" lang="en-US" sz="2981" b="0" i="0" u="none" strike="noStrike" kern="0" cap="none" spc="0" normalizeH="0" baseline="0" noProof="0" dirty="0">
                <a:ln>
                  <a:noFill/>
                </a:ln>
                <a:solidFill>
                  <a:sysClr val="windowText" lastClr="000000"/>
                </a:solidFill>
                <a:effectLst/>
                <a:uLnTx/>
                <a:uFillTx/>
                <a:latin typeface="Calibri"/>
                <a:cs typeface="Calibri"/>
              </a:rPr>
              <a:t> No substantial effects of long-term exposure.</a:t>
            </a:r>
          </a:p>
          <a:p>
            <a:pPr marL="162238" marR="147366" lvl="0" indent="0" algn="just" defTabSz="914400" eaLnBrk="1" fontAlgn="auto" latinLnBrk="0" hangingPunct="1">
              <a:lnSpc>
                <a:spcPct val="128899"/>
              </a:lnSpc>
              <a:spcBef>
                <a:spcPts val="2416"/>
              </a:spcBef>
              <a:spcAft>
                <a:spcPts val="0"/>
              </a:spcAft>
              <a:buClrTx/>
              <a:buSzTx/>
              <a:buFontTx/>
              <a:buNone/>
              <a:tabLst/>
              <a:defRPr/>
            </a:pPr>
            <a:r>
              <a:rPr kumimoji="0" lang="de-DE" sz="2981" b="0" i="0" u="none" strike="noStrike" kern="0" cap="none" spc="117" normalizeH="0" baseline="0" noProof="0" dirty="0">
                <a:ln>
                  <a:noFill/>
                </a:ln>
                <a:solidFill>
                  <a:srgbClr val="1F497D"/>
                </a:solidFill>
                <a:effectLst/>
                <a:uLnTx/>
                <a:uFillTx/>
                <a:latin typeface="Calibri"/>
                <a:cs typeface="Calibri"/>
              </a:rPr>
              <a:t>→ </a:t>
            </a:r>
            <a:r>
              <a:rPr kumimoji="0" lang="en-US" sz="2981" b="1" i="0" u="none" strike="noStrike" kern="0" cap="none" spc="117" normalizeH="0" baseline="0" noProof="0" dirty="0">
                <a:ln>
                  <a:noFill/>
                </a:ln>
                <a:solidFill>
                  <a:srgbClr val="1F497D"/>
                </a:solidFill>
                <a:effectLst/>
                <a:uLnTx/>
                <a:uFillTx/>
                <a:latin typeface="Calibri"/>
                <a:cs typeface="Calibri"/>
              </a:rPr>
              <a:t>NO DISCERNIBLE EFFECT </a:t>
            </a:r>
            <a:r>
              <a:rPr kumimoji="0" lang="en-US" sz="2981" b="0" i="0" u="none" strike="noStrike" kern="0" cap="none" spc="117" normalizeH="0" baseline="0" noProof="0" dirty="0">
                <a:ln>
                  <a:noFill/>
                </a:ln>
                <a:solidFill>
                  <a:srgbClr val="1F497D"/>
                </a:solidFill>
                <a:effectLst/>
                <a:uLnTx/>
                <a:uFillTx/>
                <a:latin typeface="Calibri"/>
                <a:cs typeface="Calibri"/>
              </a:rPr>
              <a:t>OF SUBSTANTIAL CHANGE IN </a:t>
            </a:r>
            <a:r>
              <a:rPr kumimoji="0" lang="en-US" sz="2981" b="0" i="1" u="none" strike="noStrike" kern="0" cap="none" spc="117" normalizeH="0" baseline="0" noProof="0" dirty="0">
                <a:ln>
                  <a:noFill/>
                </a:ln>
                <a:solidFill>
                  <a:srgbClr val="1F497D"/>
                </a:solidFill>
                <a:effectLst/>
                <a:uLnTx/>
                <a:uFillTx/>
                <a:latin typeface="Calibri"/>
                <a:cs typeface="Calibri"/>
              </a:rPr>
              <a:t>BILD</a:t>
            </a:r>
            <a:r>
              <a:rPr kumimoji="0" lang="en-US" sz="2981" b="0" i="0" u="none" strike="noStrike" kern="0" cap="none" spc="117" normalizeH="0" baseline="0" noProof="0" dirty="0">
                <a:ln>
                  <a:noFill/>
                </a:ln>
                <a:solidFill>
                  <a:srgbClr val="1F497D"/>
                </a:solidFill>
                <a:effectLst/>
                <a:uLnTx/>
                <a:uFillTx/>
                <a:latin typeface="Calibri"/>
                <a:cs typeface="Calibri"/>
              </a:rPr>
              <a:t>’S IMMIGRATION COVERAGE</a:t>
            </a:r>
          </a:p>
          <a:p>
            <a:pPr marL="162238" marR="147366" lvl="0" indent="0" algn="just" defTabSz="914400" eaLnBrk="1" fontAlgn="auto" latinLnBrk="0" hangingPunct="1">
              <a:lnSpc>
                <a:spcPct val="128899"/>
              </a:lnSpc>
              <a:spcBef>
                <a:spcPts val="2416"/>
              </a:spcBef>
              <a:spcAft>
                <a:spcPts val="0"/>
              </a:spcAft>
              <a:buClrTx/>
              <a:buSzTx/>
              <a:buFontTx/>
              <a:buNone/>
              <a:tabLst/>
              <a:defRPr/>
            </a:pPr>
            <a:endParaRPr kumimoji="0" lang="en-US" sz="2981" b="0" i="0" u="none" strike="noStrike" kern="0" cap="none" spc="117" normalizeH="0" baseline="0" noProof="0" dirty="0">
              <a:ln>
                <a:noFill/>
              </a:ln>
              <a:solidFill>
                <a:srgbClr val="1F497D"/>
              </a:solidFill>
              <a:effectLst/>
              <a:uLnTx/>
              <a:uFillTx/>
              <a:latin typeface="Calibri"/>
              <a:cs typeface="Calibri"/>
            </a:endParaRPr>
          </a:p>
          <a:p>
            <a:pPr marL="162238" marR="147366" lvl="0" indent="0" algn="just" defTabSz="914400" eaLnBrk="1" fontAlgn="auto" latinLnBrk="0" hangingPunct="1">
              <a:lnSpc>
                <a:spcPct val="128899"/>
              </a:lnSpc>
              <a:spcBef>
                <a:spcPts val="2416"/>
              </a:spcBef>
              <a:spcAft>
                <a:spcPts val="0"/>
              </a:spcAft>
              <a:buClrTx/>
              <a:buSzTx/>
              <a:buFontTx/>
              <a:buNone/>
              <a:tabLst/>
              <a:defRPr/>
            </a:pPr>
            <a:endParaRPr lang="en-US" sz="2981" spc="117" dirty="0">
              <a:solidFill>
                <a:srgbClr val="1F497D"/>
              </a:solidFill>
              <a:latin typeface="Calibri"/>
              <a:cs typeface="Calibri"/>
            </a:endParaRPr>
          </a:p>
          <a:p>
            <a:pPr marL="162238" marR="147366" lvl="0" indent="0" algn="just" defTabSz="914400" eaLnBrk="1" fontAlgn="auto" latinLnBrk="0" hangingPunct="1">
              <a:lnSpc>
                <a:spcPct val="128899"/>
              </a:lnSpc>
              <a:spcBef>
                <a:spcPts val="2416"/>
              </a:spcBef>
              <a:spcAft>
                <a:spcPts val="0"/>
              </a:spcAft>
              <a:buClrTx/>
              <a:buSzTx/>
              <a:buFontTx/>
              <a:buNone/>
              <a:tabLst/>
              <a:defRPr/>
            </a:pPr>
            <a:endParaRPr lang="en-US" sz="2981" spc="117" dirty="0">
              <a:solidFill>
                <a:srgbClr val="1F497D"/>
              </a:solidFill>
              <a:latin typeface="Calibri"/>
              <a:cs typeface="Calibri"/>
            </a:endParaRPr>
          </a:p>
          <a:p>
            <a:pPr marL="162238" marR="147366" lvl="0" indent="0" algn="just" defTabSz="914400" eaLnBrk="1" fontAlgn="auto" latinLnBrk="0" hangingPunct="1">
              <a:lnSpc>
                <a:spcPct val="128899"/>
              </a:lnSpc>
              <a:spcBef>
                <a:spcPts val="2416"/>
              </a:spcBef>
              <a:spcAft>
                <a:spcPts val="0"/>
              </a:spcAft>
              <a:buClrTx/>
              <a:buSzTx/>
              <a:buFontTx/>
              <a:buNone/>
              <a:tabLst/>
              <a:defRPr/>
            </a:pPr>
            <a:endParaRPr kumimoji="0" lang="en-US" sz="2981" b="0" i="0" u="none" strike="noStrike" kern="0" cap="none" spc="117" normalizeH="0" baseline="0" noProof="0" dirty="0">
              <a:ln>
                <a:noFill/>
              </a:ln>
              <a:solidFill>
                <a:srgbClr val="1F497D"/>
              </a:solidFill>
              <a:effectLst/>
              <a:uLnTx/>
              <a:uFillTx/>
              <a:latin typeface="Calibri"/>
              <a:cs typeface="Calibri"/>
            </a:endParaRPr>
          </a:p>
          <a:p>
            <a:pPr marL="162238" marR="147366" lvl="0" indent="0" algn="just" defTabSz="914400" eaLnBrk="1" fontAlgn="auto" latinLnBrk="0" hangingPunct="1">
              <a:lnSpc>
                <a:spcPct val="128899"/>
              </a:lnSpc>
              <a:spcBef>
                <a:spcPts val="2416"/>
              </a:spcBef>
              <a:spcAft>
                <a:spcPts val="0"/>
              </a:spcAft>
              <a:buClrTx/>
              <a:buSzTx/>
              <a:buFontTx/>
              <a:buNone/>
              <a:tabLst/>
              <a:defRPr/>
            </a:pPr>
            <a:endParaRPr kumimoji="0" lang="en-US" sz="2981" b="0" i="0" u="none" strike="noStrike" kern="0" cap="none" spc="117" normalizeH="0" baseline="0" noProof="0" dirty="0">
              <a:ln>
                <a:noFill/>
              </a:ln>
              <a:solidFill>
                <a:srgbClr val="1F497D"/>
              </a:solidFill>
              <a:effectLst/>
              <a:uLnTx/>
              <a:uFillTx/>
              <a:latin typeface="Calibri"/>
              <a:cs typeface="Calibri"/>
            </a:endParaRPr>
          </a:p>
          <a:p>
            <a:pPr marL="162238" marR="147366" lvl="0" indent="0" algn="just" defTabSz="914400" eaLnBrk="1" fontAlgn="auto" latinLnBrk="0" hangingPunct="1">
              <a:lnSpc>
                <a:spcPct val="128899"/>
              </a:lnSpc>
              <a:spcBef>
                <a:spcPts val="2416"/>
              </a:spcBef>
              <a:spcAft>
                <a:spcPts val="0"/>
              </a:spcAft>
              <a:buClrTx/>
              <a:buSzTx/>
              <a:buFontTx/>
              <a:buNone/>
              <a:tabLst/>
              <a:defRPr/>
            </a:pPr>
            <a:endParaRPr kumimoji="0" lang="en-US" sz="2981" b="0" i="0" u="none" strike="noStrike" kern="0" cap="none" spc="117" normalizeH="0" baseline="0" noProof="0" dirty="0">
              <a:ln>
                <a:noFill/>
              </a:ln>
              <a:solidFill>
                <a:srgbClr val="1F497D"/>
              </a:solidFill>
              <a:effectLst/>
              <a:uLnTx/>
              <a:uFillTx/>
              <a:latin typeface="Calibri"/>
              <a:cs typeface="Calibri"/>
            </a:endParaRPr>
          </a:p>
          <a:p>
            <a:pPr marL="162238" marR="147366" lvl="0" indent="0" algn="just" defTabSz="914400" eaLnBrk="1" fontAlgn="auto" latinLnBrk="0" hangingPunct="1">
              <a:lnSpc>
                <a:spcPct val="128899"/>
              </a:lnSpc>
              <a:spcBef>
                <a:spcPts val="2416"/>
              </a:spcBef>
              <a:spcAft>
                <a:spcPts val="0"/>
              </a:spcAft>
              <a:buClrTx/>
              <a:buSzTx/>
              <a:buFontTx/>
              <a:buNone/>
              <a:tabLst/>
              <a:defRPr/>
            </a:pPr>
            <a:r>
              <a:rPr kumimoji="0" lang="de-DE" sz="2981" b="0" i="0" u="none" strike="noStrike" kern="0" cap="none" spc="117" normalizeH="0" baseline="0" noProof="0" dirty="0">
                <a:ln>
                  <a:noFill/>
                </a:ln>
                <a:solidFill>
                  <a:srgbClr val="1F497D"/>
                </a:solidFill>
                <a:effectLst/>
                <a:uLnTx/>
                <a:uFillTx/>
                <a:latin typeface="Calibri"/>
                <a:cs typeface="Calibri"/>
              </a:rPr>
              <a:t>→ EVIDENCE OF ATTITUDE </a:t>
            </a:r>
            <a:r>
              <a:rPr kumimoji="0" lang="de-DE" sz="2981" b="1" i="0" u="none" strike="noStrike" kern="0" cap="none" spc="117" normalizeH="0" baseline="0" noProof="0" dirty="0">
                <a:ln>
                  <a:noFill/>
                </a:ln>
                <a:solidFill>
                  <a:srgbClr val="1F497D"/>
                </a:solidFill>
                <a:effectLst/>
                <a:uLnTx/>
                <a:uFillTx/>
                <a:latin typeface="Calibri"/>
                <a:cs typeface="Calibri"/>
              </a:rPr>
              <a:t>CRYSTALLISATION</a:t>
            </a:r>
            <a:endParaRPr kumimoji="0" lang="de-DE" sz="2981" b="1" i="0" u="none" strike="noStrike" kern="0" cap="none" spc="117" normalizeH="0" baseline="0" noProof="0" dirty="0">
              <a:ln>
                <a:noFill/>
              </a:ln>
              <a:solidFill>
                <a:sysClr val="windowText" lastClr="000000"/>
              </a:solidFill>
              <a:effectLst/>
              <a:uLnTx/>
              <a:uFillTx/>
              <a:latin typeface="Calibri"/>
              <a:cs typeface="Calibri"/>
            </a:endParaRPr>
          </a:p>
          <a:p>
            <a:pPr marL="27039">
              <a:spcBef>
                <a:spcPts val="243"/>
              </a:spcBef>
              <a:tabLst>
                <a:tab pos="1173518" algn="l"/>
              </a:tabLst>
            </a:pPr>
            <a:endParaRPr lang="en-US" sz="5110" spc="-53" dirty="0">
              <a:solidFill>
                <a:srgbClr val="0028A4"/>
              </a:solidFill>
              <a:latin typeface="Calibri"/>
              <a:cs typeface="Calibri"/>
            </a:endParaRPr>
          </a:p>
          <a:p>
            <a:pPr marL="27039">
              <a:spcBef>
                <a:spcPts val="243"/>
              </a:spcBef>
              <a:tabLst>
                <a:tab pos="1173518" algn="l"/>
              </a:tabLst>
            </a:pPr>
            <a:r>
              <a:rPr lang="en-US" sz="5110" spc="-53" dirty="0">
                <a:solidFill>
                  <a:srgbClr val="0028A4"/>
                </a:solidFill>
                <a:latin typeface="Calibri"/>
                <a:cs typeface="Calibri"/>
              </a:rPr>
              <a:t>5</a:t>
            </a:r>
            <a:r>
              <a:rPr sz="5110" spc="-53" dirty="0">
                <a:solidFill>
                  <a:srgbClr val="0028A4"/>
                </a:solidFill>
                <a:latin typeface="Calibri"/>
                <a:cs typeface="Calibri"/>
              </a:rPr>
              <a:t>.</a:t>
            </a:r>
            <a:r>
              <a:rPr sz="5110" dirty="0">
                <a:solidFill>
                  <a:srgbClr val="0028A4"/>
                </a:solidFill>
                <a:latin typeface="Calibri"/>
                <a:cs typeface="Calibri"/>
              </a:rPr>
              <a:t>	</a:t>
            </a:r>
            <a:r>
              <a:rPr lang="de-DE" sz="5110" spc="191" dirty="0">
                <a:solidFill>
                  <a:srgbClr val="0028A4"/>
                </a:solidFill>
                <a:latin typeface="Calibri"/>
                <a:cs typeface="Calibri"/>
              </a:rPr>
              <a:t>Conclusion &amp; Limitations</a:t>
            </a:r>
            <a:endParaRPr sz="5110" dirty="0">
              <a:latin typeface="Calibri"/>
              <a:cs typeface="Calibri"/>
            </a:endParaRPr>
          </a:p>
          <a:p>
            <a:pPr marL="27039" marR="10816" algn="just">
              <a:lnSpc>
                <a:spcPct val="128899"/>
              </a:lnSpc>
              <a:spcBef>
                <a:spcPts val="2416"/>
              </a:spcBef>
            </a:pPr>
            <a:r>
              <a:rPr lang="en-US" sz="2981" dirty="0">
                <a:latin typeface="Calibri"/>
                <a:cs typeface="Calibri"/>
              </a:rPr>
              <a:t>The findings suggest </a:t>
            </a:r>
            <a:r>
              <a:rPr lang="en-US" sz="2981" b="1" dirty="0">
                <a:solidFill>
                  <a:schemeClr val="tx2"/>
                </a:solidFill>
                <a:latin typeface="Calibri"/>
                <a:cs typeface="Calibri"/>
              </a:rPr>
              <a:t>very limited influence </a:t>
            </a:r>
            <a:r>
              <a:rPr lang="en-US" sz="2981" dirty="0">
                <a:latin typeface="Calibri"/>
                <a:cs typeface="Calibri"/>
              </a:rPr>
              <a:t>of even large news outlets on </a:t>
            </a:r>
            <a:r>
              <a:rPr lang="en-US" sz="2981" dirty="0" err="1">
                <a:latin typeface="Calibri"/>
                <a:cs typeface="Calibri"/>
              </a:rPr>
              <a:t>politicised</a:t>
            </a:r>
            <a:r>
              <a:rPr lang="en-US" sz="2981" dirty="0">
                <a:latin typeface="Calibri"/>
                <a:cs typeface="Calibri"/>
              </a:rPr>
              <a:t> issues, supporting empirical findings of attitudinal stability and persistence of </a:t>
            </a:r>
            <a:r>
              <a:rPr lang="en-US" sz="2981" dirty="0" err="1">
                <a:latin typeface="Calibri"/>
                <a:cs typeface="Calibri"/>
              </a:rPr>
              <a:t>crystallised</a:t>
            </a:r>
            <a:r>
              <a:rPr lang="en-US" sz="2981" dirty="0">
                <a:latin typeface="Calibri"/>
                <a:cs typeface="Calibri"/>
              </a:rPr>
              <a:t> attitudes</a:t>
            </a:r>
            <a:r>
              <a:rPr lang="nl-NL" sz="2981" dirty="0">
                <a:latin typeface="Calibri"/>
                <a:cs typeface="Calibri"/>
              </a:rPr>
              <a:t> (</a:t>
            </a:r>
            <a:r>
              <a:rPr lang="nb-NO" sz="2981" dirty="0">
                <a:latin typeface="Calibri"/>
                <a:cs typeface="Calibri"/>
              </a:rPr>
              <a:t>Kustov, Laaker, and Reller 2021; </a:t>
            </a:r>
            <a:r>
              <a:rPr lang="nl-NL" sz="2981" dirty="0">
                <a:latin typeface="Calibri"/>
                <a:cs typeface="Calibri"/>
              </a:rPr>
              <a:t>Lecheler, De Vreese, and Slothuus 2009)</a:t>
            </a:r>
            <a:r>
              <a:rPr lang="en-US" sz="2981" dirty="0">
                <a:latin typeface="Calibri"/>
                <a:cs typeface="Calibri"/>
              </a:rPr>
              <a:t>. Instead, attitude formation among the public takes place during </a:t>
            </a:r>
            <a:r>
              <a:rPr lang="en-US" sz="2981" b="1" dirty="0">
                <a:solidFill>
                  <a:schemeClr val="tx2"/>
                </a:solidFill>
                <a:latin typeface="Calibri"/>
                <a:cs typeface="Calibri"/>
              </a:rPr>
              <a:t>brief windows of opportunity </a:t>
            </a:r>
            <a:r>
              <a:rPr lang="en-US" sz="2981" dirty="0">
                <a:latin typeface="Calibri"/>
                <a:cs typeface="Calibri"/>
              </a:rPr>
              <a:t>for media effects.</a:t>
            </a:r>
          </a:p>
          <a:p>
            <a:pPr marL="27039" marR="10816" algn="just">
              <a:lnSpc>
                <a:spcPct val="128899"/>
              </a:lnSpc>
              <a:spcBef>
                <a:spcPts val="2416"/>
              </a:spcBef>
            </a:pPr>
            <a:r>
              <a:rPr lang="en-US" sz="2981" dirty="0">
                <a:latin typeface="Calibri"/>
                <a:cs typeface="Calibri"/>
              </a:rPr>
              <a:t>This research is limited in several aspects: first, while these findings likely travel to issues such as the assault on Ukraine, less salient issues might be more responsive. Additionally, the public might be more reactive to increased issue emphasis rather than framing or react to visual framing online and on television.</a:t>
            </a:r>
          </a:p>
        </p:txBody>
      </p:sp>
      <p:pic>
        <p:nvPicPr>
          <p:cNvPr id="61" name="Picture 60" descr="A black screen with white lines&#10;&#10;Description automatically generated with low confidence">
            <a:extLst>
              <a:ext uri="{FF2B5EF4-FFF2-40B4-BE49-F238E27FC236}">
                <a16:creationId xmlns:a16="http://schemas.microsoft.com/office/drawing/2014/main" id="{100B734F-59E4-EDEA-0ADF-A0A71534550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330186" y="15503272"/>
            <a:ext cx="9241362" cy="4620682"/>
          </a:xfrm>
          <a:prstGeom prst="rect">
            <a:avLst/>
          </a:prstGeom>
        </p:spPr>
      </p:pic>
      <p:pic>
        <p:nvPicPr>
          <p:cNvPr id="63" name="Picture 62" descr="A screenshot of a computer&#10;&#10;Description automatically generated with low confidence">
            <a:extLst>
              <a:ext uri="{FF2B5EF4-FFF2-40B4-BE49-F238E27FC236}">
                <a16:creationId xmlns:a16="http://schemas.microsoft.com/office/drawing/2014/main" id="{72E13BF8-6997-2A09-AEC9-40CB185974B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330186" y="5721845"/>
            <a:ext cx="8347668" cy="417383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809</Words>
  <Application>Microsoft Office PowerPoint</Application>
  <PresentationFormat>Custom</PresentationFormat>
  <Paragraphs>69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Palatino Linotype</vt:lpstr>
      <vt:lpstr>Times New Roman</vt:lpstr>
      <vt:lpstr>Office Theme</vt:lpstr>
      <vt:lpstr>Limits of Media Effects -   Studying Framing in the Wild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research”</dc:title>
  <dc:creator>Nathalie Aerts</dc:creator>
  <cp:lastModifiedBy>Nicolai Berk</cp:lastModifiedBy>
  <cp:revision>9</cp:revision>
  <cp:lastPrinted>2023-05-19T14:17:20Z</cp:lastPrinted>
  <dcterms:created xsi:type="dcterms:W3CDTF">2023-05-08T08:34:27Z</dcterms:created>
  <dcterms:modified xsi:type="dcterms:W3CDTF">2023-05-19T14:17:36Z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2022-12-12T00:00:00Z</vt:filetime>
  </property>
  <property fmtid="{D5CDD505-2E9C-101B-9397-08002B2CF9AE}" pid="3" name="Creator">
    <vt:lpwstr> XeTeX output 2022.12.12:1450</vt:lpwstr>
  </property>
  <property fmtid="{D5CDD505-2E9C-101B-9397-08002B2CF9AE}" pid="4" name="Producer">
    <vt:lpwstr>xdvipdfmx (20211117)</vt:lpwstr>
  </property>
  <property fmtid="{D5CDD505-2E9C-101B-9397-08002B2CF9AE}" pid="5" name="LastSaved">
    <vt:filetime>2022-12-12T00:00:00Z</vt:filetime>
  </property>
</Properties>
</file>