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61" r:id="rId3"/>
    <p:sldId id="257" r:id="rId4"/>
    <p:sldId id="258" r:id="rId5"/>
    <p:sldId id="268" r:id="rId6"/>
    <p:sldId id="259" r:id="rId7"/>
    <p:sldId id="269" r:id="rId8"/>
    <p:sldId id="260" r:id="rId9"/>
    <p:sldId id="271" r:id="rId10"/>
    <p:sldId id="276" r:id="rId11"/>
    <p:sldId id="272" r:id="rId12"/>
    <p:sldId id="264" r:id="rId13"/>
    <p:sldId id="262" r:id="rId14"/>
    <p:sldId id="273" r:id="rId15"/>
    <p:sldId id="274" r:id="rId16"/>
    <p:sldId id="275" r:id="rId17"/>
    <p:sldId id="282" r:id="rId18"/>
    <p:sldId id="263" r:id="rId19"/>
    <p:sldId id="266" r:id="rId20"/>
    <p:sldId id="267" r:id="rId21"/>
    <p:sldId id="277" r:id="rId22"/>
    <p:sldId id="278" r:id="rId23"/>
    <p:sldId id="279" r:id="rId24"/>
    <p:sldId id="280" r:id="rId25"/>
    <p:sldId id="265"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708"/>
  </p:normalViewPr>
  <p:slideViewPr>
    <p:cSldViewPr snapToGrid="0" snapToObjects="1">
      <p:cViewPr varScale="1">
        <p:scale>
          <a:sx n="71" d="100"/>
          <a:sy n="71" d="100"/>
        </p:scale>
        <p:origin x="19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FA272-A341-464A-8082-686D63B61285}" type="datetimeFigureOut">
              <a:rPr lang="en-US" smtClean="0"/>
              <a:t>4/4/16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806B73-AF18-D74D-A0DB-C82DA30FB396}" type="slidenum">
              <a:rPr lang="en-US" smtClean="0"/>
              <a:t>‹#›</a:t>
            </a:fld>
            <a:endParaRPr lang="en-US"/>
          </a:p>
        </p:txBody>
      </p:sp>
    </p:spTree>
    <p:extLst>
      <p:ext uri="{BB962C8B-B14F-4D97-AF65-F5344CB8AC3E}">
        <p14:creationId xmlns:p14="http://schemas.microsoft.com/office/powerpoint/2010/main" val="977195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730D-1005-2F40-BEC6-0B59F83143BE}" type="datetimeFigureOut">
              <a:rPr lang="en-US" smtClean="0"/>
              <a:t>4/4/16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C3B8D-8C92-D841-B76C-983C80A7BF9D}" type="slidenum">
              <a:rPr lang="en-US" smtClean="0"/>
              <a:t>‹#›</a:t>
            </a:fld>
            <a:endParaRPr lang="en-US"/>
          </a:p>
        </p:txBody>
      </p:sp>
    </p:spTree>
    <p:extLst>
      <p:ext uri="{BB962C8B-B14F-4D97-AF65-F5344CB8AC3E}">
        <p14:creationId xmlns:p14="http://schemas.microsoft.com/office/powerpoint/2010/main" val="62022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a:t>
            </a:fld>
            <a:endParaRPr lang="en-US"/>
          </a:p>
        </p:txBody>
      </p:sp>
    </p:spTree>
    <p:extLst>
      <p:ext uri="{BB962C8B-B14F-4D97-AF65-F5344CB8AC3E}">
        <p14:creationId xmlns:p14="http://schemas.microsoft.com/office/powerpoint/2010/main" val="23279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10</a:t>
            </a:fld>
            <a:endParaRPr lang="en-US"/>
          </a:p>
        </p:txBody>
      </p:sp>
    </p:spTree>
    <p:extLst>
      <p:ext uri="{BB962C8B-B14F-4D97-AF65-F5344CB8AC3E}">
        <p14:creationId xmlns:p14="http://schemas.microsoft.com/office/powerpoint/2010/main" val="142299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11</a:t>
            </a:fld>
            <a:endParaRPr lang="en-US"/>
          </a:p>
        </p:txBody>
      </p:sp>
    </p:spTree>
    <p:extLst>
      <p:ext uri="{BB962C8B-B14F-4D97-AF65-F5344CB8AC3E}">
        <p14:creationId xmlns:p14="http://schemas.microsoft.com/office/powerpoint/2010/main" val="196013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12</a:t>
            </a:fld>
            <a:endParaRPr lang="en-US"/>
          </a:p>
        </p:txBody>
      </p:sp>
    </p:spTree>
    <p:extLst>
      <p:ext uri="{BB962C8B-B14F-4D97-AF65-F5344CB8AC3E}">
        <p14:creationId xmlns:p14="http://schemas.microsoft.com/office/powerpoint/2010/main" val="153667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13</a:t>
            </a:fld>
            <a:endParaRPr lang="en-US"/>
          </a:p>
        </p:txBody>
      </p:sp>
    </p:spTree>
    <p:extLst>
      <p:ext uri="{BB962C8B-B14F-4D97-AF65-F5344CB8AC3E}">
        <p14:creationId xmlns:p14="http://schemas.microsoft.com/office/powerpoint/2010/main" val="122633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14</a:t>
            </a:fld>
            <a:endParaRPr lang="en-US"/>
          </a:p>
        </p:txBody>
      </p:sp>
    </p:spTree>
    <p:extLst>
      <p:ext uri="{BB962C8B-B14F-4D97-AF65-F5344CB8AC3E}">
        <p14:creationId xmlns:p14="http://schemas.microsoft.com/office/powerpoint/2010/main" val="161563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15</a:t>
            </a:fld>
            <a:endParaRPr lang="en-US"/>
          </a:p>
        </p:txBody>
      </p:sp>
    </p:spTree>
    <p:extLst>
      <p:ext uri="{BB962C8B-B14F-4D97-AF65-F5344CB8AC3E}">
        <p14:creationId xmlns:p14="http://schemas.microsoft.com/office/powerpoint/2010/main" val="116974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16</a:t>
            </a:fld>
            <a:endParaRPr lang="en-US"/>
          </a:p>
        </p:txBody>
      </p:sp>
    </p:spTree>
    <p:extLst>
      <p:ext uri="{BB962C8B-B14F-4D97-AF65-F5344CB8AC3E}">
        <p14:creationId xmlns:p14="http://schemas.microsoft.com/office/powerpoint/2010/main" val="177739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17</a:t>
            </a:fld>
            <a:endParaRPr lang="en-US"/>
          </a:p>
        </p:txBody>
      </p:sp>
    </p:spTree>
    <p:extLst>
      <p:ext uri="{BB962C8B-B14F-4D97-AF65-F5344CB8AC3E}">
        <p14:creationId xmlns:p14="http://schemas.microsoft.com/office/powerpoint/2010/main" val="1209513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18</a:t>
            </a:fld>
            <a:endParaRPr lang="en-US"/>
          </a:p>
        </p:txBody>
      </p:sp>
    </p:spTree>
    <p:extLst>
      <p:ext uri="{BB962C8B-B14F-4D97-AF65-F5344CB8AC3E}">
        <p14:creationId xmlns:p14="http://schemas.microsoft.com/office/powerpoint/2010/main" val="20519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19</a:t>
            </a:fld>
            <a:endParaRPr lang="en-US"/>
          </a:p>
        </p:txBody>
      </p:sp>
    </p:spTree>
    <p:extLst>
      <p:ext uri="{BB962C8B-B14F-4D97-AF65-F5344CB8AC3E}">
        <p14:creationId xmlns:p14="http://schemas.microsoft.com/office/powerpoint/2010/main" val="194843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a:t>
            </a:fld>
            <a:endParaRPr lang="en-US"/>
          </a:p>
        </p:txBody>
      </p:sp>
    </p:spTree>
    <p:extLst>
      <p:ext uri="{BB962C8B-B14F-4D97-AF65-F5344CB8AC3E}">
        <p14:creationId xmlns:p14="http://schemas.microsoft.com/office/powerpoint/2010/main" val="1979960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20</a:t>
            </a:fld>
            <a:endParaRPr lang="en-US"/>
          </a:p>
        </p:txBody>
      </p:sp>
    </p:spTree>
    <p:extLst>
      <p:ext uri="{BB962C8B-B14F-4D97-AF65-F5344CB8AC3E}">
        <p14:creationId xmlns:p14="http://schemas.microsoft.com/office/powerpoint/2010/main" val="426509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21</a:t>
            </a:fld>
            <a:endParaRPr lang="en-US"/>
          </a:p>
        </p:txBody>
      </p:sp>
    </p:spTree>
    <p:extLst>
      <p:ext uri="{BB962C8B-B14F-4D97-AF65-F5344CB8AC3E}">
        <p14:creationId xmlns:p14="http://schemas.microsoft.com/office/powerpoint/2010/main" val="44517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22</a:t>
            </a:fld>
            <a:endParaRPr lang="en-US"/>
          </a:p>
        </p:txBody>
      </p:sp>
    </p:spTree>
    <p:extLst>
      <p:ext uri="{BB962C8B-B14F-4D97-AF65-F5344CB8AC3E}">
        <p14:creationId xmlns:p14="http://schemas.microsoft.com/office/powerpoint/2010/main" val="881582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23</a:t>
            </a:fld>
            <a:endParaRPr lang="en-US"/>
          </a:p>
        </p:txBody>
      </p:sp>
    </p:spTree>
    <p:extLst>
      <p:ext uri="{BB962C8B-B14F-4D97-AF65-F5344CB8AC3E}">
        <p14:creationId xmlns:p14="http://schemas.microsoft.com/office/powerpoint/2010/main" val="1263295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24</a:t>
            </a:fld>
            <a:endParaRPr lang="en-US"/>
          </a:p>
        </p:txBody>
      </p:sp>
    </p:spTree>
    <p:extLst>
      <p:ext uri="{BB962C8B-B14F-4D97-AF65-F5344CB8AC3E}">
        <p14:creationId xmlns:p14="http://schemas.microsoft.com/office/powerpoint/2010/main" val="44028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25</a:t>
            </a:fld>
            <a:endParaRPr lang="en-US"/>
          </a:p>
        </p:txBody>
      </p:sp>
    </p:spTree>
    <p:extLst>
      <p:ext uri="{BB962C8B-B14F-4D97-AF65-F5344CB8AC3E}">
        <p14:creationId xmlns:p14="http://schemas.microsoft.com/office/powerpoint/2010/main" val="125907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26</a:t>
            </a:fld>
            <a:endParaRPr lang="en-US"/>
          </a:p>
        </p:txBody>
      </p:sp>
    </p:spTree>
    <p:extLst>
      <p:ext uri="{BB962C8B-B14F-4D97-AF65-F5344CB8AC3E}">
        <p14:creationId xmlns:p14="http://schemas.microsoft.com/office/powerpoint/2010/main" val="3387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3</a:t>
            </a:fld>
            <a:endParaRPr lang="en-US"/>
          </a:p>
        </p:txBody>
      </p:sp>
    </p:spTree>
    <p:extLst>
      <p:ext uri="{BB962C8B-B14F-4D97-AF65-F5344CB8AC3E}">
        <p14:creationId xmlns:p14="http://schemas.microsoft.com/office/powerpoint/2010/main" val="194264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4</a:t>
            </a:fld>
            <a:endParaRPr lang="en-US"/>
          </a:p>
        </p:txBody>
      </p:sp>
    </p:spTree>
    <p:extLst>
      <p:ext uri="{BB962C8B-B14F-4D97-AF65-F5344CB8AC3E}">
        <p14:creationId xmlns:p14="http://schemas.microsoft.com/office/powerpoint/2010/main" val="181676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5</a:t>
            </a:fld>
            <a:endParaRPr lang="en-US"/>
          </a:p>
        </p:txBody>
      </p:sp>
    </p:spTree>
    <p:extLst>
      <p:ext uri="{BB962C8B-B14F-4D97-AF65-F5344CB8AC3E}">
        <p14:creationId xmlns:p14="http://schemas.microsoft.com/office/powerpoint/2010/main" val="142533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6</a:t>
            </a:fld>
            <a:endParaRPr lang="en-US"/>
          </a:p>
        </p:txBody>
      </p:sp>
    </p:spTree>
    <p:extLst>
      <p:ext uri="{BB962C8B-B14F-4D97-AF65-F5344CB8AC3E}">
        <p14:creationId xmlns:p14="http://schemas.microsoft.com/office/powerpoint/2010/main" val="37798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7</a:t>
            </a:fld>
            <a:endParaRPr lang="en-US"/>
          </a:p>
        </p:txBody>
      </p:sp>
    </p:spTree>
    <p:extLst>
      <p:ext uri="{BB962C8B-B14F-4D97-AF65-F5344CB8AC3E}">
        <p14:creationId xmlns:p14="http://schemas.microsoft.com/office/powerpoint/2010/main" val="53094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8</a:t>
            </a:fld>
            <a:endParaRPr lang="en-US"/>
          </a:p>
        </p:txBody>
      </p:sp>
    </p:spTree>
    <p:extLst>
      <p:ext uri="{BB962C8B-B14F-4D97-AF65-F5344CB8AC3E}">
        <p14:creationId xmlns:p14="http://schemas.microsoft.com/office/powerpoint/2010/main" val="84414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FC3B8D-8C92-D841-B76C-983C80A7BF9D}" type="slidenum">
              <a:rPr lang="en-US" smtClean="0"/>
              <a:t>9</a:t>
            </a:fld>
            <a:endParaRPr lang="en-US"/>
          </a:p>
        </p:txBody>
      </p:sp>
    </p:spTree>
    <p:extLst>
      <p:ext uri="{BB962C8B-B14F-4D97-AF65-F5344CB8AC3E}">
        <p14:creationId xmlns:p14="http://schemas.microsoft.com/office/powerpoint/2010/main" val="129340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CC0AA2-D4E9-A548-9BA6-4C73B29420F2}" type="datetimeFigureOut">
              <a:rPr lang="en-US" smtClean="0"/>
              <a:t>4/4/16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9377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0AA2-D4E9-A548-9BA6-4C73B29420F2}" type="datetimeFigureOut">
              <a:rPr lang="en-US" smtClean="0"/>
              <a:t>4/4/16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11221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0AA2-D4E9-A548-9BA6-4C73B29420F2}" type="datetimeFigureOut">
              <a:rPr lang="en-US" smtClean="0"/>
              <a:t>4/4/16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71056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0AA2-D4E9-A548-9BA6-4C73B29420F2}" type="datetimeFigureOut">
              <a:rPr lang="en-US" smtClean="0"/>
              <a:t>4/4/16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148871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C0AA2-D4E9-A548-9BA6-4C73B29420F2}" type="datetimeFigureOut">
              <a:rPr lang="en-US" smtClean="0"/>
              <a:t>4/4/16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57757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C0AA2-D4E9-A548-9BA6-4C73B29420F2}" type="datetimeFigureOut">
              <a:rPr lang="en-US" smtClean="0"/>
              <a:t>4/4/16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6413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C0AA2-D4E9-A548-9BA6-4C73B29420F2}" type="datetimeFigureOut">
              <a:rPr lang="en-US" smtClean="0"/>
              <a:t>4/4/16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55451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C0AA2-D4E9-A548-9BA6-4C73B29420F2}" type="datetimeFigureOut">
              <a:rPr lang="en-US" smtClean="0"/>
              <a:t>4/4/16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180199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C0AA2-D4E9-A548-9BA6-4C73B29420F2}" type="datetimeFigureOut">
              <a:rPr lang="en-US" smtClean="0"/>
              <a:t>4/4/16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14185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C0AA2-D4E9-A548-9BA6-4C73B29420F2}" type="datetimeFigureOut">
              <a:rPr lang="en-US" smtClean="0"/>
              <a:t>4/4/16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46075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C0AA2-D4E9-A548-9BA6-4C73B29420F2}" type="datetimeFigureOut">
              <a:rPr lang="en-US" smtClean="0"/>
              <a:t>4/4/16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0D6E3-25D2-B64B-9E27-B2C3C621349F}" type="slidenum">
              <a:rPr lang="en-US" smtClean="0"/>
              <a:t>‹#›</a:t>
            </a:fld>
            <a:endParaRPr lang="en-US"/>
          </a:p>
        </p:txBody>
      </p:sp>
    </p:spTree>
    <p:extLst>
      <p:ext uri="{BB962C8B-B14F-4D97-AF65-F5344CB8AC3E}">
        <p14:creationId xmlns:p14="http://schemas.microsoft.com/office/powerpoint/2010/main" val="148028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C0AA2-D4E9-A548-9BA6-4C73B29420F2}" type="datetimeFigureOut">
              <a:rPr lang="en-US" smtClean="0"/>
              <a:t>4/4/16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0D6E3-25D2-B64B-9E27-B2C3C621349F}" type="slidenum">
              <a:rPr lang="en-US" smtClean="0"/>
              <a:t>‹#›</a:t>
            </a:fld>
            <a:endParaRPr lang="en-US"/>
          </a:p>
        </p:txBody>
      </p:sp>
    </p:spTree>
    <p:extLst>
      <p:ext uri="{BB962C8B-B14F-4D97-AF65-F5344CB8AC3E}">
        <p14:creationId xmlns:p14="http://schemas.microsoft.com/office/powerpoint/2010/main" val="85907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Long-Term Retention for New Users</a:t>
            </a:r>
            <a:endParaRPr lang="en-US" dirty="0"/>
          </a:p>
        </p:txBody>
      </p:sp>
      <p:sp>
        <p:nvSpPr>
          <p:cNvPr id="3" name="Subtitle 2"/>
          <p:cNvSpPr>
            <a:spLocks noGrp="1"/>
          </p:cNvSpPr>
          <p:nvPr>
            <p:ph type="subTitle" idx="1"/>
          </p:nvPr>
        </p:nvSpPr>
        <p:spPr/>
        <p:txBody>
          <a:bodyPr/>
          <a:lstStyle/>
          <a:p>
            <a:r>
              <a:rPr lang="en-US" dirty="0" smtClean="0"/>
              <a:t>Randy Khalil, 8tracks</a:t>
            </a:r>
            <a:endParaRPr lang="en-US" dirty="0"/>
          </a:p>
          <a:p>
            <a:r>
              <a:rPr lang="en-US" dirty="0" smtClean="0"/>
              <a:t>SF-DAT-20</a:t>
            </a:r>
            <a:endParaRPr lang="en-US" dirty="0"/>
          </a:p>
        </p:txBody>
      </p:sp>
    </p:spTree>
    <p:extLst>
      <p:ext uri="{BB962C8B-B14F-4D97-AF65-F5344CB8AC3E}">
        <p14:creationId xmlns:p14="http://schemas.microsoft.com/office/powerpoint/2010/main" val="483984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Retention Curve</a:t>
            </a:r>
            <a:endParaRPr lang="en-US" u="sng"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360" y="1900519"/>
            <a:ext cx="11335279" cy="3951658"/>
          </a:xfrm>
        </p:spPr>
      </p:pic>
    </p:spTree>
    <p:extLst>
      <p:ext uri="{BB962C8B-B14F-4D97-AF65-F5344CB8AC3E}">
        <p14:creationId xmlns:p14="http://schemas.microsoft.com/office/powerpoint/2010/main" val="2029853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Combining Other Features</a:t>
            </a:r>
            <a:endParaRPr lang="en-US" u="sng"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937824"/>
            <a:ext cx="5834376" cy="4126940"/>
          </a:xfrm>
        </p:spPr>
      </p:pic>
      <p:sp>
        <p:nvSpPr>
          <p:cNvPr id="5" name="Content Placeholder 4"/>
          <p:cNvSpPr>
            <a:spLocks noGrp="1"/>
          </p:cNvSpPr>
          <p:nvPr>
            <p:ph sz="half" idx="2"/>
          </p:nvPr>
        </p:nvSpPr>
        <p:spPr>
          <a:xfrm>
            <a:off x="838200" y="1825625"/>
            <a:ext cx="5181600" cy="4351338"/>
          </a:xfrm>
        </p:spPr>
        <p:txBody>
          <a:bodyPr/>
          <a:lstStyle/>
          <a:p>
            <a:r>
              <a:rPr lang="en-US" dirty="0" smtClean="0"/>
              <a:t>Lastly, I joined many other features that were available from an events table.</a:t>
            </a:r>
          </a:p>
          <a:p>
            <a:r>
              <a:rPr lang="en-US" dirty="0" smtClean="0"/>
              <a:t>However, because some features were accurate only for mobile apps, I only included the counts of these features done on a mobile app.</a:t>
            </a:r>
          </a:p>
        </p:txBody>
      </p:sp>
    </p:spTree>
    <p:extLst>
      <p:ext uri="{BB962C8B-B14F-4D97-AF65-F5344CB8AC3E}">
        <p14:creationId xmlns:p14="http://schemas.microsoft.com/office/powerpoint/2010/main" val="1765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8915400" cy="715530"/>
          </a:xfrm>
        </p:spPr>
        <p:txBody>
          <a:bodyPr/>
          <a:lstStyle/>
          <a:p>
            <a:r>
              <a:rPr lang="en-US" u="sng" dirty="0" smtClean="0"/>
              <a:t>Final Dataset Features</a:t>
            </a:r>
            <a:endParaRPr lang="en-US" u="sn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8454" y="901755"/>
            <a:ext cx="9637767" cy="5834477"/>
          </a:xfrm>
        </p:spPr>
      </p:pic>
      <p:graphicFrame>
        <p:nvGraphicFramePr>
          <p:cNvPr id="5" name="Table 4"/>
          <p:cNvGraphicFramePr>
            <a:graphicFrameLocks noGrp="1"/>
          </p:cNvGraphicFramePr>
          <p:nvPr>
            <p:extLst>
              <p:ext uri="{D42A27DB-BD31-4B8C-83A1-F6EECF244321}">
                <p14:modId xmlns:p14="http://schemas.microsoft.com/office/powerpoint/2010/main" val="648599169"/>
              </p:ext>
            </p:extLst>
          </p:nvPr>
        </p:nvGraphicFramePr>
        <p:xfrm>
          <a:off x="57727" y="1274622"/>
          <a:ext cx="2470727" cy="5388715"/>
        </p:xfrm>
        <a:graphic>
          <a:graphicData uri="http://schemas.openxmlformats.org/drawingml/2006/table">
            <a:tbl>
              <a:tblPr bandRow="1">
                <a:tableStyleId>{073A0DAA-6AF3-43AB-8588-CEC1D06C72B9}</a:tableStyleId>
              </a:tblPr>
              <a:tblGrid>
                <a:gridCol w="2470727"/>
              </a:tblGrid>
              <a:tr h="297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Joined on Android app</a:t>
                      </a:r>
                    </a:p>
                  </a:txBody>
                  <a:tcPr/>
                </a:tc>
              </a:tr>
              <a:tr h="297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Canadian</a:t>
                      </a:r>
                      <a:r>
                        <a:rPr lang="en-US" sz="1200" baseline="0" dirty="0" smtClean="0"/>
                        <a:t> user (base = US)</a:t>
                      </a:r>
                      <a:endParaRPr lang="en-US" sz="1200" dirty="0" smtClean="0"/>
                    </a:p>
                  </a:txBody>
                  <a:tcPr/>
                </a:tc>
              </a:tr>
              <a:tr h="297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baseline="0" dirty="0" smtClean="0"/>
                        <a:t> </a:t>
                      </a:r>
                      <a:r>
                        <a:rPr lang="en-US" sz="1200" dirty="0" smtClean="0"/>
                        <a:t>of</a:t>
                      </a:r>
                      <a:r>
                        <a:rPr lang="en-US" sz="1200" baseline="0" dirty="0" smtClean="0"/>
                        <a:t> playlists listened in first 24hrs</a:t>
                      </a:r>
                      <a:endParaRPr lang="en-US" sz="1200" dirty="0" smtClean="0"/>
                    </a:p>
                  </a:txBody>
                  <a:tcPr/>
                </a:tc>
              </a:tr>
              <a:tr h="297271">
                <a:tc>
                  <a:txBody>
                    <a:bodyPr/>
                    <a:lstStyle/>
                    <a:p>
                      <a:r>
                        <a:rPr lang="en-US" sz="1200" dirty="0" smtClean="0"/>
                        <a:t>Joined</a:t>
                      </a:r>
                      <a:r>
                        <a:rPr lang="en-US" sz="1200" baseline="0" dirty="0" smtClean="0"/>
                        <a:t> on iOS app</a:t>
                      </a:r>
                      <a:endParaRPr lang="en-US" sz="1200" dirty="0"/>
                    </a:p>
                  </a:txBody>
                  <a:tcPr/>
                </a:tc>
              </a:tr>
              <a:tr h="297271">
                <a:tc>
                  <a:txBody>
                    <a:bodyPr/>
                    <a:lstStyle/>
                    <a:p>
                      <a:r>
                        <a:rPr lang="en-US" sz="1200" dirty="0" smtClean="0"/>
                        <a:t># comments in first 24hrs</a:t>
                      </a:r>
                      <a:endParaRPr lang="en-US" sz="1200" dirty="0"/>
                    </a:p>
                  </a:txBody>
                  <a:tcPr/>
                </a:tc>
              </a:tr>
              <a:tr h="297271">
                <a:tc>
                  <a:txBody>
                    <a:bodyPr/>
                    <a:lstStyle/>
                    <a:p>
                      <a:r>
                        <a:rPr lang="en-US" sz="1200" dirty="0" smtClean="0"/>
                        <a:t># profile</a:t>
                      </a:r>
                      <a:r>
                        <a:rPr lang="en-US" sz="1200" baseline="0" dirty="0" smtClean="0"/>
                        <a:t> edits in first 24hrs</a:t>
                      </a:r>
                      <a:endParaRPr lang="en-US" sz="1200" dirty="0"/>
                    </a:p>
                  </a:txBody>
                  <a:tcPr/>
                </a:tc>
              </a:tr>
              <a:tr h="297271">
                <a:tc>
                  <a:txBody>
                    <a:bodyPr/>
                    <a:lstStyle/>
                    <a:p>
                      <a:r>
                        <a:rPr lang="en-US" sz="1200" dirty="0" smtClean="0"/>
                        <a:t># playlist</a:t>
                      </a:r>
                      <a:r>
                        <a:rPr lang="en-US" sz="1200" baseline="0" dirty="0" smtClean="0"/>
                        <a:t> </a:t>
                      </a:r>
                      <a:r>
                        <a:rPr lang="en-US" sz="1200" dirty="0" smtClean="0"/>
                        <a:t>likes in first 24hrs</a:t>
                      </a:r>
                      <a:endParaRPr lang="en-US" sz="1200" dirty="0"/>
                    </a:p>
                  </a:txBody>
                  <a:tcPr/>
                </a:tc>
              </a:tr>
              <a:tr h="335108">
                <a:tc>
                  <a:txBody>
                    <a:bodyPr/>
                    <a:lstStyle/>
                    <a:p>
                      <a:r>
                        <a:rPr lang="en-US" sz="1200" dirty="0" smtClean="0"/>
                        <a:t># playlist completions</a:t>
                      </a:r>
                      <a:r>
                        <a:rPr lang="en-US" sz="1200" baseline="0" dirty="0" smtClean="0"/>
                        <a:t> in first 24hrs</a:t>
                      </a:r>
                      <a:endParaRPr lang="en-US" sz="1200" dirty="0"/>
                    </a:p>
                  </a:txBody>
                  <a:tcPr/>
                </a:tc>
              </a:tr>
              <a:tr h="297271">
                <a:tc>
                  <a:txBody>
                    <a:bodyPr/>
                    <a:lstStyle/>
                    <a:p>
                      <a:r>
                        <a:rPr lang="en-US" sz="1200" dirty="0" smtClean="0"/>
                        <a:t># times reached 4</a:t>
                      </a:r>
                      <a:r>
                        <a:rPr lang="en-US" sz="1200" baseline="30000" dirty="0" smtClean="0"/>
                        <a:t>th</a:t>
                      </a:r>
                      <a:r>
                        <a:rPr lang="en-US" sz="1200" dirty="0" smtClean="0"/>
                        <a:t> track in playlist</a:t>
                      </a:r>
                      <a:endParaRPr lang="en-US" sz="1200" dirty="0"/>
                    </a:p>
                  </a:txBody>
                  <a:tcPr/>
                </a:tc>
              </a:tr>
              <a:tr h="297271">
                <a:tc>
                  <a:txBody>
                    <a:bodyPr/>
                    <a:lstStyle/>
                    <a:p>
                      <a:r>
                        <a:rPr lang="en-US" sz="1200" dirty="0" smtClean="0"/>
                        <a:t>#</a:t>
                      </a:r>
                      <a:r>
                        <a:rPr lang="en-US" sz="1200" baseline="0" dirty="0" smtClean="0"/>
                        <a:t> playlist starts in first 24hrs</a:t>
                      </a:r>
                      <a:endParaRPr lang="en-US" sz="1200" dirty="0"/>
                    </a:p>
                  </a:txBody>
                  <a:tcPr/>
                </a:tc>
              </a:tr>
              <a:tr h="297271">
                <a:tc>
                  <a:txBody>
                    <a:bodyPr/>
                    <a:lstStyle/>
                    <a:p>
                      <a:r>
                        <a:rPr lang="en-US" sz="1200" dirty="0" smtClean="0"/>
                        <a:t># </a:t>
                      </a:r>
                      <a:r>
                        <a:rPr lang="en-US" sz="1200" baseline="0" dirty="0" smtClean="0"/>
                        <a:t>shares in first 24hrs</a:t>
                      </a:r>
                      <a:endParaRPr lang="en-US" sz="1200" dirty="0"/>
                    </a:p>
                  </a:txBody>
                  <a:tcPr/>
                </a:tc>
              </a:tr>
              <a:tr h="297271">
                <a:tc>
                  <a:txBody>
                    <a:bodyPr/>
                    <a:lstStyle/>
                    <a:p>
                      <a:r>
                        <a:rPr lang="en-US" sz="1200" dirty="0" smtClean="0"/>
                        <a:t># skips</a:t>
                      </a:r>
                      <a:r>
                        <a:rPr lang="en-US" sz="1200" baseline="0" dirty="0" smtClean="0"/>
                        <a:t> in first 24hrs</a:t>
                      </a:r>
                      <a:endParaRPr lang="en-US" sz="1200" dirty="0"/>
                    </a:p>
                  </a:txBody>
                  <a:tcPr/>
                </a:tc>
              </a:tr>
              <a:tr h="297271">
                <a:tc>
                  <a:txBody>
                    <a:bodyPr/>
                    <a:lstStyle/>
                    <a:p>
                      <a:r>
                        <a:rPr lang="en-US" sz="1200" dirty="0" smtClean="0"/>
                        <a:t># times</a:t>
                      </a:r>
                      <a:r>
                        <a:rPr lang="en-US" sz="1200" baseline="0" dirty="0" smtClean="0"/>
                        <a:t> reached skip limit in 24hrs</a:t>
                      </a:r>
                      <a:endParaRPr lang="en-US" sz="1200" dirty="0"/>
                    </a:p>
                  </a:txBody>
                  <a:tcPr/>
                </a:tc>
              </a:tr>
              <a:tr h="297271">
                <a:tc>
                  <a:txBody>
                    <a:bodyPr/>
                    <a:lstStyle/>
                    <a:p>
                      <a:r>
                        <a:rPr lang="en-US" sz="1200" dirty="0" smtClean="0"/>
                        <a:t># track favorites</a:t>
                      </a:r>
                      <a:r>
                        <a:rPr lang="en-US" sz="1200" baseline="0" dirty="0" smtClean="0"/>
                        <a:t> in first 24hrs</a:t>
                      </a:r>
                    </a:p>
                  </a:txBody>
                  <a:tcPr/>
                </a:tc>
              </a:tr>
              <a:tr h="297271">
                <a:tc>
                  <a:txBody>
                    <a:bodyPr/>
                    <a:lstStyle/>
                    <a:p>
                      <a:r>
                        <a:rPr lang="en-US" sz="1200" dirty="0" smtClean="0"/>
                        <a:t># DJs</a:t>
                      </a:r>
                      <a:r>
                        <a:rPr lang="en-US" sz="1200" baseline="0" dirty="0" smtClean="0"/>
                        <a:t> followed in first 24hrs</a:t>
                      </a:r>
                      <a:endParaRPr lang="en-US" sz="1200" dirty="0"/>
                    </a:p>
                  </a:txBody>
                  <a:tcPr/>
                </a:tc>
              </a:tr>
              <a:tr h="297271">
                <a:tc>
                  <a:txBody>
                    <a:bodyPr/>
                    <a:lstStyle/>
                    <a:p>
                      <a:r>
                        <a:rPr lang="en-US" sz="1200" dirty="0" smtClean="0"/>
                        <a:t>Joined on mobile website</a:t>
                      </a:r>
                      <a:endParaRPr lang="en-US" sz="1200" dirty="0"/>
                    </a:p>
                  </a:txBody>
                  <a:tcPr/>
                </a:tc>
              </a:tr>
              <a:tr h="297271">
                <a:tc>
                  <a:txBody>
                    <a:bodyPr/>
                    <a:lstStyle/>
                    <a:p>
                      <a:r>
                        <a:rPr lang="en-US" sz="1200" dirty="0" smtClean="0"/>
                        <a:t># tracks played</a:t>
                      </a:r>
                      <a:r>
                        <a:rPr lang="en-US" sz="1200" baseline="0" dirty="0" smtClean="0"/>
                        <a:t> in first 24hrs</a:t>
                      </a:r>
                      <a:endParaRPr lang="en-US" sz="1200" dirty="0"/>
                    </a:p>
                  </a:txBody>
                  <a:tcPr/>
                </a:tc>
              </a:tr>
              <a:tr h="297271">
                <a:tc>
                  <a:txBody>
                    <a:bodyPr/>
                    <a:lstStyle/>
                    <a:p>
                      <a:r>
                        <a:rPr lang="en-US" sz="1200" dirty="0" smtClean="0"/>
                        <a:t>Retained in w1</a:t>
                      </a:r>
                      <a:endParaRPr lang="en-US" sz="1200" dirty="0"/>
                    </a:p>
                  </a:txBody>
                  <a:tcPr/>
                </a:tc>
              </a:tr>
            </a:tbl>
          </a:graphicData>
        </a:graphic>
      </p:graphicFrame>
    </p:spTree>
    <p:extLst>
      <p:ext uri="{BB962C8B-B14F-4D97-AF65-F5344CB8AC3E}">
        <p14:creationId xmlns:p14="http://schemas.microsoft.com/office/powerpoint/2010/main" val="188232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Step 1: Cleaning and Processing</a:t>
            </a:r>
            <a:endParaRPr lang="en-US" u="sng" dirty="0"/>
          </a:p>
        </p:txBody>
      </p:sp>
      <p:sp>
        <p:nvSpPr>
          <p:cNvPr id="3" name="Content Placeholder 2"/>
          <p:cNvSpPr>
            <a:spLocks noGrp="1"/>
          </p:cNvSpPr>
          <p:nvPr>
            <p:ph idx="1"/>
          </p:nvPr>
        </p:nvSpPr>
        <p:spPr/>
        <p:txBody>
          <a:bodyPr/>
          <a:lstStyle/>
          <a:p>
            <a:r>
              <a:rPr lang="en-US" dirty="0" smtClean="0"/>
              <a:t>My first goal was to determine which variables were most important for predicting w1 retention, and subsequent weeks if possible.</a:t>
            </a:r>
          </a:p>
          <a:p>
            <a:r>
              <a:rPr lang="en-US" dirty="0" smtClean="0"/>
              <a:t>First I created dummy variables for categorical variables like `platform` and `country`.</a:t>
            </a:r>
          </a:p>
          <a:p>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129" b="51237"/>
          <a:stretch/>
        </p:blipFill>
        <p:spPr>
          <a:xfrm>
            <a:off x="1347694" y="3561114"/>
            <a:ext cx="7473576" cy="144119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43" b="45917"/>
          <a:stretch/>
        </p:blipFill>
        <p:spPr>
          <a:xfrm>
            <a:off x="1347693" y="5002306"/>
            <a:ext cx="7473575" cy="1625140"/>
          </a:xfrm>
          <a:prstGeom prst="rect">
            <a:avLst/>
          </a:prstGeom>
        </p:spPr>
      </p:pic>
    </p:spTree>
    <p:extLst>
      <p:ext uri="{BB962C8B-B14F-4D97-AF65-F5344CB8AC3E}">
        <p14:creationId xmlns:p14="http://schemas.microsoft.com/office/powerpoint/2010/main" val="109089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Next I standardized my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281" y="2363883"/>
            <a:ext cx="8413377" cy="3813080"/>
          </a:xfrm>
          <a:prstGeom prst="rect">
            <a:avLst/>
          </a:prstGeom>
        </p:spPr>
      </p:pic>
    </p:spTree>
    <p:extLst>
      <p:ext uri="{BB962C8B-B14F-4D97-AF65-F5344CB8AC3E}">
        <p14:creationId xmlns:p14="http://schemas.microsoft.com/office/powerpoint/2010/main" val="482859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Step 2: Lasso Regression</a:t>
            </a:r>
            <a:endParaRPr lang="en-US" u="sng" dirty="0"/>
          </a:p>
        </p:txBody>
      </p:sp>
      <p:sp>
        <p:nvSpPr>
          <p:cNvPr id="3" name="Content Placeholder 2"/>
          <p:cNvSpPr>
            <a:spLocks noGrp="1"/>
          </p:cNvSpPr>
          <p:nvPr>
            <p:ph idx="1"/>
          </p:nvPr>
        </p:nvSpPr>
        <p:spPr>
          <a:xfrm>
            <a:off x="838200" y="1825625"/>
            <a:ext cx="4140200" cy="4431740"/>
          </a:xfrm>
        </p:spPr>
        <p:txBody>
          <a:bodyPr/>
          <a:lstStyle/>
          <a:p>
            <a:r>
              <a:rPr lang="en-US" dirty="0" smtClean="0"/>
              <a:t>Now I wanted to use a method such as a Lasso Regression to determine which features were significant, and which were not.</a:t>
            </a:r>
          </a:p>
          <a:p>
            <a:r>
              <a:rPr lang="en-US" dirty="0" smtClean="0"/>
              <a:t>MSE was minimized when lambda = 2.3.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543844"/>
            <a:ext cx="7213600" cy="4914900"/>
          </a:xfrm>
          <a:prstGeom prst="rect">
            <a:avLst/>
          </a:prstGeom>
        </p:spPr>
      </p:pic>
    </p:spTree>
    <p:extLst>
      <p:ext uri="{BB962C8B-B14F-4D97-AF65-F5344CB8AC3E}">
        <p14:creationId xmlns:p14="http://schemas.microsoft.com/office/powerpoint/2010/main" val="153313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2044146"/>
            <a:ext cx="5662746" cy="3729125"/>
          </a:xfrm>
        </p:spPr>
      </p:pic>
      <p:sp>
        <p:nvSpPr>
          <p:cNvPr id="10" name="Content Placeholder 9"/>
          <p:cNvSpPr>
            <a:spLocks noGrp="1"/>
          </p:cNvSpPr>
          <p:nvPr>
            <p:ph sz="half" idx="2"/>
          </p:nvPr>
        </p:nvSpPr>
        <p:spPr>
          <a:xfrm>
            <a:off x="5809129" y="2044145"/>
            <a:ext cx="5880847" cy="4500089"/>
          </a:xfrm>
        </p:spPr>
        <p:txBody>
          <a:bodyPr/>
          <a:lstStyle/>
          <a:p>
            <a:r>
              <a:rPr lang="en-US" dirty="0" smtClean="0"/>
              <a:t>I was able to eliminate 7 features out of 17.</a:t>
            </a:r>
          </a:p>
          <a:p>
            <a:r>
              <a:rPr lang="en-US" dirty="0" smtClean="0"/>
              <a:t>Track plays in the first 24 hours was the most important feature for predicting retention.</a:t>
            </a:r>
          </a:p>
          <a:p>
            <a:r>
              <a:rPr lang="en-US" dirty="0" smtClean="0"/>
              <a:t>The acquisition platform was significant. iOS and Android did better than the base (website).</a:t>
            </a:r>
          </a:p>
        </p:txBody>
      </p:sp>
    </p:spTree>
    <p:extLst>
      <p:ext uri="{BB962C8B-B14F-4D97-AF65-F5344CB8AC3E}">
        <p14:creationId xmlns:p14="http://schemas.microsoft.com/office/powerpoint/2010/main" val="126306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2044146"/>
            <a:ext cx="5662746" cy="3729125"/>
          </a:xfrm>
        </p:spPr>
      </p:pic>
      <p:sp>
        <p:nvSpPr>
          <p:cNvPr id="10" name="Content Placeholder 9"/>
          <p:cNvSpPr>
            <a:spLocks noGrp="1"/>
          </p:cNvSpPr>
          <p:nvPr>
            <p:ph sz="half" idx="2"/>
          </p:nvPr>
        </p:nvSpPr>
        <p:spPr>
          <a:xfrm>
            <a:off x="5809129" y="1810871"/>
            <a:ext cx="5880847" cy="4733363"/>
          </a:xfrm>
        </p:spPr>
        <p:txBody>
          <a:bodyPr>
            <a:normAutofit/>
          </a:bodyPr>
          <a:lstStyle/>
          <a:p>
            <a:r>
              <a:rPr lang="en-US" dirty="0" smtClean="0"/>
              <a:t>The number of DJs followed is </a:t>
            </a:r>
            <a:r>
              <a:rPr lang="en-US" i="1" dirty="0" smtClean="0"/>
              <a:t>negatively</a:t>
            </a:r>
            <a:r>
              <a:rPr lang="en-US" dirty="0" smtClean="0"/>
              <a:t> affects retention. </a:t>
            </a:r>
          </a:p>
          <a:p>
            <a:r>
              <a:rPr lang="en-US" dirty="0" smtClean="0"/>
              <a:t>The number of playlists a user listens to all the way through </a:t>
            </a:r>
            <a:r>
              <a:rPr lang="en-US" i="1" dirty="0" smtClean="0"/>
              <a:t>negatively </a:t>
            </a:r>
            <a:r>
              <a:rPr lang="en-US" dirty="0" smtClean="0"/>
              <a:t>affects retention (highly correlated with the top feature ‘track_plays_24hrs’).</a:t>
            </a:r>
          </a:p>
          <a:p>
            <a:endParaRPr lang="en-US" dirty="0"/>
          </a:p>
        </p:txBody>
      </p:sp>
    </p:spTree>
    <p:extLst>
      <p:ext uri="{BB962C8B-B14F-4D97-AF65-F5344CB8AC3E}">
        <p14:creationId xmlns:p14="http://schemas.microsoft.com/office/powerpoint/2010/main" val="862955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Logistic Regression		</a:t>
            </a:r>
            <a:endParaRPr lang="en-US" dirty="0"/>
          </a:p>
        </p:txBody>
      </p:sp>
      <p:sp>
        <p:nvSpPr>
          <p:cNvPr id="3" name="Content Placeholder 2"/>
          <p:cNvSpPr>
            <a:spLocks noGrp="1"/>
          </p:cNvSpPr>
          <p:nvPr>
            <p:ph idx="1"/>
          </p:nvPr>
        </p:nvSpPr>
        <p:spPr>
          <a:xfrm>
            <a:off x="429051" y="1825624"/>
            <a:ext cx="3895165" cy="4351338"/>
          </a:xfrm>
        </p:spPr>
        <p:txBody>
          <a:bodyPr>
            <a:normAutofit fontScale="92500"/>
          </a:bodyPr>
          <a:lstStyle/>
          <a:p>
            <a:r>
              <a:rPr lang="en-US" dirty="0" smtClean="0"/>
              <a:t>Ran a logistic regression model with the significant features determined from my Lasso regression earlier.</a:t>
            </a:r>
          </a:p>
          <a:p>
            <a:r>
              <a:rPr lang="en-US" dirty="0" smtClean="0"/>
              <a:t> The misclassification rate was 34.7%, and improvement on w1 retention rate of 43.56%.</a:t>
            </a:r>
          </a:p>
          <a:p>
            <a:r>
              <a:rPr lang="en-US" dirty="0" smtClean="0"/>
              <a:t>This captures 20.0% of error.</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217" y="1825624"/>
            <a:ext cx="7867783" cy="4472781"/>
          </a:xfrm>
          <a:prstGeom prst="rect">
            <a:avLst/>
          </a:prstGeom>
        </p:spPr>
      </p:pic>
    </p:spTree>
    <p:extLst>
      <p:ext uri="{BB962C8B-B14F-4D97-AF65-F5344CB8AC3E}">
        <p14:creationId xmlns:p14="http://schemas.microsoft.com/office/powerpoint/2010/main" val="839729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half" idx="1"/>
          </p:nvPr>
        </p:nvPicPr>
        <p:blipFill rotWithShape="1">
          <a:blip r:embed="rId3">
            <a:extLst>
              <a:ext uri="{28A0092B-C50C-407E-A947-70E740481C1C}">
                <a14:useLocalDpi xmlns:a14="http://schemas.microsoft.com/office/drawing/2010/main" val="0"/>
              </a:ext>
            </a:extLst>
          </a:blip>
          <a:stretch/>
        </p:blipFill>
        <p:spPr>
          <a:xfrm>
            <a:off x="2751044" y="2887705"/>
            <a:ext cx="6689912" cy="2875488"/>
          </a:xfrm>
        </p:spPr>
      </p:pic>
      <p:sp>
        <p:nvSpPr>
          <p:cNvPr id="6" name="Content Placeholder 5"/>
          <p:cNvSpPr>
            <a:spLocks noGrp="1"/>
          </p:cNvSpPr>
          <p:nvPr>
            <p:ph sz="half" idx="2"/>
          </p:nvPr>
        </p:nvSpPr>
        <p:spPr>
          <a:xfrm>
            <a:off x="838200" y="1825625"/>
            <a:ext cx="10515600" cy="1062080"/>
          </a:xfrm>
        </p:spPr>
        <p:txBody>
          <a:bodyPr>
            <a:normAutofit/>
          </a:bodyPr>
          <a:lstStyle/>
          <a:p>
            <a:r>
              <a:rPr lang="en-US" dirty="0" smtClean="0"/>
              <a:t>These are the coefficients of my variables.</a:t>
            </a:r>
          </a:p>
        </p:txBody>
      </p:sp>
    </p:spTree>
    <p:extLst>
      <p:ext uri="{BB962C8B-B14F-4D97-AF65-F5344CB8AC3E}">
        <p14:creationId xmlns:p14="http://schemas.microsoft.com/office/powerpoint/2010/main" val="1963224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8trac                      </a:t>
            </a:r>
            <a:r>
              <a:rPr lang="en-US" u="sng" dirty="0" smtClean="0"/>
              <a:t>Overview</a:t>
            </a:r>
            <a:endParaRPr lang="en-US" u="sng" dirty="0"/>
          </a:p>
        </p:txBody>
      </p:sp>
      <p:sp>
        <p:nvSpPr>
          <p:cNvPr id="3" name="Content Placeholder 2"/>
          <p:cNvSpPr>
            <a:spLocks noGrp="1"/>
          </p:cNvSpPr>
          <p:nvPr>
            <p:ph idx="1"/>
          </p:nvPr>
        </p:nvSpPr>
        <p:spPr>
          <a:xfrm>
            <a:off x="7603925" y="1856439"/>
            <a:ext cx="4372921" cy="4455459"/>
          </a:xfrm>
        </p:spPr>
        <p:txBody>
          <a:bodyPr>
            <a:normAutofit fontScale="92500" lnSpcReduction="10000"/>
          </a:bodyPr>
          <a:lstStyle/>
          <a:p>
            <a:r>
              <a:rPr lang="en-US" dirty="0" smtClean="0"/>
              <a:t>8tracks is a digital music streaming service built around human-curated playlists.</a:t>
            </a:r>
          </a:p>
          <a:p>
            <a:r>
              <a:rPr lang="en-US" dirty="0" smtClean="0"/>
              <a:t>5 mil. monthly users, approx. 67% US, 33% Canada.</a:t>
            </a:r>
          </a:p>
          <a:p>
            <a:r>
              <a:rPr lang="en-US" dirty="0" smtClean="0"/>
              <a:t>Primary platforms: </a:t>
            </a:r>
          </a:p>
          <a:p>
            <a:pPr lvl="1"/>
            <a:r>
              <a:rPr lang="en-US" dirty="0" smtClean="0"/>
              <a:t>iOS app (50% of usage)</a:t>
            </a:r>
          </a:p>
          <a:p>
            <a:pPr lvl="1"/>
            <a:r>
              <a:rPr lang="en-US" dirty="0" smtClean="0"/>
              <a:t>Android app (15% of usage)</a:t>
            </a:r>
          </a:p>
          <a:p>
            <a:pPr lvl="1"/>
            <a:r>
              <a:rPr lang="en-US" dirty="0" smtClean="0"/>
              <a:t>Desktop website (32% of usage)</a:t>
            </a:r>
          </a:p>
          <a:p>
            <a:pPr lvl="1"/>
            <a:r>
              <a:rPr lang="en-US" dirty="0" smtClean="0"/>
              <a:t>Mobile-optimized website (2% of usage)</a:t>
            </a:r>
          </a:p>
          <a:p>
            <a:endParaRPr lang="en-US" dirty="0" smtClean="0"/>
          </a:p>
        </p:txBody>
      </p:sp>
      <p:pic>
        <p:nvPicPr>
          <p:cNvPr id="4" name="Picture 3"/>
          <p:cNvPicPr>
            <a:picLocks noChangeAspect="1"/>
          </p:cNvPicPr>
          <p:nvPr/>
        </p:nvPicPr>
        <p:blipFill>
          <a:blip r:embed="rId3"/>
          <a:stretch>
            <a:fillRect/>
          </a:stretch>
        </p:blipFill>
        <p:spPr>
          <a:xfrm>
            <a:off x="838200" y="365125"/>
            <a:ext cx="3845858" cy="13033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60" y="1856439"/>
            <a:ext cx="7175860" cy="4455459"/>
          </a:xfrm>
          <a:prstGeom prst="rect">
            <a:avLst/>
          </a:prstGeom>
        </p:spPr>
      </p:pic>
    </p:spTree>
    <p:extLst>
      <p:ext uri="{BB962C8B-B14F-4D97-AF65-F5344CB8AC3E}">
        <p14:creationId xmlns:p14="http://schemas.microsoft.com/office/powerpoint/2010/main" val="1401265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Interpretation of significant variables.</a:t>
            </a:r>
            <a:endParaRPr lang="en-US" u="sng" dirty="0"/>
          </a:p>
        </p:txBody>
      </p:sp>
      <p:sp>
        <p:nvSpPr>
          <p:cNvPr id="3" name="Content Placeholder 2"/>
          <p:cNvSpPr>
            <a:spLocks noGrp="1"/>
          </p:cNvSpPr>
          <p:nvPr>
            <p:ph idx="1"/>
          </p:nvPr>
        </p:nvSpPr>
        <p:spPr>
          <a:xfrm>
            <a:off x="838200" y="1690687"/>
            <a:ext cx="10515600" cy="4494959"/>
          </a:xfrm>
        </p:spPr>
        <p:txBody>
          <a:bodyPr>
            <a:normAutofit lnSpcReduction="10000"/>
          </a:bodyPr>
          <a:lstStyle/>
          <a:p>
            <a:r>
              <a:rPr lang="en-US" dirty="0" smtClean="0"/>
              <a:t>Joining 8tracks through the iOS app increases the odds of 1-week retention by 48.1% compared to the website. </a:t>
            </a:r>
            <a:r>
              <a:rPr lang="en-US" dirty="0"/>
              <a:t/>
            </a:r>
            <a:br>
              <a:rPr lang="en-US" dirty="0"/>
            </a:br>
            <a:r>
              <a:rPr lang="en-US" i="1" dirty="0" smtClean="0"/>
              <a:t>P(w1_retention) increases from 43.6% to 53.3%</a:t>
            </a:r>
          </a:p>
          <a:p>
            <a:endParaRPr lang="en-US" i="1" dirty="0" smtClean="0"/>
          </a:p>
          <a:p>
            <a:r>
              <a:rPr lang="en-US" dirty="0" smtClean="0"/>
              <a:t>Joining 8tracks through the Android app increases the odds of 1-week retention by 44.3% compared to the website.</a:t>
            </a:r>
            <a:br>
              <a:rPr lang="en-US" dirty="0" smtClean="0"/>
            </a:br>
            <a:r>
              <a:rPr lang="en-US" i="1" dirty="0" smtClean="0"/>
              <a:t>P(w1_retention) increases from 43.6% to 52.7%.</a:t>
            </a:r>
          </a:p>
          <a:p>
            <a:endParaRPr lang="en-US" i="1" dirty="0" smtClean="0"/>
          </a:p>
          <a:p>
            <a:r>
              <a:rPr lang="en-US" dirty="0" smtClean="0"/>
              <a:t>The odds of 1-week retention for new Canadians users is 16.2% higher than US users. </a:t>
            </a:r>
            <a:br>
              <a:rPr lang="en-US" dirty="0" smtClean="0"/>
            </a:br>
            <a:r>
              <a:rPr lang="en-US" i="1" dirty="0" smtClean="0"/>
              <a:t>P(w1_retention) increases from 43.6% to 47.3%.</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3887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profile edit a user makes on a mobile app in the first 24-hours after acquisition increases the odds for 1-week retention by 4.1%.</a:t>
            </a:r>
          </a:p>
          <a:p>
            <a:r>
              <a:rPr lang="en-US" dirty="0" smtClean="0"/>
              <a:t>Each distinct playlist a user listens to in the first 24-hours after acquisition increases the odds for 1-week retention by 1.8%.</a:t>
            </a:r>
          </a:p>
          <a:p>
            <a:endParaRPr lang="en-US" dirty="0"/>
          </a:p>
        </p:txBody>
      </p:sp>
    </p:spTree>
    <p:extLst>
      <p:ext uri="{BB962C8B-B14F-4D97-AF65-F5344CB8AC3E}">
        <p14:creationId xmlns:p14="http://schemas.microsoft.com/office/powerpoint/2010/main" val="1594390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How Far Into the Future Can We Predict?</a:t>
            </a:r>
            <a:endParaRPr lang="en-US" u="sng" dirty="0"/>
          </a:p>
        </p:txBody>
      </p:sp>
      <p:sp>
        <p:nvSpPr>
          <p:cNvPr id="5" name="Content Placeholder 4"/>
          <p:cNvSpPr>
            <a:spLocks noGrp="1"/>
          </p:cNvSpPr>
          <p:nvPr>
            <p:ph idx="1"/>
          </p:nvPr>
        </p:nvSpPr>
        <p:spPr/>
        <p:txBody>
          <a:bodyPr/>
          <a:lstStyle/>
          <a:p>
            <a:r>
              <a:rPr lang="en-US" dirty="0" smtClean="0"/>
              <a:t>Not very far. </a:t>
            </a:r>
          </a:p>
          <a:p>
            <a:r>
              <a:rPr lang="en-US" dirty="0" smtClean="0"/>
              <a:t>At 1 week, a logistic model captures around 20% of error from random classification.</a:t>
            </a:r>
          </a:p>
          <a:p>
            <a:r>
              <a:rPr lang="en-US" dirty="0" smtClean="0"/>
              <a:t>At 2 weeks, a logistic model captures around 3.5% of error from random classification.</a:t>
            </a:r>
          </a:p>
          <a:p>
            <a:r>
              <a:rPr lang="en-US" dirty="0" smtClean="0"/>
              <a:t>At 3 weeks and beyond, a logistic model does no better than random classification. </a:t>
            </a:r>
            <a:endParaRPr lang="en-US" dirty="0"/>
          </a:p>
        </p:txBody>
      </p:sp>
    </p:spTree>
    <p:extLst>
      <p:ext uri="{BB962C8B-B14F-4D97-AF65-F5344CB8AC3E}">
        <p14:creationId xmlns:p14="http://schemas.microsoft.com/office/powerpoint/2010/main" val="1860464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How does Random Forest compare?</a:t>
            </a:r>
            <a:endParaRPr lang="en-US" u="sng" dirty="0"/>
          </a:p>
        </p:txBody>
      </p:sp>
      <p:sp>
        <p:nvSpPr>
          <p:cNvPr id="3" name="Content Placeholder 2"/>
          <p:cNvSpPr>
            <a:spLocks noGrp="1"/>
          </p:cNvSpPr>
          <p:nvPr>
            <p:ph idx="1"/>
          </p:nvPr>
        </p:nvSpPr>
        <p:spPr>
          <a:xfrm>
            <a:off x="838200" y="1825625"/>
            <a:ext cx="4684059" cy="4324163"/>
          </a:xfrm>
        </p:spPr>
        <p:txBody>
          <a:bodyPr/>
          <a:lstStyle/>
          <a:p>
            <a:r>
              <a:rPr lang="en-US" dirty="0" smtClean="0"/>
              <a:t>Although I was interested in interpretability, I ran a random forest model to see if I could improve prediction.</a:t>
            </a:r>
          </a:p>
          <a:p>
            <a:r>
              <a:rPr lang="en-US" dirty="0" smtClean="0"/>
              <a:t>I found that the optimal # of features to minimize out-of-bag error was 2.</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188" y="1825625"/>
            <a:ext cx="6197600" cy="4025610"/>
          </a:xfrm>
          <a:prstGeom prst="rect">
            <a:avLst/>
          </a:prstGeom>
        </p:spPr>
      </p:pic>
    </p:spTree>
    <p:extLst>
      <p:ext uri="{BB962C8B-B14F-4D97-AF65-F5344CB8AC3E}">
        <p14:creationId xmlns:p14="http://schemas.microsoft.com/office/powerpoint/2010/main" val="1920321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72200" y="2849329"/>
            <a:ext cx="5181600" cy="2590800"/>
          </a:xfrm>
        </p:spPr>
      </p:pic>
      <p:sp>
        <p:nvSpPr>
          <p:cNvPr id="6" name="Content Placeholder 5"/>
          <p:cNvSpPr>
            <a:spLocks noGrp="1"/>
          </p:cNvSpPr>
          <p:nvPr>
            <p:ph sz="half" idx="2"/>
          </p:nvPr>
        </p:nvSpPr>
        <p:spPr>
          <a:xfrm>
            <a:off x="838200" y="1969060"/>
            <a:ext cx="5181600" cy="4351338"/>
          </a:xfrm>
        </p:spPr>
        <p:txBody>
          <a:bodyPr anchor="ctr"/>
          <a:lstStyle/>
          <a:p>
            <a:r>
              <a:rPr lang="en-US" dirty="0" smtClean="0"/>
              <a:t>The out-of-bag error was 33.9%, and cross validation error 34.2%.</a:t>
            </a:r>
          </a:p>
          <a:p>
            <a:r>
              <a:rPr lang="en-US" dirty="0" smtClean="0"/>
              <a:t>This is only slightly lower than the 34.7% misclassification error from the logistic model.</a:t>
            </a:r>
          </a:p>
          <a:p>
            <a:endParaRPr lang="en-US" dirty="0"/>
          </a:p>
        </p:txBody>
      </p:sp>
    </p:spTree>
    <p:extLst>
      <p:ext uri="{BB962C8B-B14F-4D97-AF65-F5344CB8AC3E}">
        <p14:creationId xmlns:p14="http://schemas.microsoft.com/office/powerpoint/2010/main" val="49169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Next Steps</a:t>
            </a:r>
            <a:endParaRPr lang="en-US" u="sng" dirty="0"/>
          </a:p>
        </p:txBody>
      </p:sp>
      <p:sp>
        <p:nvSpPr>
          <p:cNvPr id="3" name="Content Placeholder 2"/>
          <p:cNvSpPr>
            <a:spLocks noGrp="1"/>
          </p:cNvSpPr>
          <p:nvPr>
            <p:ph idx="1"/>
          </p:nvPr>
        </p:nvSpPr>
        <p:spPr/>
        <p:txBody>
          <a:bodyPr/>
          <a:lstStyle/>
          <a:p>
            <a:r>
              <a:rPr lang="en-US" dirty="0" smtClean="0"/>
              <a:t>A better dataset would have been more ideal. There are limits to interpretability of non-uniform data.</a:t>
            </a:r>
          </a:p>
          <a:p>
            <a:r>
              <a:rPr lang="en-US" dirty="0" smtClean="0"/>
              <a:t>Because some features were captured differently across different platforms, and because some features are unique to certain platforms, it could be good to break down my data set by user’s primary platform (iOS, Android, website), and model each separately.</a:t>
            </a:r>
          </a:p>
          <a:p>
            <a:r>
              <a:rPr lang="en-US" dirty="0" smtClean="0"/>
              <a:t>It would be interesting to capture more features and repeat this analysis each week to see if different features affect retention more significantly week 1 into week 2, or week 2 into week 3, etc.</a:t>
            </a:r>
          </a:p>
          <a:p>
            <a:endParaRPr lang="en-US" dirty="0"/>
          </a:p>
        </p:txBody>
      </p:sp>
    </p:spTree>
    <p:extLst>
      <p:ext uri="{BB962C8B-B14F-4D97-AF65-F5344CB8AC3E}">
        <p14:creationId xmlns:p14="http://schemas.microsoft.com/office/powerpoint/2010/main" val="252454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p:txBody>
          <a:bodyPr/>
          <a:lstStyle/>
          <a:p>
            <a:r>
              <a:rPr lang="en-US" dirty="0" smtClean="0"/>
              <a:t>Retention cannot be predicted with high accuracy based on the features of a new users first 24 hours, likely because of shocks and other changes in behavior which cannot be foreseen.</a:t>
            </a:r>
          </a:p>
          <a:p>
            <a:r>
              <a:rPr lang="en-US" dirty="0" smtClean="0"/>
              <a:t>I’ve found that the 5 most important factors that affect 1-week retention for newly acquired users:</a:t>
            </a:r>
          </a:p>
          <a:p>
            <a:pPr marL="914400" lvl="1" indent="-457200">
              <a:buFont typeface="+mj-lt"/>
              <a:buAutoNum type="arabicPeriod"/>
            </a:pPr>
            <a:r>
              <a:rPr lang="en-US" dirty="0" smtClean="0"/>
              <a:t>The number of tracks a new user listens to in the initia</a:t>
            </a:r>
            <a:r>
              <a:rPr lang="en-US" dirty="0"/>
              <a:t>l</a:t>
            </a:r>
            <a:r>
              <a:rPr lang="en-US" dirty="0" smtClean="0"/>
              <a:t> 24 hours.</a:t>
            </a:r>
          </a:p>
          <a:p>
            <a:pPr marL="914400" lvl="1" indent="-457200">
              <a:buFont typeface="+mj-lt"/>
              <a:buAutoNum type="arabicPeriod"/>
            </a:pPr>
            <a:r>
              <a:rPr lang="en-US" dirty="0" smtClean="0"/>
              <a:t>Whether the user was acquired through the iOS App</a:t>
            </a:r>
          </a:p>
          <a:p>
            <a:pPr marL="914400" lvl="1" indent="-457200">
              <a:buFont typeface="+mj-lt"/>
              <a:buAutoNum type="arabicPeriod"/>
            </a:pPr>
            <a:r>
              <a:rPr lang="en-US" dirty="0" smtClean="0"/>
              <a:t>Whether the user was acquired through the Android App</a:t>
            </a:r>
          </a:p>
          <a:p>
            <a:pPr marL="914400" lvl="1" indent="-457200">
              <a:buFont typeface="+mj-lt"/>
              <a:buAutoNum type="arabicPeriod"/>
            </a:pPr>
            <a:r>
              <a:rPr lang="en-US" dirty="0" smtClean="0"/>
              <a:t>The number of distinct playlists a user listens to in the initial 24 hours.</a:t>
            </a:r>
          </a:p>
          <a:p>
            <a:pPr marL="914400" lvl="1" indent="-457200">
              <a:buFont typeface="+mj-lt"/>
              <a:buAutoNum type="arabicPeriod"/>
            </a:pPr>
            <a:r>
              <a:rPr lang="en-US" dirty="0" smtClean="0"/>
              <a:t>Whether or not the user is Canadian.</a:t>
            </a:r>
          </a:p>
          <a:p>
            <a:endParaRPr lang="en-US" dirty="0" smtClean="0"/>
          </a:p>
        </p:txBody>
      </p:sp>
    </p:spTree>
    <p:extLst>
      <p:ext uri="{BB962C8B-B14F-4D97-AF65-F5344CB8AC3E}">
        <p14:creationId xmlns:p14="http://schemas.microsoft.com/office/powerpoint/2010/main" val="19106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Summary</a:t>
            </a:r>
            <a:endParaRPr lang="en-US" u="sng" dirty="0"/>
          </a:p>
        </p:txBody>
      </p:sp>
      <p:sp>
        <p:nvSpPr>
          <p:cNvPr id="3" name="Content Placeholder 2"/>
          <p:cNvSpPr>
            <a:spLocks noGrp="1"/>
          </p:cNvSpPr>
          <p:nvPr>
            <p:ph idx="1"/>
          </p:nvPr>
        </p:nvSpPr>
        <p:spPr/>
        <p:txBody>
          <a:bodyPr>
            <a:normAutofit/>
          </a:bodyPr>
          <a:lstStyle/>
          <a:p>
            <a:pPr lvl="1"/>
            <a:endParaRPr lang="en-US" dirty="0" smtClean="0"/>
          </a:p>
          <a:p>
            <a:r>
              <a:rPr lang="en-US" dirty="0" smtClean="0"/>
              <a:t>Hypothesis: </a:t>
            </a:r>
            <a:br>
              <a:rPr lang="en-US" dirty="0" smtClean="0"/>
            </a:br>
            <a:r>
              <a:rPr lang="en-US" dirty="0" smtClean="0"/>
              <a:t>	Features from the first 24 hours after the acquisition of new 	8tracks</a:t>
            </a:r>
            <a:r>
              <a:rPr lang="en-US" dirty="0"/>
              <a:t> </a:t>
            </a:r>
            <a:r>
              <a:rPr lang="en-US" dirty="0" smtClean="0"/>
              <a:t>users can be used to predict retention several weeks out.</a:t>
            </a:r>
          </a:p>
          <a:p>
            <a:endParaRPr lang="en-US" dirty="0" smtClean="0"/>
          </a:p>
          <a:p>
            <a:r>
              <a:rPr lang="en-US" dirty="0" smtClean="0"/>
              <a:t>Goal:</a:t>
            </a:r>
            <a:br>
              <a:rPr lang="en-US" dirty="0" smtClean="0"/>
            </a:br>
            <a:r>
              <a:rPr lang="en-US" dirty="0" smtClean="0"/>
              <a:t>	Create a classifier model which can predict with </a:t>
            </a:r>
            <a:r>
              <a:rPr lang="en-US" dirty="0"/>
              <a:t>a</a:t>
            </a:r>
            <a:r>
              <a:rPr lang="en-US" dirty="0" smtClean="0"/>
              <a:t>ccuracy and 	also provide interpretability with regard to the</a:t>
            </a:r>
            <a:r>
              <a:rPr lang="en-US" dirty="0"/>
              <a:t> </a:t>
            </a:r>
            <a:r>
              <a:rPr lang="en-US" dirty="0" smtClean="0"/>
              <a:t>significance of 	features. </a:t>
            </a:r>
          </a:p>
          <a:p>
            <a:endParaRPr lang="en-US" dirty="0" smtClean="0"/>
          </a:p>
        </p:txBody>
      </p:sp>
    </p:spTree>
    <p:extLst>
      <p:ext uri="{BB962C8B-B14F-4D97-AF65-F5344CB8AC3E}">
        <p14:creationId xmlns:p14="http://schemas.microsoft.com/office/powerpoint/2010/main" val="36936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Acquiring Dataset</a:t>
            </a:r>
            <a:endParaRPr lang="en-US" u="sng" dirty="0"/>
          </a:p>
        </p:txBody>
      </p:sp>
      <p:sp>
        <p:nvSpPr>
          <p:cNvPr id="3" name="Content Placeholder 2"/>
          <p:cNvSpPr>
            <a:spLocks noGrp="1"/>
          </p:cNvSpPr>
          <p:nvPr>
            <p:ph idx="1"/>
          </p:nvPr>
        </p:nvSpPr>
        <p:spPr>
          <a:xfrm>
            <a:off x="6669739" y="1825624"/>
            <a:ext cx="5181601" cy="4575175"/>
          </a:xfrm>
        </p:spPr>
        <p:txBody>
          <a:bodyPr>
            <a:normAutofit/>
          </a:bodyPr>
          <a:lstStyle/>
          <a:p>
            <a:r>
              <a:rPr lang="en-US" dirty="0" smtClean="0"/>
              <a:t>Biggest challenge: acquiring the data took most of the time.</a:t>
            </a:r>
          </a:p>
          <a:p>
            <a:r>
              <a:rPr lang="en-US" dirty="0" smtClean="0"/>
              <a:t>No single data set existed which contained all of the features I used.</a:t>
            </a:r>
          </a:p>
          <a:p>
            <a:r>
              <a:rPr lang="en-US" dirty="0" smtClean="0"/>
              <a:t>I used Mode analytics to obtain, combine and aggregate data from many different sources in 8tracks’ databases (Redshift).</a:t>
            </a:r>
          </a:p>
          <a:p>
            <a:r>
              <a:rPr lang="en-US" dirty="0" smtClean="0"/>
              <a:t>Final dataset after 22 queries.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361"/>
          <a:stretch/>
        </p:blipFill>
        <p:spPr>
          <a:xfrm>
            <a:off x="663389" y="1825625"/>
            <a:ext cx="6006351" cy="3782325"/>
          </a:xfrm>
          <a:prstGeom prst="rect">
            <a:avLst/>
          </a:prstGeom>
        </p:spPr>
      </p:pic>
    </p:spTree>
    <p:extLst>
      <p:ext uri="{BB962C8B-B14F-4D97-AF65-F5344CB8AC3E}">
        <p14:creationId xmlns:p14="http://schemas.microsoft.com/office/powerpoint/2010/main" val="1643476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Problems with the Data</a:t>
            </a:r>
            <a:endParaRPr lang="en-US" u="sng" dirty="0"/>
          </a:p>
        </p:txBody>
      </p:sp>
      <p:sp>
        <p:nvSpPr>
          <p:cNvPr id="3" name="Content Placeholder 2"/>
          <p:cNvSpPr>
            <a:spLocks noGrp="1"/>
          </p:cNvSpPr>
          <p:nvPr>
            <p:ph idx="1"/>
          </p:nvPr>
        </p:nvSpPr>
        <p:spPr/>
        <p:txBody>
          <a:bodyPr>
            <a:normAutofit fontScale="92500"/>
          </a:bodyPr>
          <a:lstStyle/>
          <a:p>
            <a:r>
              <a:rPr lang="en-US" dirty="0" smtClean="0"/>
              <a:t>Many features were inconsistent across platforms (e.g. ”session length” was calculated in a different way for each platform, so I couldn’t use it.)</a:t>
            </a:r>
          </a:p>
          <a:p>
            <a:r>
              <a:rPr lang="en-US" dirty="0" smtClean="0"/>
              <a:t>A “share” was counted on iOS only if it was successful, whereas a ”share” on Android was counted just if the share button was clicked.</a:t>
            </a:r>
          </a:p>
          <a:p>
            <a:r>
              <a:rPr lang="en-US" dirty="0" smtClean="0"/>
              <a:t>For whatever reason, some features that were </a:t>
            </a:r>
            <a:r>
              <a:rPr lang="en-US" dirty="0"/>
              <a:t>a</a:t>
            </a:r>
            <a:r>
              <a:rPr lang="en-US" dirty="0" smtClean="0"/>
              <a:t>vailable for mobile apps were not captured and recorded for the website, like scroll depth, skips, and track favorites. </a:t>
            </a:r>
          </a:p>
          <a:p>
            <a:r>
              <a:rPr lang="en-US" dirty="0" smtClean="0"/>
              <a:t>There was a bug affecting many features which caused an unreasonably high values for some features for the website platform (playlist starts, finishes, likes, etc.). Engineers confirmed that a bug was the likely cause.</a:t>
            </a:r>
          </a:p>
        </p:txBody>
      </p:sp>
    </p:spTree>
    <p:extLst>
      <p:ext uri="{BB962C8B-B14F-4D97-AF65-F5344CB8AC3E}">
        <p14:creationId xmlns:p14="http://schemas.microsoft.com/office/powerpoint/2010/main" val="426796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Getting Started</a:t>
            </a:r>
            <a:endParaRPr lang="en-US" u="sng" dirty="0"/>
          </a:p>
        </p:txBody>
      </p:sp>
      <p:sp>
        <p:nvSpPr>
          <p:cNvPr id="3" name="Content Placeholder 2"/>
          <p:cNvSpPr>
            <a:spLocks noGrp="1"/>
          </p:cNvSpPr>
          <p:nvPr>
            <p:ph idx="1"/>
          </p:nvPr>
        </p:nvSpPr>
        <p:spPr>
          <a:xfrm>
            <a:off x="838200" y="1879414"/>
            <a:ext cx="10515600" cy="4699866"/>
          </a:xfrm>
        </p:spPr>
        <p:txBody>
          <a:bodyPr>
            <a:normAutofit/>
          </a:bodyPr>
          <a:lstStyle/>
          <a:p>
            <a:r>
              <a:rPr lang="en-US" dirty="0" smtClean="0"/>
              <a:t>All of the new users included in my analysis were acquired in the 4 weeks between Monday Jan 4, 2016 and Sunday Jan 31, 2016. </a:t>
            </a:r>
          </a:p>
          <a:p>
            <a:r>
              <a:rPr lang="en-US" dirty="0" smtClean="0"/>
              <a:t>I pulled this by querying 8tracks’ users table and filtering by sign-up date. This led to around 105,000 users.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711" y="4518211"/>
            <a:ext cx="7127575" cy="1586999"/>
          </a:xfrm>
          <a:prstGeom prst="rect">
            <a:avLst/>
          </a:prstGeom>
        </p:spPr>
      </p:pic>
    </p:spTree>
    <p:extLst>
      <p:ext uri="{BB962C8B-B14F-4D97-AF65-F5344CB8AC3E}">
        <p14:creationId xmlns:p14="http://schemas.microsoft.com/office/powerpoint/2010/main" val="2072925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Obtaining Country Attribute</a:t>
            </a:r>
            <a:endParaRPr lang="en-US" u="sng" dirty="0"/>
          </a:p>
        </p:txBody>
      </p:sp>
      <p:sp>
        <p:nvSpPr>
          <p:cNvPr id="3" name="Content Placeholder 2"/>
          <p:cNvSpPr>
            <a:spLocks noGrp="1"/>
          </p:cNvSpPr>
          <p:nvPr>
            <p:ph idx="1"/>
          </p:nvPr>
        </p:nvSpPr>
        <p:spPr>
          <a:xfrm>
            <a:off x="838200" y="1825625"/>
            <a:ext cx="5723965" cy="4539316"/>
          </a:xfrm>
        </p:spPr>
        <p:txBody>
          <a:bodyPr>
            <a:normAutofit fontScale="92500" lnSpcReduction="10000"/>
          </a:bodyPr>
          <a:lstStyle/>
          <a:p>
            <a:r>
              <a:rPr lang="en-US" dirty="0" smtClean="0"/>
              <a:t>8tracks’ market penetration in Canada is nearly 6x the US rate, and there is less competition there, so I was very interested to see if country had an effect on new user behavior.</a:t>
            </a:r>
          </a:p>
          <a:p>
            <a:r>
              <a:rPr lang="en-US" dirty="0" smtClean="0"/>
              <a:t>Royalty reporting table is the only place where </a:t>
            </a:r>
            <a:r>
              <a:rPr lang="en-US" dirty="0" err="1" smtClean="0"/>
              <a:t>ip</a:t>
            </a:r>
            <a:r>
              <a:rPr lang="en-US" dirty="0" smtClean="0"/>
              <a:t> and country location is stored. </a:t>
            </a:r>
          </a:p>
          <a:p>
            <a:r>
              <a:rPr lang="en-US" dirty="0" smtClean="0"/>
              <a:t>I matched </a:t>
            </a:r>
            <a:r>
              <a:rPr lang="en-US" dirty="0" err="1" smtClean="0"/>
              <a:t>ip</a:t>
            </a:r>
            <a:r>
              <a:rPr lang="en-US" dirty="0" smtClean="0"/>
              <a:t> address to country for a given user, ranked by count, and assigned the country with the highest count as the user’s country. In 99.9%+, a user had only 1 country.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078" r="78" b="3631"/>
          <a:stretch/>
        </p:blipFill>
        <p:spPr>
          <a:xfrm>
            <a:off x="6562165" y="1972235"/>
            <a:ext cx="5342964" cy="4052047"/>
          </a:xfrm>
          <a:prstGeom prst="rect">
            <a:avLst/>
          </a:prstGeom>
        </p:spPr>
      </p:pic>
    </p:spTree>
    <p:extLst>
      <p:ext uri="{BB962C8B-B14F-4D97-AF65-F5344CB8AC3E}">
        <p14:creationId xmlns:p14="http://schemas.microsoft.com/office/powerpoint/2010/main" val="126593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smtClean="0"/>
              <a:t>Problems with Country Data</a:t>
            </a:r>
            <a:endParaRPr lang="en-US" u="sng" dirty="0"/>
          </a:p>
        </p:txBody>
      </p:sp>
      <p:sp>
        <p:nvSpPr>
          <p:cNvPr id="3" name="Content Placeholder 2"/>
          <p:cNvSpPr>
            <a:spLocks noGrp="1"/>
          </p:cNvSpPr>
          <p:nvPr>
            <p:ph idx="1"/>
          </p:nvPr>
        </p:nvSpPr>
        <p:spPr/>
        <p:txBody>
          <a:bodyPr>
            <a:normAutofit fontScale="92500" lnSpcReduction="10000"/>
          </a:bodyPr>
          <a:lstStyle/>
          <a:p>
            <a:pPr marL="228600" lvl="1">
              <a:spcBef>
                <a:spcPts val="1000"/>
              </a:spcBef>
            </a:pPr>
            <a:r>
              <a:rPr lang="en-US" sz="2800" b="1" u="sng" dirty="0" smtClean="0"/>
              <a:t>However</a:t>
            </a:r>
            <a:r>
              <a:rPr lang="en-US" sz="2800" dirty="0" smtClean="0"/>
              <a:t>, for a user to show up in this table, they must have listened to at least one track for 30 seconds or longer. As a result from the original 105,000 users I pulled, I was left with only 55,394.</a:t>
            </a:r>
          </a:p>
          <a:p>
            <a:pPr marL="228600" lvl="1">
              <a:spcBef>
                <a:spcPts val="1000"/>
              </a:spcBef>
            </a:pPr>
            <a:r>
              <a:rPr lang="en-US" sz="2800" dirty="0" smtClean="0"/>
              <a:t>This led to my first learning: almost HALF of newly-acquired users never listen to even a single track for &gt; 30 seconds.</a:t>
            </a:r>
          </a:p>
          <a:p>
            <a:r>
              <a:rPr lang="en-US" dirty="0" smtClean="0"/>
              <a:t>In around 6% of cases, a user didn’t have an </a:t>
            </a:r>
            <a:r>
              <a:rPr lang="en-US" dirty="0" err="1" smtClean="0"/>
              <a:t>ip</a:t>
            </a:r>
            <a:r>
              <a:rPr lang="en-US" dirty="0" smtClean="0"/>
              <a:t> which could be traced to a country. I removed these users, and as result was left with data for </a:t>
            </a:r>
            <a:r>
              <a:rPr lang="en-US" u="sng" dirty="0" smtClean="0"/>
              <a:t>52,354</a:t>
            </a:r>
            <a:r>
              <a:rPr lang="en-US" dirty="0" smtClean="0"/>
              <a:t> users.</a:t>
            </a:r>
          </a:p>
          <a:p>
            <a:r>
              <a:rPr lang="en-US" dirty="0" smtClean="0"/>
              <a:t>I realize that cutting out around half of my data could have huge implications for my findings, but </a:t>
            </a:r>
            <a:r>
              <a:rPr lang="en-US" dirty="0"/>
              <a:t>f</a:t>
            </a:r>
            <a:r>
              <a:rPr lang="en-US" dirty="0" smtClean="0"/>
              <a:t>rom this point onward, my working dataset will consist of only newly acquired “listeners” who listened to at least 1 track for &gt; 30s, rather than merely “users”.</a:t>
            </a:r>
          </a:p>
        </p:txBody>
      </p:sp>
    </p:spTree>
    <p:extLst>
      <p:ext uri="{BB962C8B-B14F-4D97-AF65-F5344CB8AC3E}">
        <p14:creationId xmlns:p14="http://schemas.microsoft.com/office/powerpoint/2010/main" val="205949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Calculating Retention</a:t>
            </a:r>
            <a:endParaRPr lang="en-US" u="sng" dirty="0"/>
          </a:p>
        </p:txBody>
      </p:sp>
      <p:sp>
        <p:nvSpPr>
          <p:cNvPr id="3" name="Content Placeholder 2"/>
          <p:cNvSpPr>
            <a:spLocks noGrp="1"/>
          </p:cNvSpPr>
          <p:nvPr>
            <p:ph idx="1"/>
          </p:nvPr>
        </p:nvSpPr>
        <p:spPr/>
        <p:txBody>
          <a:bodyPr/>
          <a:lstStyle/>
          <a:p>
            <a:r>
              <a:rPr lang="en-US" dirty="0" smtClean="0"/>
              <a:t>I calculated retention for 1-10 weeks beyond the cohort week of the new listeners. For consistency, I define retention as listening to at least 1 track for &gt; 30 seconds.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3176494"/>
            <a:ext cx="9880600" cy="3289300"/>
          </a:xfrm>
          <a:prstGeom prst="rect">
            <a:avLst/>
          </a:prstGeom>
        </p:spPr>
      </p:pic>
    </p:spTree>
    <p:extLst>
      <p:ext uri="{BB962C8B-B14F-4D97-AF65-F5344CB8AC3E}">
        <p14:creationId xmlns:p14="http://schemas.microsoft.com/office/powerpoint/2010/main" val="152388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1421</Words>
  <Application>Microsoft Macintosh PowerPoint</Application>
  <PresentationFormat>Widescreen</PresentationFormat>
  <Paragraphs>140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Predicting Long-Term Retention for New Users</vt:lpstr>
      <vt:lpstr>8trac                      Overview</vt:lpstr>
      <vt:lpstr>Summary</vt:lpstr>
      <vt:lpstr>Acquiring Dataset</vt:lpstr>
      <vt:lpstr>Problems with the Data</vt:lpstr>
      <vt:lpstr>Getting Started</vt:lpstr>
      <vt:lpstr>Obtaining Country Attribute</vt:lpstr>
      <vt:lpstr>Problems with Country Data</vt:lpstr>
      <vt:lpstr>Calculating Retention</vt:lpstr>
      <vt:lpstr>Retention Curve</vt:lpstr>
      <vt:lpstr>Combining Other Features</vt:lpstr>
      <vt:lpstr>Final Dataset Features</vt:lpstr>
      <vt:lpstr>Step 1: Cleaning and Processing</vt:lpstr>
      <vt:lpstr>PowerPoint Presentation</vt:lpstr>
      <vt:lpstr>Step 2: Lasso Regression</vt:lpstr>
      <vt:lpstr>PowerPoint Presentation</vt:lpstr>
      <vt:lpstr>PowerPoint Presentation</vt:lpstr>
      <vt:lpstr>Step 3: Logistic Regression  </vt:lpstr>
      <vt:lpstr>PowerPoint Presentation</vt:lpstr>
      <vt:lpstr>Interpretation of significant variables.</vt:lpstr>
      <vt:lpstr>PowerPoint Presentation</vt:lpstr>
      <vt:lpstr>How Far Into the Future Can We Predict?</vt:lpstr>
      <vt:lpstr>How does Random Forest compare?</vt:lpstr>
      <vt:lpstr>PowerPoint Presentation</vt:lpstr>
      <vt:lpstr>Next Steps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Long-Term Retention for New Users</dc:title>
  <dc:creator>Randall Khalil</dc:creator>
  <cp:lastModifiedBy>Randall Khalil</cp:lastModifiedBy>
  <cp:revision>43</cp:revision>
  <cp:lastPrinted>2016-04-05T00:41:15Z</cp:lastPrinted>
  <dcterms:created xsi:type="dcterms:W3CDTF">2016-04-03T20:54:42Z</dcterms:created>
  <dcterms:modified xsi:type="dcterms:W3CDTF">2016-04-05T01:26:03Z</dcterms:modified>
</cp:coreProperties>
</file>