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Economica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conomica-italic.fntdata"/><Relationship Id="rId20" Type="http://schemas.openxmlformats.org/officeDocument/2006/relationships/slide" Target="slides/slide16.xml"/><Relationship Id="rId42" Type="http://schemas.openxmlformats.org/officeDocument/2006/relationships/font" Target="fonts/OpenSans-regular.fntdata"/><Relationship Id="rId41" Type="http://schemas.openxmlformats.org/officeDocument/2006/relationships/font" Target="fonts/Economica-boldItalic.fntdata"/><Relationship Id="rId22" Type="http://schemas.openxmlformats.org/officeDocument/2006/relationships/slide" Target="slides/slide18.xml"/><Relationship Id="rId44" Type="http://schemas.openxmlformats.org/officeDocument/2006/relationships/font" Target="fonts/OpenSans-italic.fntdata"/><Relationship Id="rId21" Type="http://schemas.openxmlformats.org/officeDocument/2006/relationships/slide" Target="slides/slide17.xml"/><Relationship Id="rId43" Type="http://schemas.openxmlformats.org/officeDocument/2006/relationships/font" Target="fonts/OpenSans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Economica-bold.fntdata"/><Relationship Id="rId16" Type="http://schemas.openxmlformats.org/officeDocument/2006/relationships/slide" Target="slides/slide12.xml"/><Relationship Id="rId38" Type="http://schemas.openxmlformats.org/officeDocument/2006/relationships/font" Target="fonts/Economica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irs.gov/uac/SOI-Tax-Stats-Annual-Extract-of-Tax-Exempt-Organization-Financial-Data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ssir.org/articles/entry/liberating_990_data" TargetMode="External"/><Relationship Id="rId4" Type="http://schemas.openxmlformats.org/officeDocument/2006/relationships/hyperlink" Target="http://www.urban.org/sites/default/files/alfresco/publication-pdfs/412870-Mandatory-E-Filing-Toward-a-More-Transparent-Nonprofit-Sector.PDF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2014 Tax-Exempt Organization’s Financial Data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Continued Trials of a Bad Hypothesis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225225"/>
            <a:ext cx="8520600" cy="36069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Hypothesis: </a:t>
            </a:r>
            <a:r>
              <a:rPr i="1" lang="en">
                <a:solidFill>
                  <a:srgbClr val="3C78D8"/>
                </a:solidFill>
              </a:rPr>
              <a:t>“Nonprofits’ efficacy can be predicted by some elements of its financial information.”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So, how should I define efficacy?!  </a:t>
            </a:r>
          </a:p>
          <a:p>
            <a:pPr indent="-342900" lvl="0" marL="457200" rtl="0">
              <a:spcBef>
                <a:spcPts val="0"/>
              </a:spcBef>
              <a:buClr>
                <a:srgbClr val="3C78D8"/>
              </a:buClr>
              <a:buSzPct val="100000"/>
            </a:pPr>
            <a:r>
              <a:rPr lang="en" sz="1800">
                <a:solidFill>
                  <a:srgbClr val="3C78D8"/>
                </a:solidFill>
              </a:rPr>
              <a:t>What is the organization trying to do? </a:t>
            </a:r>
          </a:p>
          <a:p>
            <a:pPr indent="-342900" lvl="2" marL="9144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  <a:buSzPct val="100000"/>
            </a:pPr>
            <a:r>
              <a:rPr lang="en" sz="1800">
                <a:solidFill>
                  <a:srgbClr val="3C78D8"/>
                </a:solidFill>
              </a:rPr>
              <a:t>It depends on the type of organization, but the information available to us on type of organization is vague. </a:t>
            </a:r>
          </a:p>
          <a:p>
            <a:pPr indent="-342900" lvl="2" marL="9144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  <a:buSzPct val="100000"/>
            </a:pPr>
            <a:r>
              <a:rPr lang="en" sz="1800">
                <a:solidFill>
                  <a:srgbClr val="3C78D8"/>
                </a:solidFill>
              </a:rPr>
              <a:t>Not all agencies provide ‘services’ and no organization reports services provided or expenses spent on services provided! </a:t>
            </a:r>
          </a:p>
          <a:p>
            <a:pPr indent="-342900" lvl="2" marL="9144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  <a:buSzPct val="100000"/>
            </a:pPr>
            <a:r>
              <a:rPr lang="en" sz="1800">
                <a:solidFill>
                  <a:srgbClr val="3C78D8"/>
                </a:solidFill>
              </a:rPr>
              <a:t>Where is their budget going?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Follow the money! 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1000"/>
              </a:spcBef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56% of all organizations have reported having both employees and compensation for employees. Of those agencies:</a:t>
            </a:r>
          </a:p>
          <a:p>
            <a:pPr indent="-228600" lvl="1" marL="914400" rtl="0">
              <a:spcBef>
                <a:spcPts val="1000"/>
              </a:spcBef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The average compensation per employee per tax year is $36,193 </a:t>
            </a:r>
          </a:p>
          <a:p>
            <a:pPr indent="-228600" lvl="1" marL="914400" rtl="0">
              <a:spcBef>
                <a:spcPts val="1000"/>
              </a:spcBef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36% of all organizations’ total expenses go to employee compensation.  </a:t>
            </a:r>
          </a:p>
          <a:p>
            <a:pPr indent="-228600" lvl="1" marL="914400" rtl="0">
              <a:spcBef>
                <a:spcPts val="1000"/>
              </a:spcBef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However, on average only 9% percent of each agency's’ total expenses goes to employee compensation. </a:t>
            </a:r>
          </a:p>
          <a:p>
            <a:pPr indent="-228600" lvl="2" marL="1371600" rtl="0">
              <a:spcBef>
                <a:spcPts val="1000"/>
              </a:spcBef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How is this possible? Both the total expenses and the expenses spent on employee compensation have giant standard deviations! </a:t>
            </a:r>
          </a:p>
          <a:p>
            <a:pPr lvl="0" rtl="0">
              <a:spcBef>
                <a:spcPts val="1000"/>
              </a:spcBef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How to follow the money?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1000"/>
              </a:spcBef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What determines the ratio of agencies’ expenses on employee compensation to their total expenses? </a:t>
            </a:r>
          </a:p>
          <a:p>
            <a:pPr indent="-228600" lvl="0" marL="457200" rtl="0">
              <a:spcBef>
                <a:spcPts val="1000"/>
              </a:spcBef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First, we identify that ratio with what must surely be reasonable data! </a:t>
            </a:r>
          </a:p>
          <a:p>
            <a:pPr indent="-228600" lvl="1" marL="914400" rtl="0">
              <a:spcBef>
                <a:spcPts val="1000"/>
              </a:spcBef>
              <a:buClr>
                <a:srgbClr val="3C78D8"/>
              </a:buClr>
            </a:pPr>
            <a:r>
              <a:rPr b="1" lang="en">
                <a:solidFill>
                  <a:srgbClr val="3C78D8"/>
                </a:solidFill>
              </a:rPr>
              <a:t>‘emplyee_comp_to_totalexpenses_ratio’</a:t>
            </a:r>
            <a:r>
              <a:rPr lang="en">
                <a:solidFill>
                  <a:srgbClr val="3C78D8"/>
                </a:solidFill>
              </a:rPr>
              <a:t> = total_employee_comp / total_expenses</a:t>
            </a:r>
          </a:p>
          <a:p>
            <a:pPr indent="-228600" lvl="1" marL="914400" rtl="0">
              <a:spcBef>
                <a:spcPts val="1000"/>
              </a:spcBef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Sweet! Now I have a new and interesting field!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How to follow the money? (Cont)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1000"/>
              </a:spcBef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Some agencies pay their employees more than others. Is that predicable? </a:t>
            </a:r>
          </a:p>
          <a:p>
            <a:pPr indent="-228600" lvl="0" marL="457200" rtl="0">
              <a:spcBef>
                <a:spcPts val="1000"/>
              </a:spcBef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Let’s look at the ratio of expenses on employee compensation to the number of employees, per agency!  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3C78D8"/>
              </a:buClr>
              <a:buSzPct val="128571"/>
              <a:buFont typeface="Open Sans"/>
            </a:pPr>
            <a:r>
              <a:rPr b="1" lang="en">
                <a:solidFill>
                  <a:srgbClr val="3C78D8"/>
                </a:solidFill>
              </a:rPr>
              <a:t>‘employee_comp_ratio’</a:t>
            </a:r>
            <a:r>
              <a:rPr lang="en">
                <a:solidFill>
                  <a:srgbClr val="3C78D8"/>
                </a:solidFill>
              </a:rPr>
              <a:t> = total_employee_comp / count_employees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Glee! Another interesting field!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But there were a few tiny problems….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My fields are string formatted and don’t work well as-is for models! </a:t>
            </a:r>
          </a:p>
          <a:p>
            <a:pPr indent="-228600" lvl="1" marL="914400" rtl="0">
              <a:spcBef>
                <a:spcPts val="0"/>
              </a:spcBef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My new fields also didn’t work because they were String formatted.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Finally, “</a:t>
            </a:r>
            <a:r>
              <a:rPr i="1" lang="en">
                <a:solidFill>
                  <a:srgbClr val="3C78D8"/>
                </a:solidFill>
              </a:rPr>
              <a:t>Follow the money</a:t>
            </a:r>
            <a:r>
              <a:rPr lang="en">
                <a:solidFill>
                  <a:srgbClr val="3C78D8"/>
                </a:solidFill>
              </a:rPr>
              <a:t>” is still not a hypothesis!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Make all of the fields useful!  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                            .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649" y="1296912"/>
            <a:ext cx="4936498" cy="32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 Cleaning Existing Fields: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Importing the .dat file made all fields string formatted, regardless of content! </a:t>
            </a:r>
          </a:p>
          <a:p>
            <a:pPr indent="-330200" lvl="1" marL="9144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  <a:buSzPct val="100000"/>
            </a:pPr>
            <a:r>
              <a:rPr lang="en" sz="1600">
                <a:solidFill>
                  <a:srgbClr val="3C78D8"/>
                </a:solidFill>
              </a:rPr>
              <a:t>So I formatted all fields that needed to be read as numbers as integers.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Expenses were sometimes entered as negative numbers </a:t>
            </a:r>
          </a:p>
          <a:p>
            <a:pPr indent="-330200" lvl="1" marL="9144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  <a:buSzPct val="100000"/>
            </a:pPr>
            <a:r>
              <a:rPr lang="en" sz="1600">
                <a:solidFill>
                  <a:srgbClr val="3C78D8"/>
                </a:solidFill>
              </a:rPr>
              <a:t>So I set numeric fields to their absolute values. 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Boolean fields with Y/N values are difficult to use in many models.</a:t>
            </a:r>
          </a:p>
          <a:p>
            <a:pPr indent="-330200" lvl="1" marL="9144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  <a:buSzPct val="100000"/>
            </a:pPr>
            <a:r>
              <a:rPr lang="en" sz="1600">
                <a:solidFill>
                  <a:srgbClr val="3C78D8"/>
                </a:solidFill>
              </a:rPr>
              <a:t>So I created 1/0 equivalent fields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 Deriving New Fields: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225225"/>
            <a:ext cx="8520600" cy="35679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I want to see anything interesting about how the agencies were expending their budgets. So I made the following fields: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A field representing all expenses on grants (‘total_grants’)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A field representing all expenses minus all expenses on grants (‘’expns_minus_grants).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A field representing all expenses spent on employee compensation (‘total_emply_comp’).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A field representing the ratio of employee compensation to workers (</a:t>
            </a:r>
            <a:r>
              <a:rPr b="1" lang="en">
                <a:solidFill>
                  <a:srgbClr val="3C78D8"/>
                </a:solidFill>
              </a:rPr>
              <a:t>'emplyee_comp_ratio'</a:t>
            </a:r>
            <a:r>
              <a:rPr lang="en">
                <a:solidFill>
                  <a:srgbClr val="3C78D8"/>
                </a:solidFill>
              </a:rPr>
              <a:t>). Now, as an integer!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A field representing the ratio of employee compensation to total expenses (</a:t>
            </a:r>
            <a:r>
              <a:rPr b="1" lang="en">
                <a:solidFill>
                  <a:srgbClr val="3C78D8"/>
                </a:solidFill>
              </a:rPr>
              <a:t>‘emplyee_comp_to_totalexpenses_ratio’</a:t>
            </a:r>
            <a:r>
              <a:rPr lang="en">
                <a:solidFill>
                  <a:srgbClr val="3C78D8"/>
                </a:solidFill>
              </a:rPr>
              <a:t>) Now, as an integer!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Unexpected Issues with New Fields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</a:pPr>
            <a:r>
              <a:rPr lang="en" sz="1700">
                <a:solidFill>
                  <a:srgbClr val="3C78D8"/>
                </a:solidFill>
              </a:rPr>
              <a:t>Both of the newly derived </a:t>
            </a:r>
            <a:r>
              <a:rPr lang="en" sz="1400">
                <a:solidFill>
                  <a:srgbClr val="3C78D8"/>
                </a:solidFill>
              </a:rPr>
              <a:t>'emplyee_comp_ratio'</a:t>
            </a:r>
            <a:r>
              <a:rPr lang="en">
                <a:solidFill>
                  <a:srgbClr val="3C78D8"/>
                </a:solidFill>
              </a:rPr>
              <a:t> and </a:t>
            </a:r>
            <a:r>
              <a:rPr lang="en" sz="1400">
                <a:solidFill>
                  <a:srgbClr val="3C78D8"/>
                </a:solidFill>
              </a:rPr>
              <a:t>‘emplyee_comp_to_totalexpenses_ratio’</a:t>
            </a:r>
            <a:r>
              <a:rPr lang="en">
                <a:solidFill>
                  <a:srgbClr val="3C78D8"/>
                </a:solidFill>
              </a:rPr>
              <a:t> got some NAN and inf (infinity) values because sometimes one or more of the fields used to derived them = 0!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I decided not to drop these records because they weren’t NULL values; they represented real situations. 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So I decided to create classifying fields defined by quartile of each ratio as well as if any the fields used to derive each ratio were equal to 0. 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171175"/>
            <a:ext cx="8520600" cy="5337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Making Classifying Buckets: 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789325"/>
            <a:ext cx="8520600" cy="4221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3C78D8"/>
                </a:solidFill>
              </a:rPr>
              <a:t>For </a:t>
            </a:r>
            <a:r>
              <a:rPr lang="en" sz="1400">
                <a:solidFill>
                  <a:srgbClr val="3C78D8"/>
                </a:solidFill>
              </a:rPr>
              <a:t>'emplyee_comp_ratio'</a:t>
            </a:r>
            <a:r>
              <a:rPr lang="en">
                <a:solidFill>
                  <a:srgbClr val="3C78D8"/>
                </a:solidFill>
              </a:rPr>
              <a:t>: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  <a:buSzPct val="100000"/>
            </a:pPr>
            <a:r>
              <a:rPr lang="en" sz="1600">
                <a:solidFill>
                  <a:srgbClr val="3C78D8"/>
                </a:solidFill>
              </a:rPr>
              <a:t>I made a new dataframe where neither of the fields compensation or employees (used to derive </a:t>
            </a:r>
            <a:r>
              <a:rPr lang="en" sz="1400">
                <a:solidFill>
                  <a:srgbClr val="3C78D8"/>
                </a:solidFill>
              </a:rPr>
              <a:t>'emplyee_comp_ratio'</a:t>
            </a:r>
            <a:r>
              <a:rPr lang="en" sz="1600">
                <a:solidFill>
                  <a:srgbClr val="3C78D8"/>
                </a:solidFill>
              </a:rPr>
              <a:t>) are = 0. 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  <a:buSzPct val="100000"/>
            </a:pPr>
            <a:r>
              <a:rPr lang="en" sz="1600">
                <a:solidFill>
                  <a:srgbClr val="3C78D8"/>
                </a:solidFill>
              </a:rPr>
              <a:t>For the records in the new dataframe I create a mask for each quartile. 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Q1_emplyee_comp_ratio is True if 'emplyee_comp_ratio' is within its first quartile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Q2_emplyee_comp_ratio is True if 'emplyee_comp_ratio' is within its second quartile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Q3_emplyee_comp_ratio is True if 'emplyee_comp_ratio' is within its third quartile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Q4_emplyee_comp_ratio is True if 'emplyee_comp_ratio' is within its fourth quartile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  <a:buSzPct val="100000"/>
            </a:pPr>
            <a:r>
              <a:rPr lang="en" sz="1400">
                <a:solidFill>
                  <a:srgbClr val="3C78D8"/>
                </a:solidFill>
              </a:rPr>
              <a:t>I also make a mask for if only the employee compensation is 0, a mask for if the number of employees is 0, and a mask for if both are 0. 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  <a:buSzPct val="100000"/>
            </a:pPr>
            <a:r>
              <a:rPr lang="en" sz="1600">
                <a:solidFill>
                  <a:srgbClr val="3C78D8"/>
                </a:solidFill>
              </a:rPr>
              <a:t>I then map these 7 masks to one field ‘int_compensation_classifier’, which is a numeric classifier with one number representing each bucket. . </a:t>
            </a: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What’s the dataset?  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</a:pPr>
            <a:r>
              <a:rPr lang="en" u="sng">
                <a:solidFill>
                  <a:schemeClr val="hlink"/>
                </a:solidFill>
                <a:hlinkClick r:id="rId3"/>
              </a:rPr>
              <a:t>Exempt Organizations’ 990 Tax Returns Filed in Calendar Year 2014.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Downloadable as a .dat file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245 fields!  299,405 Records!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Financial data, which is typically scrutinized more than non-financial data.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3C78D8"/>
                </a:solidFill>
              </a:rPr>
              <a:t>“Wow! This must be juicey data!”</a:t>
            </a:r>
            <a:r>
              <a:rPr lang="en">
                <a:solidFill>
                  <a:srgbClr val="3C78D8"/>
                </a:solidFill>
              </a:rPr>
              <a:t> ...or so I thought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171175"/>
            <a:ext cx="8520600" cy="5337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Making Classifying Buckets (Continued): 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789325"/>
            <a:ext cx="8520600" cy="4221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3C78D8"/>
                </a:solidFill>
              </a:rPr>
              <a:t>For ‘</a:t>
            </a:r>
            <a:r>
              <a:rPr lang="en" sz="1400">
                <a:solidFill>
                  <a:srgbClr val="3C78D8"/>
                </a:solidFill>
              </a:rPr>
              <a:t>emplyee_comp_to_totalexpenses_ratio’</a:t>
            </a:r>
            <a:r>
              <a:rPr lang="en">
                <a:solidFill>
                  <a:srgbClr val="3C78D8"/>
                </a:solidFill>
              </a:rPr>
              <a:t>: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  <a:buSzPct val="100000"/>
            </a:pPr>
            <a:r>
              <a:rPr lang="en" sz="1600">
                <a:solidFill>
                  <a:srgbClr val="3C78D8"/>
                </a:solidFill>
              </a:rPr>
              <a:t>I made a new dataframe where neither of the fields compensation or employees (used to derive </a:t>
            </a:r>
            <a:r>
              <a:rPr lang="en" sz="1400">
                <a:solidFill>
                  <a:srgbClr val="3C78D8"/>
                </a:solidFill>
              </a:rPr>
              <a:t>'emplyee_comp_ratio'</a:t>
            </a:r>
            <a:r>
              <a:rPr lang="en" sz="1600">
                <a:solidFill>
                  <a:srgbClr val="3C78D8"/>
                </a:solidFill>
              </a:rPr>
              <a:t>) are = 0. 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  <a:buSzPct val="100000"/>
            </a:pPr>
            <a:r>
              <a:rPr lang="en" sz="1600">
                <a:solidFill>
                  <a:srgbClr val="3C78D8"/>
                </a:solidFill>
              </a:rPr>
              <a:t>For the records in the new dataframe I create a mask for each quartile. </a:t>
            </a:r>
          </a:p>
          <a:p>
            <a:pPr indent="-298450" lvl="1" marL="9144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  <a:buSzPct val="100000"/>
            </a:pPr>
            <a:r>
              <a:rPr lang="en" sz="1100">
                <a:solidFill>
                  <a:srgbClr val="3C78D8"/>
                </a:solidFill>
              </a:rPr>
              <a:t>Q1_emplyee_comp_ratio is True if emplyee_comp_to_totalexpenses_ratio is within its first quartile</a:t>
            </a:r>
          </a:p>
          <a:p>
            <a:pPr indent="-298450" lvl="1" marL="9144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  <a:buSzPct val="100000"/>
            </a:pPr>
            <a:r>
              <a:rPr lang="en" sz="1100">
                <a:solidFill>
                  <a:srgbClr val="3C78D8"/>
                </a:solidFill>
              </a:rPr>
              <a:t>Q2_emplyee_comp_ratio is True if emplyee_comp_to_totalexpenses_ratio is within its second quartile</a:t>
            </a:r>
          </a:p>
          <a:p>
            <a:pPr indent="-298450" lvl="1" marL="9144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  <a:buSzPct val="100000"/>
            </a:pPr>
            <a:r>
              <a:rPr lang="en" sz="1100">
                <a:solidFill>
                  <a:srgbClr val="3C78D8"/>
                </a:solidFill>
              </a:rPr>
              <a:t>Q3_emplyee_comp_ratio is True if emplyee_comp_to_totalexpenses_ratio is within its third quartile</a:t>
            </a:r>
          </a:p>
          <a:p>
            <a:pPr indent="-298450" lvl="1" marL="9144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  <a:buSzPct val="100000"/>
            </a:pPr>
            <a:r>
              <a:rPr lang="en" sz="1100">
                <a:solidFill>
                  <a:srgbClr val="3C78D8"/>
                </a:solidFill>
              </a:rPr>
              <a:t>Q4_emplyee_comp_ratio is True if emplyee_comp_to_totalexpenses_ratio is within its fourth quartile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  <a:buSzPct val="100000"/>
            </a:pPr>
            <a:r>
              <a:rPr lang="en" sz="1200">
                <a:solidFill>
                  <a:srgbClr val="3C78D8"/>
                </a:solidFill>
              </a:rPr>
              <a:t>I also make a mask for if only the employee compensation is 0, a mask for if the number of employees is 0, and a mask for if both are 0. </a:t>
            </a:r>
          </a:p>
          <a:p>
            <a:pPr indent="-311150" lvl="0" marL="4572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  <a:buSzPct val="100000"/>
            </a:pPr>
            <a:r>
              <a:rPr lang="en" sz="1300">
                <a:solidFill>
                  <a:srgbClr val="3C78D8"/>
                </a:solidFill>
              </a:rPr>
              <a:t>I then map these 7 masks to one field ‘int_emplyee_comp_to_totalexpenses_classifier’, which is a numeric classifier with one number representing each bucket. . </a:t>
            </a: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300">
              <a:solidFill>
                <a:srgbClr val="3C78D8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300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I have lots of beautiful field! Now what?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3C78D8"/>
                </a:solidFill>
              </a:rPr>
              <a:t>Correlation Matrix!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600">
              <a:solidFill>
                <a:srgbClr val="3C78D8"/>
              </a:solidFill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It looks like totalrevenue is correlated to total_emply_comp (70%) and totfuncexpns (90%)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totfuncexpns is correlated to total_emply_comp (75%) and totalrevenue(90%)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Cross-validation &amp; Lasso 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No clear correlation between inputs. 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Ended up with a 57% misclassification Error 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Naive Bayes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The feature space is quantitative, so I chose GaussianNB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I needed to check if my inputs are normally distributed…..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Naive Bayes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Number of employees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237" y="1997937"/>
            <a:ext cx="401002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Naive Bayes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Total Functional Expenses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287" y="1836025"/>
            <a:ext cx="39719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Naive Bayes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Total Revenue: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650" y="1832075"/>
            <a:ext cx="38671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Naive Bayes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Total employee compensation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287" y="1838287"/>
            <a:ext cx="395287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Naive Bayes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My inputs are </a:t>
            </a:r>
            <a:r>
              <a:rPr b="1" lang="en" u="sng">
                <a:solidFill>
                  <a:srgbClr val="3C78D8"/>
                </a:solidFill>
              </a:rPr>
              <a:t>not</a:t>
            </a:r>
            <a:r>
              <a:rPr lang="en">
                <a:solidFill>
                  <a:srgbClr val="3C78D8"/>
                </a:solidFill>
              </a:rPr>
              <a:t> normally distributed!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The feature space is quantitative, so there isn’t a next best Naive Bayes alternative. 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Next model! 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Random Forest 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1225225"/>
            <a:ext cx="8520600" cy="36264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With ‘int_compensation_classifier’ as my output: </a:t>
            </a:r>
          </a:p>
          <a:p>
            <a:pPr indent="-323850" lvl="0" marL="457200" rtl="0">
              <a:spcBef>
                <a:spcPts val="0"/>
              </a:spcBef>
              <a:buClr>
                <a:srgbClr val="3C78D8"/>
              </a:buClr>
              <a:buSzPct val="100000"/>
            </a:pPr>
            <a:r>
              <a:rPr lang="en" sz="1500">
                <a:solidFill>
                  <a:srgbClr val="3C78D8"/>
                </a:solidFill>
              </a:rPr>
              <a:t>used RandomForestClassifier</a:t>
            </a:r>
          </a:p>
          <a:p>
            <a:pPr indent="-323850" lvl="0" marL="457200" rtl="0">
              <a:spcBef>
                <a:spcPts val="0"/>
              </a:spcBef>
              <a:buClr>
                <a:srgbClr val="3C78D8"/>
              </a:buClr>
              <a:buSzPct val="100000"/>
            </a:pPr>
            <a:r>
              <a:rPr lang="en" sz="1500">
                <a:solidFill>
                  <a:srgbClr val="3C78D8"/>
                </a:solidFill>
              </a:rPr>
              <a:t>Maximum number of features = 5 and n_estimators = 1000</a:t>
            </a:r>
          </a:p>
          <a:p>
            <a:pPr indent="-323850" lvl="0" marL="457200" rtl="0">
              <a:spcBef>
                <a:spcPts val="0"/>
              </a:spcBef>
              <a:buClr>
                <a:srgbClr val="3C78D8"/>
              </a:buClr>
              <a:buSzPct val="100000"/>
            </a:pPr>
            <a:r>
              <a:rPr lang="en" sz="1500">
                <a:solidFill>
                  <a:srgbClr val="3C78D8"/>
                </a:solidFill>
              </a:rPr>
              <a:t>Out of bag error = 48% </a:t>
            </a:r>
          </a:p>
          <a:p>
            <a:pPr indent="-323850" lvl="0" marL="457200" rtl="0">
              <a:spcBef>
                <a:spcPts val="0"/>
              </a:spcBef>
              <a:buClr>
                <a:srgbClr val="3C78D8"/>
              </a:buClr>
              <a:buSzPct val="100000"/>
            </a:pPr>
            <a:r>
              <a:rPr lang="en" sz="1500">
                <a:solidFill>
                  <a:srgbClr val="3C78D8"/>
                </a:solidFill>
              </a:rPr>
              <a:t>CV_error is 48%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With ‘int_emplyee_comp_to_totalexpenses_classifier’ as my output: </a:t>
            </a:r>
          </a:p>
          <a:p>
            <a:pPr indent="-323850" lvl="0" marL="457200" rtl="0">
              <a:spcBef>
                <a:spcPts val="0"/>
              </a:spcBef>
              <a:buClr>
                <a:srgbClr val="3C78D8"/>
              </a:buClr>
              <a:buSzPct val="100000"/>
            </a:pPr>
            <a:r>
              <a:rPr lang="en" sz="1500">
                <a:solidFill>
                  <a:srgbClr val="3C78D8"/>
                </a:solidFill>
              </a:rPr>
              <a:t>used RandomForestClassifier</a:t>
            </a:r>
          </a:p>
          <a:p>
            <a:pPr indent="-323850" lvl="0" marL="457200" rtl="0">
              <a:spcBef>
                <a:spcPts val="0"/>
              </a:spcBef>
              <a:buClr>
                <a:srgbClr val="3C78D8"/>
              </a:buClr>
              <a:buSzPct val="100000"/>
            </a:pPr>
            <a:r>
              <a:rPr lang="en" sz="1500">
                <a:solidFill>
                  <a:srgbClr val="3C78D8"/>
                </a:solidFill>
              </a:rPr>
              <a:t>Maximum number of features = 5 and n_estimators = 1000</a:t>
            </a:r>
          </a:p>
          <a:p>
            <a:pPr indent="-323850" lvl="0" marL="457200" rtl="0">
              <a:spcBef>
                <a:spcPts val="0"/>
              </a:spcBef>
              <a:buClr>
                <a:srgbClr val="3C78D8"/>
              </a:buClr>
              <a:buSzPct val="100000"/>
            </a:pPr>
            <a:r>
              <a:rPr lang="en" sz="1500">
                <a:solidFill>
                  <a:srgbClr val="3C78D8"/>
                </a:solidFill>
              </a:rPr>
              <a:t>Out of bag error =59?% </a:t>
            </a:r>
          </a:p>
          <a:p>
            <a:pPr indent="-323850" lvl="0" marL="457200" rtl="0">
              <a:spcBef>
                <a:spcPts val="0"/>
              </a:spcBef>
              <a:buClr>
                <a:srgbClr val="3C78D8"/>
              </a:buClr>
              <a:buSzPct val="100000"/>
            </a:pPr>
            <a:r>
              <a:rPr lang="en" sz="1500">
                <a:solidFill>
                  <a:srgbClr val="3C78D8"/>
                </a:solidFill>
              </a:rPr>
              <a:t>CV_error is 59?%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rgbClr val="3C78D8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Hypothesis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Hypothesis: Nonprofits’ efficacy can be predicted by some elements of its financial information.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Alternative Hypothesis: Nonprofits’ efficacy can </a:t>
            </a:r>
            <a:r>
              <a:rPr b="1" lang="en" u="sng">
                <a:solidFill>
                  <a:srgbClr val="3C78D8"/>
                </a:solidFill>
              </a:rPr>
              <a:t>not</a:t>
            </a:r>
            <a:r>
              <a:rPr lang="en">
                <a:solidFill>
                  <a:srgbClr val="3C78D8"/>
                </a:solidFill>
              </a:rPr>
              <a:t> be predicted by some elements of its financial information.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Random Forest 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With ‘totfuncexpns’ as my output: </a:t>
            </a:r>
          </a:p>
          <a:p>
            <a:pPr indent="-228600" lvl="0" marL="457200" rtl="0">
              <a:spcBef>
                <a:spcPts val="0"/>
              </a:spcBef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Used RandomForestRegressor</a:t>
            </a:r>
          </a:p>
          <a:p>
            <a:pPr indent="-228600" lvl="0" marL="457200" rtl="0">
              <a:spcBef>
                <a:spcPts val="0"/>
              </a:spcBef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No maximum number of features (bootstrap) and n_estimators = 1000</a:t>
            </a:r>
          </a:p>
          <a:p>
            <a:pPr indent="-228600" lvl="0" marL="457200" rtl="0">
              <a:spcBef>
                <a:spcPts val="0"/>
              </a:spcBef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Out of bag error = 33% </a:t>
            </a:r>
          </a:p>
          <a:p>
            <a:pPr indent="-228600" lvl="0" marL="457200" rtl="0">
              <a:spcBef>
                <a:spcPts val="0"/>
              </a:spcBef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CV_error is 59%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u="sng">
                <a:solidFill>
                  <a:srgbClr val="3C78D8"/>
                </a:solidFill>
              </a:rPr>
              <a:t>Note</a:t>
            </a:r>
            <a:r>
              <a:rPr lang="en">
                <a:solidFill>
                  <a:srgbClr val="3C78D8"/>
                </a:solidFill>
              </a:rPr>
              <a:t>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>
                <a:solidFill>
                  <a:srgbClr val="3C78D8"/>
                </a:solidFill>
              </a:rPr>
              <a:t>I’m not sure why I get the same values for the Out of Bag Error and the CV Error when using RandomForestClassifier, but I get different values when using RandomForestRegressor! 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Conclusion 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3C78D8"/>
              </a:solidFill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The inputs I used are not good predictors of either output  int_compensation_classifier or int_emplyee_comp_to_totalexpenses_classifier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When I followed the indicators from my correlation matrix (‘totfuncexpns’) I was able to find a weak prediction using Random Forest.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I am am either not looking at existing independently correlated fields or they don’t exist. 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Other Studies: 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My search for articles on this dataset found several articles that were excited about the prospect of using the data for interpretation.</a:t>
            </a:r>
          </a:p>
          <a:p>
            <a:pPr indent="-228600" lvl="0" marL="457200" rtl="0">
              <a:spcBef>
                <a:spcPts val="0"/>
              </a:spcBef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Stanford Social Innovation Review, “</a:t>
            </a:r>
            <a:r>
              <a:rPr i="1" lang="en" u="sng">
                <a:solidFill>
                  <a:schemeClr val="hlink"/>
                </a:solidFill>
                <a:hlinkClick r:id="rId3"/>
              </a:rPr>
              <a:t>Liberating 990 Data</a:t>
            </a:r>
            <a:r>
              <a:rPr b="1" lang="en">
                <a:solidFill>
                  <a:srgbClr val="3C78D8"/>
                </a:solidFill>
              </a:rPr>
              <a:t>”</a:t>
            </a:r>
          </a:p>
          <a:p>
            <a:pPr indent="-228600" lvl="1" marL="914400" rtl="0">
              <a:spcBef>
                <a:spcPts val="0"/>
              </a:spcBef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Looking into non-3 agencies</a:t>
            </a:r>
          </a:p>
          <a:p>
            <a:pPr indent="-228600" lvl="1" marL="914400" rtl="0">
              <a:spcBef>
                <a:spcPts val="0"/>
              </a:spcBef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Looking at trends in new nonprofits filing for the first time. </a:t>
            </a:r>
          </a:p>
          <a:p>
            <a:pPr indent="-228600" lvl="1" marL="914400" rtl="0">
              <a:spcBef>
                <a:spcPts val="0"/>
              </a:spcBef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Compare to other datasets! </a:t>
            </a:r>
          </a:p>
          <a:p>
            <a:pPr indent="-228600" lvl="0" marL="457200" rtl="0">
              <a:spcBef>
                <a:spcPts val="0"/>
              </a:spcBef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National Center for Charitable Statistics, “</a:t>
            </a:r>
            <a:r>
              <a:rPr lang="en" u="sng">
                <a:solidFill>
                  <a:schemeClr val="hlink"/>
                </a:solidFill>
                <a:hlinkClick r:id="rId4"/>
              </a:rPr>
              <a:t>Mandated E-Filing: Toward a More Transparent Nonprofit Sector</a:t>
            </a:r>
            <a:r>
              <a:rPr lang="en">
                <a:solidFill>
                  <a:srgbClr val="3C78D8"/>
                </a:solidFill>
              </a:rPr>
              <a:t>”</a:t>
            </a:r>
          </a:p>
          <a:p>
            <a:pPr indent="-228600" lvl="1" marL="914400" rtl="0">
              <a:spcBef>
                <a:spcPts val="0"/>
              </a:spcBef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Track impact of mandatory online filing of 990 for some organizations has dramatically increased the counts of filing nonprofits!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Next Steps 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Re-evaluate if any of the other 200+ fields are correlated.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Work on designing better hypothesis early on!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Problems with Hypothesis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5225"/>
            <a:ext cx="8520600" cy="36069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Hypothesis: 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rgbClr val="3C78D8"/>
                </a:solidFill>
              </a:rPr>
              <a:t>“Nonprofits’ efficacy can be predicted by some elements of its financial information.”</a:t>
            </a:r>
          </a:p>
          <a:p>
            <a:pPr indent="-228600" lvl="0" marL="457200" rtl="0">
              <a:spcBef>
                <a:spcPts val="0"/>
              </a:spcBef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I did not not define efficacy in any way! </a:t>
            </a:r>
          </a:p>
          <a:p>
            <a:pPr indent="-342900" lvl="1" marL="914400" rtl="0">
              <a:spcBef>
                <a:spcPts val="0"/>
              </a:spcBef>
              <a:buClr>
                <a:srgbClr val="3C78D8"/>
              </a:buClr>
              <a:buSzPct val="100000"/>
            </a:pPr>
            <a:r>
              <a:rPr lang="en" sz="1800">
                <a:solidFill>
                  <a:srgbClr val="3C78D8"/>
                </a:solidFill>
              </a:rPr>
              <a:t>I did not define what my output would be. </a:t>
            </a:r>
          </a:p>
          <a:p>
            <a:pPr indent="-342900" lvl="1" marL="914400" rtl="0">
              <a:spcBef>
                <a:spcPts val="0"/>
              </a:spcBef>
              <a:buClr>
                <a:srgbClr val="3C78D8"/>
              </a:buClr>
              <a:buSzPct val="100000"/>
            </a:pPr>
            <a:r>
              <a:rPr lang="en" sz="1800">
                <a:solidFill>
                  <a:srgbClr val="3C78D8"/>
                </a:solidFill>
              </a:rPr>
              <a:t>I did not define my threshold for what would be considered ‘effective’.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3C78D8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So, it was a bad hypothesis! What should I do about that?!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Perils of a Bad Hypothesis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5225"/>
            <a:ext cx="8520600" cy="36069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C78D8"/>
                </a:solidFill>
              </a:rPr>
              <a:t>“Nonprofits’ efficacy can be predicted by some elements of its financial information.”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3C78D8"/>
              </a:solidFill>
            </a:endParaRP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How should I define efficacy, anyway?!  </a:t>
            </a:r>
          </a:p>
          <a:p>
            <a:pPr indent="-342900" lvl="1" marL="9144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  <a:buSzPct val="100000"/>
            </a:pPr>
            <a:r>
              <a:rPr lang="en" sz="1800">
                <a:solidFill>
                  <a:srgbClr val="3C78D8"/>
                </a:solidFill>
              </a:rPr>
              <a:t>What is the organization trying to do? </a:t>
            </a:r>
          </a:p>
          <a:p>
            <a:pPr indent="-342900" lvl="2" marL="13716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  <a:buSzPct val="100000"/>
            </a:pPr>
            <a:r>
              <a:rPr lang="en" sz="1800">
                <a:solidFill>
                  <a:srgbClr val="3C78D8"/>
                </a:solidFill>
              </a:rPr>
              <a:t>Answer: It depends on the type of organization! </a:t>
            </a:r>
          </a:p>
          <a:p>
            <a:pPr indent="-342900" lvl="1" marL="914400" rtl="0"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  <a:buSzPct val="100000"/>
            </a:pPr>
            <a:r>
              <a:rPr lang="en" sz="1800">
                <a:solidFill>
                  <a:srgbClr val="3C78D8"/>
                </a:solidFill>
              </a:rPr>
              <a:t>Follow-up: What types of organizations are there?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Perils of Recovering from a Bad Hypothesis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I decided to explore my data in order to inform an improved hypothesis….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Oh No’s! That’s not the right way to go about things! </a:t>
            </a:r>
          </a:p>
          <a:p>
            <a:pPr indent="-228600" lvl="0" marL="457200" rtl="0">
              <a:spcBef>
                <a:spcPts val="0"/>
              </a:spcBef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Once you’ve begun exploring your data it’s very difficult to analyze it objectively!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I intended to predict, but found it very difficult to not interpret!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Subsection = Type of Nonprofit 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5225"/>
            <a:ext cx="8520600" cy="8313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There are 28 different subsections under which nonprofits can file. These subsections represent the type of nonprofit that the organization will file as. 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2225100"/>
            <a:ext cx="3687900" cy="2622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orporations organized under acts of Congress, which includes federal credit unions, and serve as instrumentalities of the United States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orporations created to hold titles for property owned by another nonprofit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(More on this in a moment) 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welfare organizations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Labor and agriculture organizations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leagues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and recreation clubs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Fraternal beneficiary societies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Voluntary employees’ beneficiary associations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Domestic fraternal beneficiary societies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Teachers' retirement fund associations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Benevolent life insurance associations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Cemetery companies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311150" y="2225100"/>
            <a:ext cx="4342200" cy="2622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State-chartered credit unions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Mutual insurance companies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Corporations organized to finance crop operations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Supplemental unemployment compensation trusts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Employee-funded pension trusts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Veterans’ organizations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Group legal services plans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Black lung benefit trusts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Withdrawal liability payment funds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Associations of past and present members of the armed services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Trusts (described in section 4049 of ERIS74)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Holding companies for pensions and other entities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State-sponsored high-risk health insurance plans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State-sponsored workers' compensation reinsurance plans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Section 4947(a)(1) Nonexempt Charitable Trust (Treated as Private Foundation)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Subsection 3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25225"/>
            <a:ext cx="5888400" cy="36813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Of the 28 subsections 72% of all Nonprofits filing </a:t>
            </a:r>
            <a:r>
              <a:rPr lang="en" sz="1500">
                <a:solidFill>
                  <a:srgbClr val="3C78D8"/>
                </a:solidFill>
              </a:rPr>
              <a:t>2014</a:t>
            </a:r>
            <a:r>
              <a:rPr lang="en">
                <a:solidFill>
                  <a:srgbClr val="3C78D8"/>
                </a:solidFill>
              </a:rPr>
              <a:t> federal tax form 990 filed as type 3. They are: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rgbClr val="3C78D8"/>
                </a:solidFill>
              </a:rPr>
              <a:t>“Organizations for any of the following purposes: religious, educational, charitable, scientific, literary, testing for public safety, fostering national or international amateur sports competition (as long as it doesn’t provide athletic facilities or equipment), or the prevention of cruelty to children or animals”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</a:rPr>
              <a:t>They are tax exempt and donations to them are federally tax exempt! !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0099" y="1225225"/>
            <a:ext cx="2840349" cy="232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Honorable Mention: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787700" y="1284700"/>
            <a:ext cx="4044600" cy="3354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  <a:p>
            <a:pPr lv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6%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leagues</a:t>
            </a:r>
          </a:p>
          <a:p>
            <a:pPr lv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6%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welfare organizations</a:t>
            </a:r>
          </a:p>
          <a:p>
            <a:pPr lv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4%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Voluntary employees’ beneficiary associations</a:t>
            </a:r>
          </a:p>
          <a:p>
            <a:pPr lv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3%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and recreation clubs</a:t>
            </a:r>
          </a:p>
          <a:p>
            <a:pPr lv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2%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Labor and agriculture organizations</a:t>
            </a:r>
          </a:p>
          <a:p>
            <a:pPr lv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2%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Fraternal beneficiary societies</a:t>
            </a:r>
          </a:p>
          <a:p>
            <a:pPr lv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2%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Veterans’ organizations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25225"/>
            <a:ext cx="4327200" cy="3354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7 other subsections represented nearly all of the remaining agencies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3C78D8"/>
              </a:buClr>
            </a:pPr>
            <a:r>
              <a:rPr lang="en">
                <a:solidFill>
                  <a:srgbClr val="3C78D8"/>
                </a:solidFill>
              </a:rPr>
              <a:t>After section 3, the next highest rate of subsection registrants were 6% of all agencies.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