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Yeseva One" charset="1" panose="00000500000000000000"/>
      <p:regular r:id="rId21"/>
    </p:embeddedFont>
    <p:embeddedFont>
      <p:font typeface="Libre Baskerville" charset="1" panose="02000000000000000000"/>
      <p:regular r:id="rId22"/>
    </p:embeddedFont>
    <p:embeddedFont>
      <p:font typeface="Libre Baskerville Bold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83182" y="4464342"/>
            <a:ext cx="11721636" cy="167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00"/>
              </a:lnSpc>
            </a:pPr>
            <a:r>
              <a:rPr lang="en-US" sz="12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Arco4Archives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Fonte archivistica</a:t>
            </a:r>
          </a:p>
        </p:txBody>
      </p:sp>
      <p:sp>
        <p:nvSpPr>
          <p:cNvPr name="AutoShape 7" id="7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5642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25642" y="3993958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Agente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493030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93030" y="3774883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Complessi archivistici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360012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360012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archivistiche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61574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461574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documentarie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5429418" y="5185067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429418" y="5702019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Evento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25642" y="5185067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60981" y="5578674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Progetto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9360012" y="5185067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360012" y="5285521"/>
            <a:ext cx="3343107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Contesto storico istituzionale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3461574" y="5228371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461574" y="5482944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Profilo istituzionale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Strumenti di ricerca</a:t>
            </a:r>
          </a:p>
        </p:txBody>
      </p:sp>
      <p:sp>
        <p:nvSpPr>
          <p:cNvPr name="AutoShape 7" id="7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5642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25642" y="3993958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Agente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493030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93030" y="3774883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Complessi archivistici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360012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360012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archivistiche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61574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461574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documentarie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25642" y="5185067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660981" y="5578674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Progetto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3461574" y="5228371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461574" y="5482944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Tematismo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52091" y="-2171849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Progetti</a:t>
            </a:r>
          </a:p>
        </p:txBody>
      </p:sp>
      <p:sp>
        <p:nvSpPr>
          <p:cNvPr name="AutoShape 7" id="7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696339" y="3543151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96339" y="3841027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Complesso archivistico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376468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76468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archivistica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1208983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208983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documentaria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367893" y="5380329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67893" y="5897281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Tematismo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267096" y="5314185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267096" y="5612062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Strumento di ricerca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Riferimento Web</a:t>
            </a:r>
          </a:p>
        </p:txBody>
      </p:sp>
      <p:sp>
        <p:nvSpPr>
          <p:cNvPr name="AutoShape 7" id="7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742963" y="348012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42963" y="3774883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Complessi archivistici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Riferimento Bibliografico</a:t>
            </a:r>
          </a:p>
        </p:txBody>
      </p:sp>
      <p:sp>
        <p:nvSpPr>
          <p:cNvPr name="AutoShape 7" id="7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016142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27646" y="348012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27646" y="377800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Complesso archivistico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16142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Indicazioni specifiche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15885" y="5867400"/>
            <a:ext cx="9543415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 cosa corrisponde indicazioni specifiche?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9276" y="2286000"/>
            <a:ext cx="15453188" cy="7262999"/>
          </a:xfrm>
          <a:custGeom>
            <a:avLst/>
            <a:gdLst/>
            <a:ahLst/>
            <a:cxnLst/>
            <a:rect r="r" b="b" t="t" l="l"/>
            <a:pathLst>
              <a:path h="7262999" w="15453188">
                <a:moveTo>
                  <a:pt x="0" y="0"/>
                </a:moveTo>
                <a:lnTo>
                  <a:pt x="15453189" y="0"/>
                </a:lnTo>
                <a:lnTo>
                  <a:pt x="15453189" y="7262999"/>
                </a:lnTo>
                <a:lnTo>
                  <a:pt x="0" y="72629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1865" y="734259"/>
            <a:ext cx="16230600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Possibili entità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77037" y="1700728"/>
            <a:ext cx="849670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87464" y="470261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Agenti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87464" y="544302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Profili SIA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7464" y="6185971"/>
            <a:ext cx="3379147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Eventi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03264" y="4867275"/>
            <a:ext cx="436887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Strumenti di ricerca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03264" y="5557321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Fonte archivistica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03264" y="615104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Fonte normativa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03264" y="678043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Progetti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09111" y="4673600"/>
            <a:ext cx="4858825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Riferimenti bibliografici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09111" y="5366530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Riferimento Web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11891" y="6151046"/>
            <a:ext cx="3777199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Tematismi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91381" y="4667685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91381" y="540809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91381" y="6151046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54806" y="491597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54806" y="555732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07881" y="618597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07881" y="685907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53499" y="4673600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553499" y="5331604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09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520558" y="6116121"/>
            <a:ext cx="848458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7622" y="502484"/>
            <a:ext cx="15616795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 Generic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48823"/>
            <a:ext cx="7815835" cy="5073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24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L’identificazione avviene attraverso un </a:t>
            </a:r>
            <a:r>
              <a:rPr lang="en-US" sz="2493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record id</a:t>
            </a:r>
            <a:r>
              <a:rPr lang="en-US" sz="24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, e un </a:t>
            </a:r>
            <a:r>
              <a:rPr lang="en-US" sz="2493" b="true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Acronimo di sistema.</a:t>
            </a:r>
          </a:p>
          <a:p>
            <a:pPr algn="l">
              <a:lnSpc>
                <a:spcPts val="2493"/>
              </a:lnSpc>
            </a:pPr>
            <a:r>
              <a:rPr lang="en-US" sz="24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E’ presente un altro codice identificativo aggiuntivo.</a:t>
            </a:r>
          </a:p>
          <a:p>
            <a:pPr algn="l">
              <a:lnSpc>
                <a:spcPts val="2493"/>
              </a:lnSpc>
            </a:pPr>
            <a:r>
              <a:rPr lang="en-US" sz="24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Vengono poi descritte dagli Identificativi multipli entità le relazioni tra l’entità principale, in questo caso il profilo a cui ci si riferisce e l’entità omologata linkata correlata, corredata del vocabolario utilizzato per descriverla e l’URI del documento ufficiale del vocabolario utilizzato.</a:t>
            </a:r>
          </a:p>
          <a:p>
            <a:pPr algn="l">
              <a:lnSpc>
                <a:spcPts val="2493"/>
              </a:lnSpc>
            </a:pPr>
            <a:r>
              <a:rPr lang="en-US" sz="24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Sono salvati i codici identificativi precedenti e lo status della scheda ossia valori che riflettono lo stato attuale del record.</a:t>
            </a:r>
          </a:p>
          <a:p>
            <a:pPr algn="l">
              <a:lnSpc>
                <a:spcPts val="2493"/>
              </a:lnSpc>
            </a:pPr>
          </a:p>
          <a:p>
            <a:pPr algn="l">
              <a:lnSpc>
                <a:spcPts val="249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690267"/>
            <a:ext cx="6977854" cy="234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9"/>
              </a:lnSpc>
            </a:pPr>
            <a:r>
              <a:rPr lang="en-US" sz="257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Ogni caso ha delle aggiunte, ad esempio</a:t>
            </a:r>
          </a:p>
          <a:p>
            <a:pPr algn="l">
              <a:lnSpc>
                <a:spcPts val="2579"/>
              </a:lnSpc>
            </a:pPr>
            <a:r>
              <a:rPr lang="en-US" sz="257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nel caso degli agenti viene specificata anche la tipologia che può essere:</a:t>
            </a:r>
          </a:p>
          <a:p>
            <a:pPr algn="l">
              <a:lnSpc>
                <a:spcPts val="2579"/>
              </a:lnSpc>
            </a:pPr>
          </a:p>
          <a:p>
            <a:pPr algn="l" marL="556918" indent="-278459" lvl="1">
              <a:lnSpc>
                <a:spcPts val="2579"/>
              </a:lnSpc>
              <a:buFont typeface="Arial"/>
              <a:buChar char="•"/>
            </a:pPr>
            <a:r>
              <a:rPr lang="en-US" sz="257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corporateBody</a:t>
            </a:r>
          </a:p>
          <a:p>
            <a:pPr algn="l" marL="556918" indent="-278459" lvl="1">
              <a:lnSpc>
                <a:spcPts val="2579"/>
              </a:lnSpc>
              <a:buFont typeface="Arial"/>
              <a:buChar char="•"/>
            </a:pPr>
            <a:r>
              <a:rPr lang="en-US" sz="257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Family</a:t>
            </a:r>
          </a:p>
          <a:p>
            <a:pPr algn="l" marL="556918" indent="-278459" lvl="1">
              <a:lnSpc>
                <a:spcPts val="2579"/>
              </a:lnSpc>
              <a:buFont typeface="Arial"/>
              <a:buChar char="•"/>
            </a:pPr>
            <a:r>
              <a:rPr lang="en-US" sz="2579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Person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27646" y="2114550"/>
            <a:ext cx="305609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Identificazione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48970" y="2114550"/>
            <a:ext cx="499570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Compilazione e visibilità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39793" y="2761714"/>
            <a:ext cx="6745863" cy="3173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24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Nelle informazioni di compilazione sono contenute le informazioni riguardanti la persona il sistema o l’istituzione resposabile degli eventi riguardanti la creazione, la modifica o la cancellazione di un elemento mappato secondo lo standard EAD.</a:t>
            </a:r>
          </a:p>
          <a:p>
            <a:pPr algn="l">
              <a:lnSpc>
                <a:spcPts val="2493"/>
              </a:lnSpc>
            </a:pPr>
            <a:r>
              <a:rPr lang="en-US" sz="24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Il funzionamento è lo stesso non solo per gli Agenti.</a:t>
            </a:r>
          </a:p>
          <a:p>
            <a:pPr algn="l">
              <a:lnSpc>
                <a:spcPts val="2493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20363" y="-529525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3241053" y="6873366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6508622" y="7302623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H="true">
            <a:off x="8575698" y="3927634"/>
            <a:ext cx="0" cy="15104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3223800" y="3918585"/>
            <a:ext cx="1013360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721049" y="5942900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145653" y="611285"/>
            <a:ext cx="8153065" cy="96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2"/>
              </a:lnSpc>
            </a:pPr>
            <a:r>
              <a:rPr lang="en-US" sz="7252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Agenti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23800" y="3124359"/>
            <a:ext cx="246896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Ente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05255" y="3124359"/>
            <a:ext cx="2983140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Famiglia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51035" y="3124359"/>
            <a:ext cx="2520625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Persona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35450" y="2045729"/>
            <a:ext cx="836326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Gli agenti si dividono in tre categorie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09365" y="4635705"/>
            <a:ext cx="6745863" cy="322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3"/>
              </a:lnSpc>
            </a:pPr>
            <a:r>
              <a:rPr lang="en-US" sz="24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Relazioni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21049" y="6240776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Complesso archivistico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342307" y="5942900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342307" y="6240776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archivistica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961639" y="5942900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914534" y="6240776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documentarie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4553850" y="5942900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583675" y="6240776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Strumento di ricerca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7334546" y="765133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353596" y="7949213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Progetto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0961639" y="765133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914534" y="7999153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Evento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4590497" y="765133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4590497" y="7999153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Tematismo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3658063" y="769578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658063" y="7993663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Risorsa digitale</a:t>
            </a:r>
          </a:p>
        </p:txBody>
      </p:sp>
      <p:sp>
        <p:nvSpPr>
          <p:cNvPr name="AutoShape 30" id="30"/>
          <p:cNvSpPr/>
          <p:nvPr/>
        </p:nvSpPr>
        <p:spPr>
          <a:xfrm flipH="true" flipV="true">
            <a:off x="2827646" y="6654764"/>
            <a:ext cx="893403" cy="114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385213" y="6170226"/>
            <a:ext cx="2442432" cy="978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0"/>
              </a:lnSpc>
              <a:spcBef>
                <a:spcPct val="0"/>
              </a:spcBef>
            </a:pPr>
            <a:r>
              <a:rPr lang="en-US" sz="151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Soggetto produttore, Soggetto conservatore, Possessore, Proprietario, Detentore di diritti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34259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Profili SIA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5685" y="2005766"/>
            <a:ext cx="15636631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Sistema Informativo Integrato e Aperto, sistema unico di produzione e gestione delle risorse descrittive archivistiche per gli istituti dell’amministrazione archivistica nazionale e per gli istituti vigilati dalle soprintendenze. </a:t>
            </a:r>
          </a:p>
          <a:p>
            <a:pPr algn="l">
              <a:lnSpc>
                <a:spcPts val="3000"/>
              </a:lnSpc>
            </a:pPr>
            <a:r>
              <a:rPr lang="en-US" sz="3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I profili SIA appartengono agli istituti dell’amministrazione archivistica nazionale o agli Istituti vigilati dalle Soprintendenze, che hanno la possibilità di accedere al sistema informativo.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AutoShape 8" id="8"/>
          <p:cNvSpPr/>
          <p:nvPr/>
        </p:nvSpPr>
        <p:spPr>
          <a:xfrm>
            <a:off x="3790374" y="4672766"/>
            <a:ext cx="1013360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8434647" y="4691816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8857178" y="4978692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601888" y="6117612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601888" y="6218065"/>
            <a:ext cx="3343107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Profilo istituzionale (sè stesso)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559757" y="6117612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559757" y="6437140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Soggetto produttore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714686" y="6117612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714686" y="6437140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Contesto storico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601888" y="8534973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601888" y="8792990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Riferimento bibliografico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6559757" y="8534973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559757" y="8832850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Fonte archivistica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0714686" y="8495114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714686" y="8832850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Fonte normativa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4676918" y="8495114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4567201" y="8792990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Riferimenti Web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7575" y="8764415"/>
            <a:ext cx="2424313" cy="82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0"/>
              </a:lnSpc>
              <a:spcBef>
                <a:spcPct val="0"/>
              </a:spcBef>
            </a:pPr>
            <a:r>
              <a:rPr lang="en-US" sz="214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? Segnalata come relazione Agente-</a:t>
            </a:r>
          </a:p>
        </p:txBody>
      </p:sp>
      <p:sp>
        <p:nvSpPr>
          <p:cNvPr name="AutoShape 26" id="26"/>
          <p:cNvSpPr/>
          <p:nvPr/>
        </p:nvSpPr>
        <p:spPr>
          <a:xfrm flipH="true">
            <a:off x="10299880" y="7564644"/>
            <a:ext cx="0" cy="452405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7" id="27"/>
          <p:cNvSpPr txBox="true"/>
          <p:nvPr/>
        </p:nvSpPr>
        <p:spPr>
          <a:xfrm rot="0">
            <a:off x="177575" y="7843244"/>
            <a:ext cx="419830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Riferimenti e fonti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Contesto storico</a:t>
            </a:r>
          </a:p>
        </p:txBody>
      </p:sp>
      <p:sp>
        <p:nvSpPr>
          <p:cNvPr name="AutoShape 7" id="7"/>
          <p:cNvSpPr/>
          <p:nvPr/>
        </p:nvSpPr>
        <p:spPr>
          <a:xfrm>
            <a:off x="10318927" y="379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25642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25642" y="3993958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Agente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493030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493030" y="3774883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Profilo istituzionale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360012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360012" y="3577460"/>
            <a:ext cx="3343107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Contesto storico (sè stesso)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9545" y="5643749"/>
            <a:ext cx="419830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Riferimenti e fonti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2373" y="6599424"/>
            <a:ext cx="15553282" cy="116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304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Gli stessi di cui sopra, la differenza tra riferimenti e fonti e le normali relazioni è che riferimenti e fonti sembrano puntare ad un’entità, mentre nelle relazioni sembra essere sempre un nuovo elemento (?)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Eventi</a:t>
            </a:r>
          </a:p>
        </p:txBody>
      </p:sp>
      <p:sp>
        <p:nvSpPr>
          <p:cNvPr name="AutoShape 7" id="7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5642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25642" y="3993958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Agente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493030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93030" y="3774883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Complessi archivistici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360012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360012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archivistiche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9204" y="6961825"/>
            <a:ext cx="419830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Riferimenti e fonti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9204" y="7755084"/>
            <a:ext cx="4150267" cy="401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3048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Gli stessi di cui sopra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461574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461574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documentarie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164583" y="5314185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164583" y="5831137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Tematismi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Tematismo</a:t>
            </a:r>
          </a:p>
        </p:txBody>
      </p:sp>
      <p:sp>
        <p:nvSpPr>
          <p:cNvPr name="AutoShape 7" id="7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5642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25642" y="3993958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Agente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493030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93030" y="3774883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Complessi archivistici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360012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360012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archivistiche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61574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461574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documentarie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164583" y="5314185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164583" y="5831137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Evento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3075953" y="5314185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111292" y="5707792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Progetto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1250641" y="5314185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1250641" y="5612062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Strumento di ricerca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AD5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10204" y="-571500"/>
            <a:ext cx="6626483" cy="5715000"/>
          </a:xfrm>
          <a:custGeom>
            <a:avLst/>
            <a:gdLst/>
            <a:ahLst/>
            <a:cxnLst/>
            <a:rect r="r" b="b" t="t" l="l"/>
            <a:pathLst>
              <a:path h="5715000" w="6626483">
                <a:moveTo>
                  <a:pt x="0" y="0"/>
                </a:moveTo>
                <a:lnTo>
                  <a:pt x="6626483" y="0"/>
                </a:lnTo>
                <a:lnTo>
                  <a:pt x="6626483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66137">
            <a:off x="-1277219" y="5897732"/>
            <a:ext cx="5210769" cy="6721137"/>
          </a:xfrm>
          <a:custGeom>
            <a:avLst/>
            <a:gdLst/>
            <a:ahLst/>
            <a:cxnLst/>
            <a:rect r="r" b="b" t="t" l="l"/>
            <a:pathLst>
              <a:path h="6721137" w="5210769">
                <a:moveTo>
                  <a:pt x="0" y="0"/>
                </a:moveTo>
                <a:lnTo>
                  <a:pt x="5210769" y="0"/>
                </a:lnTo>
                <a:lnTo>
                  <a:pt x="5210769" y="6721136"/>
                </a:lnTo>
                <a:lnTo>
                  <a:pt x="0" y="67211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569636">
            <a:off x="779619" y="-2269556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755510">
            <a:off x="14637629" y="5499669"/>
            <a:ext cx="4096053" cy="7060062"/>
          </a:xfrm>
          <a:custGeom>
            <a:avLst/>
            <a:gdLst/>
            <a:ahLst/>
            <a:cxnLst/>
            <a:rect r="r" b="b" t="t" l="l"/>
            <a:pathLst>
              <a:path h="7060062" w="4096053">
                <a:moveTo>
                  <a:pt x="0" y="0"/>
                </a:moveTo>
                <a:lnTo>
                  <a:pt x="4096053" y="0"/>
                </a:lnTo>
                <a:lnTo>
                  <a:pt x="4096053" y="7060062"/>
                </a:lnTo>
                <a:lnTo>
                  <a:pt x="0" y="706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9204" y="980275"/>
            <a:ext cx="15656956" cy="121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0"/>
              </a:lnSpc>
            </a:pPr>
            <a:r>
              <a:rPr lang="en-US" sz="906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Fonte normativa</a:t>
            </a:r>
          </a:p>
        </p:txBody>
      </p:sp>
      <p:sp>
        <p:nvSpPr>
          <p:cNvPr name="AutoShape 7" id="7"/>
          <p:cNvSpPr/>
          <p:nvPr/>
        </p:nvSpPr>
        <p:spPr>
          <a:xfrm>
            <a:off x="8396728" y="2195010"/>
            <a:ext cx="17789" cy="8947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8836137" y="2343150"/>
            <a:ext cx="2091372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Relazioni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5642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25642" y="3993958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Agente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493030" y="3477006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93030" y="3774883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Complessi archivistici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360012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360012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archivistiche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461574" y="3476498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461574" y="3774375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Unità documentarie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5429418" y="5185067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429418" y="5702019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Evento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625642" y="5185067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8" y="0"/>
                </a:lnTo>
                <a:lnTo>
                  <a:pt x="3343108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660981" y="5578674"/>
            <a:ext cx="334310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Progetto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9360012" y="5185067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4"/>
                </a:lnTo>
                <a:lnTo>
                  <a:pt x="0" y="14466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360012" y="5285521"/>
            <a:ext cx="3343107" cy="134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Contesto storico istituzionale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3461574" y="5228371"/>
            <a:ext cx="3343107" cy="1446654"/>
          </a:xfrm>
          <a:custGeom>
            <a:avLst/>
            <a:gdLst/>
            <a:ahLst/>
            <a:cxnLst/>
            <a:rect r="r" b="b" t="t" l="l"/>
            <a:pathLst>
              <a:path h="1446654" w="3343107">
                <a:moveTo>
                  <a:pt x="0" y="0"/>
                </a:moveTo>
                <a:lnTo>
                  <a:pt x="3343107" y="0"/>
                </a:lnTo>
                <a:lnTo>
                  <a:pt x="3343107" y="1446653"/>
                </a:lnTo>
                <a:lnTo>
                  <a:pt x="0" y="14466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461574" y="5482944"/>
            <a:ext cx="3343107" cy="90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Profilo istituzionale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DAGWR2fN2qA</dc:identifier>
  <dcterms:modified xsi:type="dcterms:W3CDTF">2011-08-01T06:04:30Z</dcterms:modified>
  <cp:revision>1</cp:revision>
  <dc:title>Soft Sand Minimalist Modern Thesis Defense Presentation</dc:title>
</cp:coreProperties>
</file>