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6" r:id="rId3"/>
    <p:sldMasterId id="2147483693" r:id="rId4"/>
    <p:sldMasterId id="2147483710" r:id="rId5"/>
  </p:sldMasterIdLst>
  <p:notesMasterIdLst>
    <p:notesMasterId r:id="rId30"/>
  </p:notesMasterIdLst>
  <p:sldIdLst>
    <p:sldId id="2076137981" r:id="rId6"/>
    <p:sldId id="1726" r:id="rId7"/>
    <p:sldId id="2076138005" r:id="rId8"/>
    <p:sldId id="2147308232" r:id="rId9"/>
    <p:sldId id="2147308227" r:id="rId10"/>
    <p:sldId id="2147308229" r:id="rId11"/>
    <p:sldId id="2076138004" r:id="rId12"/>
    <p:sldId id="2076137956" r:id="rId13"/>
    <p:sldId id="265" r:id="rId14"/>
    <p:sldId id="2147308230" r:id="rId15"/>
    <p:sldId id="2147308231" r:id="rId16"/>
    <p:sldId id="2076138006" r:id="rId17"/>
    <p:sldId id="2056" r:id="rId18"/>
    <p:sldId id="270" r:id="rId19"/>
    <p:sldId id="277" r:id="rId20"/>
    <p:sldId id="526" r:id="rId21"/>
    <p:sldId id="2076137975" r:id="rId22"/>
    <p:sldId id="490" r:id="rId23"/>
    <p:sldId id="491" r:id="rId24"/>
    <p:sldId id="488" r:id="rId25"/>
    <p:sldId id="489" r:id="rId26"/>
    <p:sldId id="492" r:id="rId27"/>
    <p:sldId id="493" r:id="rId28"/>
    <p:sldId id="52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76BF07-06F6-4B00-AFA2-AEB04EADBB3E}" v="25" dt="2022-03-18T11:18:49.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09" autoAdjust="0"/>
  </p:normalViewPr>
  <p:slideViewPr>
    <p:cSldViewPr snapToGrid="0">
      <p:cViewPr varScale="1">
        <p:scale>
          <a:sx n="90" d="100"/>
          <a:sy n="90" d="100"/>
        </p:scale>
        <p:origin x="13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 Gallacher" userId="53d0426e-eedb-4f86-89d1-95436315b32b" providerId="ADAL" clId="{5276BF07-06F6-4B00-AFA2-AEB04EADBB3E}"/>
    <pc:docChg chg="undo redo custSel addSld delSld modSld sldOrd">
      <pc:chgData name="Nicola Gallacher" userId="53d0426e-eedb-4f86-89d1-95436315b32b" providerId="ADAL" clId="{5276BF07-06F6-4B00-AFA2-AEB04EADBB3E}" dt="2022-03-18T16:44:51.757" v="714" actId="1076"/>
      <pc:docMkLst>
        <pc:docMk/>
      </pc:docMkLst>
      <pc:sldChg chg="modSp mod modNotesTx">
        <pc:chgData name="Nicola Gallacher" userId="53d0426e-eedb-4f86-89d1-95436315b32b" providerId="ADAL" clId="{5276BF07-06F6-4B00-AFA2-AEB04EADBB3E}" dt="2022-02-25T11:42:03.665" v="442" actId="20577"/>
        <pc:sldMkLst>
          <pc:docMk/>
          <pc:sldMk cId="3956869281" sldId="265"/>
        </pc:sldMkLst>
        <pc:spChg chg="mod">
          <ac:chgData name="Nicola Gallacher" userId="53d0426e-eedb-4f86-89d1-95436315b32b" providerId="ADAL" clId="{5276BF07-06F6-4B00-AFA2-AEB04EADBB3E}" dt="2022-02-25T11:42:03.665" v="442" actId="20577"/>
          <ac:spMkLst>
            <pc:docMk/>
            <pc:sldMk cId="3956869281" sldId="265"/>
            <ac:spMk id="20" creationId="{824D6E7C-4E74-4B67-95C9-C620C73D1045}"/>
          </ac:spMkLst>
        </pc:spChg>
      </pc:sldChg>
      <pc:sldChg chg="delSp modSp del mod">
        <pc:chgData name="Nicola Gallacher" userId="53d0426e-eedb-4f86-89d1-95436315b32b" providerId="ADAL" clId="{5276BF07-06F6-4B00-AFA2-AEB04EADBB3E}" dt="2022-02-25T11:25:49.339" v="145" actId="2696"/>
        <pc:sldMkLst>
          <pc:docMk/>
          <pc:sldMk cId="1505434091" sldId="267"/>
        </pc:sldMkLst>
        <pc:spChg chg="del mod">
          <ac:chgData name="Nicola Gallacher" userId="53d0426e-eedb-4f86-89d1-95436315b32b" providerId="ADAL" clId="{5276BF07-06F6-4B00-AFA2-AEB04EADBB3E}" dt="2022-02-25T11:23:50.280" v="71"/>
          <ac:spMkLst>
            <pc:docMk/>
            <pc:sldMk cId="1505434091" sldId="267"/>
            <ac:spMk id="3" creationId="{1482FC67-0513-4034-A096-4B7AAC33AAF4}"/>
          </ac:spMkLst>
        </pc:spChg>
        <pc:spChg chg="del mod">
          <ac:chgData name="Nicola Gallacher" userId="53d0426e-eedb-4f86-89d1-95436315b32b" providerId="ADAL" clId="{5276BF07-06F6-4B00-AFA2-AEB04EADBB3E}" dt="2022-02-25T11:23:50.283" v="73"/>
          <ac:spMkLst>
            <pc:docMk/>
            <pc:sldMk cId="1505434091" sldId="267"/>
            <ac:spMk id="8" creationId="{2B26C363-220D-426E-934F-3F61D6428A22}"/>
          </ac:spMkLst>
        </pc:spChg>
      </pc:sldChg>
      <pc:sldChg chg="add del mod modShow">
        <pc:chgData name="Nicola Gallacher" userId="53d0426e-eedb-4f86-89d1-95436315b32b" providerId="ADAL" clId="{5276BF07-06F6-4B00-AFA2-AEB04EADBB3E}" dt="2022-02-25T11:45:44.021" v="472" actId="729"/>
        <pc:sldMkLst>
          <pc:docMk/>
          <pc:sldMk cId="4159163193" sldId="270"/>
        </pc:sldMkLst>
      </pc:sldChg>
      <pc:sldChg chg="modSp mod modShow">
        <pc:chgData name="Nicola Gallacher" userId="53d0426e-eedb-4f86-89d1-95436315b32b" providerId="ADAL" clId="{5276BF07-06F6-4B00-AFA2-AEB04EADBB3E}" dt="2022-02-25T11:32:20.604" v="361" actId="729"/>
        <pc:sldMkLst>
          <pc:docMk/>
          <pc:sldMk cId="1761517137" sldId="277"/>
        </pc:sldMkLst>
        <pc:spChg chg="mod">
          <ac:chgData name="Nicola Gallacher" userId="53d0426e-eedb-4f86-89d1-95436315b32b" providerId="ADAL" clId="{5276BF07-06F6-4B00-AFA2-AEB04EADBB3E}" dt="2022-02-25T11:31:58.650" v="360" actId="1076"/>
          <ac:spMkLst>
            <pc:docMk/>
            <pc:sldMk cId="1761517137" sldId="277"/>
            <ac:spMk id="20" creationId="{D6CD6C35-2A36-43D8-A6FA-068F6290CE6C}"/>
          </ac:spMkLst>
        </pc:spChg>
      </pc:sldChg>
      <pc:sldChg chg="ord">
        <pc:chgData name="Nicola Gallacher" userId="53d0426e-eedb-4f86-89d1-95436315b32b" providerId="ADAL" clId="{5276BF07-06F6-4B00-AFA2-AEB04EADBB3E}" dt="2022-02-25T11:47:59.577" v="492"/>
        <pc:sldMkLst>
          <pc:docMk/>
          <pc:sldMk cId="559782471" sldId="488"/>
        </pc:sldMkLst>
      </pc:sldChg>
      <pc:sldChg chg="addSp delSp modSp add del mod">
        <pc:chgData name="Nicola Gallacher" userId="53d0426e-eedb-4f86-89d1-95436315b32b" providerId="ADAL" clId="{5276BF07-06F6-4B00-AFA2-AEB04EADBB3E}" dt="2022-03-18T15:36:11.703" v="709" actId="1076"/>
        <pc:sldMkLst>
          <pc:docMk/>
          <pc:sldMk cId="140998855" sldId="489"/>
        </pc:sldMkLst>
        <pc:spChg chg="del">
          <ac:chgData name="Nicola Gallacher" userId="53d0426e-eedb-4f86-89d1-95436315b32b" providerId="ADAL" clId="{5276BF07-06F6-4B00-AFA2-AEB04EADBB3E}" dt="2022-03-18T15:36:01.396" v="704" actId="478"/>
          <ac:spMkLst>
            <pc:docMk/>
            <pc:sldMk cId="140998855" sldId="489"/>
            <ac:spMk id="2" creationId="{1C45BB3D-5835-4BBF-B22D-0F91C1BC5704}"/>
          </ac:spMkLst>
        </pc:spChg>
        <pc:picChg chg="del">
          <ac:chgData name="Nicola Gallacher" userId="53d0426e-eedb-4f86-89d1-95436315b32b" providerId="ADAL" clId="{5276BF07-06F6-4B00-AFA2-AEB04EADBB3E}" dt="2022-03-18T15:35:59.410" v="703" actId="478"/>
          <ac:picMkLst>
            <pc:docMk/>
            <pc:sldMk cId="140998855" sldId="489"/>
            <ac:picMk id="5" creationId="{546EE67A-8A1F-4FA2-A519-1D022DBF18AC}"/>
          </ac:picMkLst>
        </pc:picChg>
        <pc:picChg chg="add mod">
          <ac:chgData name="Nicola Gallacher" userId="53d0426e-eedb-4f86-89d1-95436315b32b" providerId="ADAL" clId="{5276BF07-06F6-4B00-AFA2-AEB04EADBB3E}" dt="2022-03-18T15:36:11.703" v="709" actId="1076"/>
          <ac:picMkLst>
            <pc:docMk/>
            <pc:sldMk cId="140998855" sldId="489"/>
            <ac:picMk id="6" creationId="{04271098-2E17-4D63-9B0C-AC91DBA20F55}"/>
          </ac:picMkLst>
        </pc:picChg>
      </pc:sldChg>
      <pc:sldChg chg="ord">
        <pc:chgData name="Nicola Gallacher" userId="53d0426e-eedb-4f86-89d1-95436315b32b" providerId="ADAL" clId="{5276BF07-06F6-4B00-AFA2-AEB04EADBB3E}" dt="2022-02-25T11:47:42.312" v="488"/>
        <pc:sldMkLst>
          <pc:docMk/>
          <pc:sldMk cId="2835728914" sldId="490"/>
        </pc:sldMkLst>
      </pc:sldChg>
      <pc:sldChg chg="addSp delSp modSp mod ord">
        <pc:chgData name="Nicola Gallacher" userId="53d0426e-eedb-4f86-89d1-95436315b32b" providerId="ADAL" clId="{5276BF07-06F6-4B00-AFA2-AEB04EADBB3E}" dt="2022-03-18T14:57:48.440" v="702" actId="1076"/>
        <pc:sldMkLst>
          <pc:docMk/>
          <pc:sldMk cId="1748706824" sldId="491"/>
        </pc:sldMkLst>
        <pc:spChg chg="del">
          <ac:chgData name="Nicola Gallacher" userId="53d0426e-eedb-4f86-89d1-95436315b32b" providerId="ADAL" clId="{5276BF07-06F6-4B00-AFA2-AEB04EADBB3E}" dt="2022-03-18T11:29:54.140" v="693" actId="478"/>
          <ac:spMkLst>
            <pc:docMk/>
            <pc:sldMk cId="1748706824" sldId="491"/>
            <ac:spMk id="2" creationId="{4FCDACC8-B253-47B9-8BE4-CA23B1CEB147}"/>
          </ac:spMkLst>
        </pc:spChg>
        <pc:picChg chg="del">
          <ac:chgData name="Nicola Gallacher" userId="53d0426e-eedb-4f86-89d1-95436315b32b" providerId="ADAL" clId="{5276BF07-06F6-4B00-AFA2-AEB04EADBB3E}" dt="2022-03-18T11:29:52.691" v="692" actId="478"/>
          <ac:picMkLst>
            <pc:docMk/>
            <pc:sldMk cId="1748706824" sldId="491"/>
            <ac:picMk id="3" creationId="{5FA652A4-0451-4260-AFA5-349E820E031B}"/>
          </ac:picMkLst>
        </pc:picChg>
        <pc:picChg chg="add mod">
          <ac:chgData name="Nicola Gallacher" userId="53d0426e-eedb-4f86-89d1-95436315b32b" providerId="ADAL" clId="{5276BF07-06F6-4B00-AFA2-AEB04EADBB3E}" dt="2022-03-18T14:57:48.440" v="702" actId="1076"/>
          <ac:picMkLst>
            <pc:docMk/>
            <pc:sldMk cId="1748706824" sldId="491"/>
            <ac:picMk id="6" creationId="{DA106E4C-BB65-4B1E-8B28-D7E20CAFB750}"/>
          </ac:picMkLst>
        </pc:picChg>
      </pc:sldChg>
      <pc:sldChg chg="addSp delSp modSp mod">
        <pc:chgData name="Nicola Gallacher" userId="53d0426e-eedb-4f86-89d1-95436315b32b" providerId="ADAL" clId="{5276BF07-06F6-4B00-AFA2-AEB04EADBB3E}" dt="2022-03-18T16:44:51.757" v="714" actId="1076"/>
        <pc:sldMkLst>
          <pc:docMk/>
          <pc:sldMk cId="2737153016" sldId="493"/>
        </pc:sldMkLst>
        <pc:spChg chg="del">
          <ac:chgData name="Nicola Gallacher" userId="53d0426e-eedb-4f86-89d1-95436315b32b" providerId="ADAL" clId="{5276BF07-06F6-4B00-AFA2-AEB04EADBB3E}" dt="2022-03-18T16:44:44.325" v="711" actId="478"/>
          <ac:spMkLst>
            <pc:docMk/>
            <pc:sldMk cId="2737153016" sldId="493"/>
            <ac:spMk id="2" creationId="{A37F169F-F63B-40B3-8350-A44280B9E570}"/>
          </ac:spMkLst>
        </pc:spChg>
        <pc:picChg chg="add mod">
          <ac:chgData name="Nicola Gallacher" userId="53d0426e-eedb-4f86-89d1-95436315b32b" providerId="ADAL" clId="{5276BF07-06F6-4B00-AFA2-AEB04EADBB3E}" dt="2022-03-18T16:44:51.757" v="714" actId="1076"/>
          <ac:picMkLst>
            <pc:docMk/>
            <pc:sldMk cId="2737153016" sldId="493"/>
            <ac:picMk id="5" creationId="{56A00194-C68F-4350-9FEB-AEC9AEFD022F}"/>
          </ac:picMkLst>
        </pc:picChg>
        <pc:picChg chg="del">
          <ac:chgData name="Nicola Gallacher" userId="53d0426e-eedb-4f86-89d1-95436315b32b" providerId="ADAL" clId="{5276BF07-06F6-4B00-AFA2-AEB04EADBB3E}" dt="2022-03-18T16:44:42.945" v="710" actId="478"/>
          <ac:picMkLst>
            <pc:docMk/>
            <pc:sldMk cId="2737153016" sldId="493"/>
            <ac:picMk id="9" creationId="{6CDEF23C-6CA5-4D48-9D2E-26E7B5ECEA1A}"/>
          </ac:picMkLst>
        </pc:picChg>
      </pc:sldChg>
      <pc:sldChg chg="ord">
        <pc:chgData name="Nicola Gallacher" userId="53d0426e-eedb-4f86-89d1-95436315b32b" providerId="ADAL" clId="{5276BF07-06F6-4B00-AFA2-AEB04EADBB3E}" dt="2022-02-25T11:38:43.699" v="419"/>
        <pc:sldMkLst>
          <pc:docMk/>
          <pc:sldMk cId="4216489513" sldId="1726"/>
        </pc:sldMkLst>
      </pc:sldChg>
      <pc:sldChg chg="modNotesTx">
        <pc:chgData name="Nicola Gallacher" userId="53d0426e-eedb-4f86-89d1-95436315b32b" providerId="ADAL" clId="{5276BF07-06F6-4B00-AFA2-AEB04EADBB3E}" dt="2022-02-25T11:16:36.036" v="2" actId="6549"/>
        <pc:sldMkLst>
          <pc:docMk/>
          <pc:sldMk cId="23493000" sldId="2076137981"/>
        </pc:sldMkLst>
      </pc:sldChg>
      <pc:sldChg chg="mod modShow">
        <pc:chgData name="Nicola Gallacher" userId="53d0426e-eedb-4f86-89d1-95436315b32b" providerId="ADAL" clId="{5276BF07-06F6-4B00-AFA2-AEB04EADBB3E}" dt="2022-02-25T11:20:36.354" v="63" actId="729"/>
        <pc:sldMkLst>
          <pc:docMk/>
          <pc:sldMk cId="4146461479" sldId="2076138004"/>
        </pc:sldMkLst>
      </pc:sldChg>
      <pc:sldChg chg="modSp mod modNotesTx">
        <pc:chgData name="Nicola Gallacher" userId="53d0426e-eedb-4f86-89d1-95436315b32b" providerId="ADAL" clId="{5276BF07-06F6-4B00-AFA2-AEB04EADBB3E}" dt="2022-02-25T11:18:45.451" v="58" actId="20577"/>
        <pc:sldMkLst>
          <pc:docMk/>
          <pc:sldMk cId="659898824" sldId="2076138005"/>
        </pc:sldMkLst>
        <pc:spChg chg="mod">
          <ac:chgData name="Nicola Gallacher" userId="53d0426e-eedb-4f86-89d1-95436315b32b" providerId="ADAL" clId="{5276BF07-06F6-4B00-AFA2-AEB04EADBB3E}" dt="2022-02-25T11:18:45.451" v="58" actId="20577"/>
          <ac:spMkLst>
            <pc:docMk/>
            <pc:sldMk cId="659898824" sldId="2076138005"/>
            <ac:spMk id="42" creationId="{0FD45A9A-6E3A-4B44-8068-B3E7FB135CDD}"/>
          </ac:spMkLst>
        </pc:spChg>
      </pc:sldChg>
      <pc:sldChg chg="ord modNotesTx">
        <pc:chgData name="Nicola Gallacher" userId="53d0426e-eedb-4f86-89d1-95436315b32b" providerId="ADAL" clId="{5276BF07-06F6-4B00-AFA2-AEB04EADBB3E}" dt="2022-03-18T11:22:40.472" v="691"/>
        <pc:sldMkLst>
          <pc:docMk/>
          <pc:sldMk cId="898176749" sldId="2076138006"/>
        </pc:sldMkLst>
      </pc:sldChg>
      <pc:sldChg chg="modSp mod">
        <pc:chgData name="Nicola Gallacher" userId="53d0426e-eedb-4f86-89d1-95436315b32b" providerId="ADAL" clId="{5276BF07-06F6-4B00-AFA2-AEB04EADBB3E}" dt="2022-02-25T11:18:53.959" v="61" actId="20577"/>
        <pc:sldMkLst>
          <pc:docMk/>
          <pc:sldMk cId="1341528500" sldId="2147308227"/>
        </pc:sldMkLst>
        <pc:spChg chg="mod">
          <ac:chgData name="Nicola Gallacher" userId="53d0426e-eedb-4f86-89d1-95436315b32b" providerId="ADAL" clId="{5276BF07-06F6-4B00-AFA2-AEB04EADBB3E}" dt="2022-02-25T11:18:53.959" v="61" actId="20577"/>
          <ac:spMkLst>
            <pc:docMk/>
            <pc:sldMk cId="1341528500" sldId="2147308227"/>
            <ac:spMk id="2" creationId="{2FFCBF66-C1BF-4B76-8C8C-F6A517D59564}"/>
          </ac:spMkLst>
        </pc:spChg>
      </pc:sldChg>
      <pc:sldChg chg="modNotesTx">
        <pc:chgData name="Nicola Gallacher" userId="53d0426e-eedb-4f86-89d1-95436315b32b" providerId="ADAL" clId="{5276BF07-06F6-4B00-AFA2-AEB04EADBB3E}" dt="2022-02-25T11:19:56.535" v="62" actId="6549"/>
        <pc:sldMkLst>
          <pc:docMk/>
          <pc:sldMk cId="1929641985" sldId="2147308229"/>
        </pc:sldMkLst>
      </pc:sldChg>
      <pc:sldChg chg="addSp delSp modSp mod ord modShow">
        <pc:chgData name="Nicola Gallacher" userId="53d0426e-eedb-4f86-89d1-95436315b32b" providerId="ADAL" clId="{5276BF07-06F6-4B00-AFA2-AEB04EADBB3E}" dt="2022-03-18T11:22:28.516" v="689" actId="729"/>
        <pc:sldMkLst>
          <pc:docMk/>
          <pc:sldMk cId="4172461425" sldId="2147308230"/>
        </pc:sldMkLst>
        <pc:spChg chg="add mod">
          <ac:chgData name="Nicola Gallacher" userId="53d0426e-eedb-4f86-89d1-95436315b32b" providerId="ADAL" clId="{5276BF07-06F6-4B00-AFA2-AEB04EADBB3E}" dt="2022-03-18T11:16:13.336" v="676" actId="1076"/>
          <ac:spMkLst>
            <pc:docMk/>
            <pc:sldMk cId="4172461425" sldId="2147308230"/>
            <ac:spMk id="2" creationId="{F1CE81F4-4898-4F54-B869-3C60229D23BA}"/>
          </ac:spMkLst>
        </pc:spChg>
        <pc:spChg chg="add mod">
          <ac:chgData name="Nicola Gallacher" userId="53d0426e-eedb-4f86-89d1-95436315b32b" providerId="ADAL" clId="{5276BF07-06F6-4B00-AFA2-AEB04EADBB3E}" dt="2022-03-18T11:16:23.771" v="679" actId="1076"/>
          <ac:spMkLst>
            <pc:docMk/>
            <pc:sldMk cId="4172461425" sldId="2147308230"/>
            <ac:spMk id="4" creationId="{B063A9C0-4C38-44A6-B55A-073FA5515BB7}"/>
          </ac:spMkLst>
        </pc:spChg>
        <pc:spChg chg="mod">
          <ac:chgData name="Nicola Gallacher" userId="53d0426e-eedb-4f86-89d1-95436315b32b" providerId="ADAL" clId="{5276BF07-06F6-4B00-AFA2-AEB04EADBB3E}" dt="2022-03-18T11:06:10.413" v="549" actId="108"/>
          <ac:spMkLst>
            <pc:docMk/>
            <pc:sldMk cId="4172461425" sldId="2147308230"/>
            <ac:spMk id="8" creationId="{2B26C363-220D-426E-934F-3F61D6428A22}"/>
          </ac:spMkLst>
        </pc:spChg>
        <pc:spChg chg="add del mod">
          <ac:chgData name="Nicola Gallacher" userId="53d0426e-eedb-4f86-89d1-95436315b32b" providerId="ADAL" clId="{5276BF07-06F6-4B00-AFA2-AEB04EADBB3E}" dt="2022-03-18T11:16:18.989" v="678" actId="478"/>
          <ac:spMkLst>
            <pc:docMk/>
            <pc:sldMk cId="4172461425" sldId="2147308230"/>
            <ac:spMk id="12" creationId="{A25C8EF1-CB6D-4B0D-85A5-9D8953D165DB}"/>
          </ac:spMkLst>
        </pc:spChg>
        <pc:spChg chg="mod">
          <ac:chgData name="Nicola Gallacher" userId="53d0426e-eedb-4f86-89d1-95436315b32b" providerId="ADAL" clId="{5276BF07-06F6-4B00-AFA2-AEB04EADBB3E}" dt="2022-03-18T11:15:51.800" v="675" actId="6549"/>
          <ac:spMkLst>
            <pc:docMk/>
            <pc:sldMk cId="4172461425" sldId="2147308230"/>
            <ac:spMk id="13" creationId="{740DAD87-6F1A-4F6F-A916-D3975A35F294}"/>
          </ac:spMkLst>
        </pc:spChg>
        <pc:spChg chg="add mod">
          <ac:chgData name="Nicola Gallacher" userId="53d0426e-eedb-4f86-89d1-95436315b32b" providerId="ADAL" clId="{5276BF07-06F6-4B00-AFA2-AEB04EADBB3E}" dt="2022-03-18T11:16:31.622" v="680" actId="1076"/>
          <ac:spMkLst>
            <pc:docMk/>
            <pc:sldMk cId="4172461425" sldId="2147308230"/>
            <ac:spMk id="18" creationId="{E24F60CC-35C4-4CAF-A2F4-3F71A6E3CA34}"/>
          </ac:spMkLst>
        </pc:spChg>
        <pc:spChg chg="add mod">
          <ac:chgData name="Nicola Gallacher" userId="53d0426e-eedb-4f86-89d1-95436315b32b" providerId="ADAL" clId="{5276BF07-06F6-4B00-AFA2-AEB04EADBB3E}" dt="2022-03-18T11:16:41.411" v="681" actId="1076"/>
          <ac:spMkLst>
            <pc:docMk/>
            <pc:sldMk cId="4172461425" sldId="2147308230"/>
            <ac:spMk id="22" creationId="{90A16A80-4ECF-4D2F-AEE9-3C9AB2761783}"/>
          </ac:spMkLst>
        </pc:spChg>
        <pc:spChg chg="add del mod">
          <ac:chgData name="Nicola Gallacher" userId="53d0426e-eedb-4f86-89d1-95436315b32b" providerId="ADAL" clId="{5276BF07-06F6-4B00-AFA2-AEB04EADBB3E}" dt="2022-03-18T11:11:19.154" v="638" actId="478"/>
          <ac:spMkLst>
            <pc:docMk/>
            <pc:sldMk cId="4172461425" sldId="2147308230"/>
            <ac:spMk id="26" creationId="{E89098AD-A8CB-43DE-A0BF-99C38BF2C5D7}"/>
          </ac:spMkLst>
        </pc:spChg>
        <pc:picChg chg="add mod">
          <ac:chgData name="Nicola Gallacher" userId="53d0426e-eedb-4f86-89d1-95436315b32b" providerId="ADAL" clId="{5276BF07-06F6-4B00-AFA2-AEB04EADBB3E}" dt="2022-03-18T11:17:40.258" v="683" actId="207"/>
          <ac:picMkLst>
            <pc:docMk/>
            <pc:sldMk cId="4172461425" sldId="2147308230"/>
            <ac:picMk id="3" creationId="{1AC5FF66-FE8E-4EFC-92C1-2C8DC77AECCE}"/>
          </ac:picMkLst>
        </pc:picChg>
        <pc:picChg chg="add mod">
          <ac:chgData name="Nicola Gallacher" userId="53d0426e-eedb-4f86-89d1-95436315b32b" providerId="ADAL" clId="{5276BF07-06F6-4B00-AFA2-AEB04EADBB3E}" dt="2022-03-18T11:18:05.457" v="685" actId="207"/>
          <ac:picMkLst>
            <pc:docMk/>
            <pc:sldMk cId="4172461425" sldId="2147308230"/>
            <ac:picMk id="6" creationId="{7FCCD219-807E-4BF5-8020-12A77F5E8D9C}"/>
          </ac:picMkLst>
        </pc:picChg>
        <pc:picChg chg="add del mod">
          <ac:chgData name="Nicola Gallacher" userId="53d0426e-eedb-4f86-89d1-95436315b32b" providerId="ADAL" clId="{5276BF07-06F6-4B00-AFA2-AEB04EADBB3E}" dt="2022-03-18T11:16:18.318" v="677" actId="478"/>
          <ac:picMkLst>
            <pc:docMk/>
            <pc:sldMk cId="4172461425" sldId="2147308230"/>
            <ac:picMk id="16" creationId="{0EF79486-9CB3-42AD-A656-1A725D161452}"/>
          </ac:picMkLst>
        </pc:picChg>
        <pc:picChg chg="add mod">
          <ac:chgData name="Nicola Gallacher" userId="53d0426e-eedb-4f86-89d1-95436315b32b" providerId="ADAL" clId="{5276BF07-06F6-4B00-AFA2-AEB04EADBB3E}" dt="2022-03-18T11:16:31.622" v="680" actId="1076"/>
          <ac:picMkLst>
            <pc:docMk/>
            <pc:sldMk cId="4172461425" sldId="2147308230"/>
            <ac:picMk id="20" creationId="{1AEE8BFB-B16E-42AE-A893-19CE5FB29DB1}"/>
          </ac:picMkLst>
        </pc:picChg>
        <pc:picChg chg="add mod">
          <ac:chgData name="Nicola Gallacher" userId="53d0426e-eedb-4f86-89d1-95436315b32b" providerId="ADAL" clId="{5276BF07-06F6-4B00-AFA2-AEB04EADBB3E}" dt="2022-03-18T11:18:51.835" v="687" actId="207"/>
          <ac:picMkLst>
            <pc:docMk/>
            <pc:sldMk cId="4172461425" sldId="2147308230"/>
            <ac:picMk id="24" creationId="{EF350C51-9360-423A-97A5-50C404066BDD}"/>
          </ac:picMkLst>
        </pc:picChg>
      </pc:sldChg>
      <pc:sldChg chg="addSp delSp modSp add mod modNotesTx">
        <pc:chgData name="Nicola Gallacher" userId="53d0426e-eedb-4f86-89d1-95436315b32b" providerId="ADAL" clId="{5276BF07-06F6-4B00-AFA2-AEB04EADBB3E}" dt="2022-03-18T11:19:17.769" v="688" actId="14100"/>
        <pc:sldMkLst>
          <pc:docMk/>
          <pc:sldMk cId="1482256732" sldId="2147308231"/>
        </pc:sldMkLst>
        <pc:spChg chg="add mod">
          <ac:chgData name="Nicola Gallacher" userId="53d0426e-eedb-4f86-89d1-95436315b32b" providerId="ADAL" clId="{5276BF07-06F6-4B00-AFA2-AEB04EADBB3E}" dt="2022-03-18T11:03:02.456" v="538" actId="1076"/>
          <ac:spMkLst>
            <pc:docMk/>
            <pc:sldMk cId="1482256732" sldId="2147308231"/>
            <ac:spMk id="3" creationId="{B6E2592B-DA3B-4584-923A-088E6BF82DC2}"/>
          </ac:spMkLst>
        </pc:spChg>
        <pc:spChg chg="mod">
          <ac:chgData name="Nicola Gallacher" userId="53d0426e-eedb-4f86-89d1-95436315b32b" providerId="ADAL" clId="{5276BF07-06F6-4B00-AFA2-AEB04EADBB3E}" dt="2022-02-25T11:26:41.439" v="283" actId="20577"/>
          <ac:spMkLst>
            <pc:docMk/>
            <pc:sldMk cId="1482256732" sldId="2147308231"/>
            <ac:spMk id="10" creationId="{967D699B-D6CA-484D-9DCC-8760B5AE64AE}"/>
          </ac:spMkLst>
        </pc:spChg>
        <pc:spChg chg="mod">
          <ac:chgData name="Nicola Gallacher" userId="53d0426e-eedb-4f86-89d1-95436315b32b" providerId="ADAL" clId="{5276BF07-06F6-4B00-AFA2-AEB04EADBB3E}" dt="2022-02-25T11:24:28.444" v="105"/>
          <ac:spMkLst>
            <pc:docMk/>
            <pc:sldMk cId="1482256732" sldId="2147308231"/>
            <ac:spMk id="12" creationId="{2C90A02D-FA22-4D75-8262-E67026C3F459}"/>
          </ac:spMkLst>
        </pc:spChg>
        <pc:spChg chg="mod">
          <ac:chgData name="Nicola Gallacher" userId="53d0426e-eedb-4f86-89d1-95436315b32b" providerId="ADAL" clId="{5276BF07-06F6-4B00-AFA2-AEB04EADBB3E}" dt="2022-02-25T11:26:59.632" v="287" actId="20577"/>
          <ac:spMkLst>
            <pc:docMk/>
            <pc:sldMk cId="1482256732" sldId="2147308231"/>
            <ac:spMk id="20" creationId="{D306CDB6-E465-4A41-B520-9DC0AC0600BC}"/>
          </ac:spMkLst>
        </pc:spChg>
        <pc:spChg chg="mod">
          <ac:chgData name="Nicola Gallacher" userId="53d0426e-eedb-4f86-89d1-95436315b32b" providerId="ADAL" clId="{5276BF07-06F6-4B00-AFA2-AEB04EADBB3E}" dt="2022-02-25T11:45:12.821" v="469"/>
          <ac:spMkLst>
            <pc:docMk/>
            <pc:sldMk cId="1482256732" sldId="2147308231"/>
            <ac:spMk id="21" creationId="{48F696DB-EE80-40C9-9008-6142F73C1492}"/>
          </ac:spMkLst>
        </pc:spChg>
        <pc:spChg chg="mod">
          <ac:chgData name="Nicola Gallacher" userId="53d0426e-eedb-4f86-89d1-95436315b32b" providerId="ADAL" clId="{5276BF07-06F6-4B00-AFA2-AEB04EADBB3E}" dt="2022-02-25T11:25:39.934" v="141" actId="6549"/>
          <ac:spMkLst>
            <pc:docMk/>
            <pc:sldMk cId="1482256732" sldId="2147308231"/>
            <ac:spMk id="38" creationId="{7DDE4EB7-AB40-CA48-8310-B20D7CD8C201}"/>
          </ac:spMkLst>
        </pc:spChg>
        <pc:spChg chg="del mod">
          <ac:chgData name="Nicola Gallacher" userId="53d0426e-eedb-4f86-89d1-95436315b32b" providerId="ADAL" clId="{5276BF07-06F6-4B00-AFA2-AEB04EADBB3E}" dt="2022-02-25T11:25:45.020" v="144"/>
          <ac:spMkLst>
            <pc:docMk/>
            <pc:sldMk cId="1482256732" sldId="2147308231"/>
            <ac:spMk id="42" creationId="{74D4468D-8AFC-D64C-98A4-A487DB89C262}"/>
          </ac:spMkLst>
        </pc:spChg>
        <pc:spChg chg="add mod">
          <ac:chgData name="Nicola Gallacher" userId="53d0426e-eedb-4f86-89d1-95436315b32b" providerId="ADAL" clId="{5276BF07-06F6-4B00-AFA2-AEB04EADBB3E}" dt="2022-03-18T11:02:46.288" v="536" actId="1076"/>
          <ac:spMkLst>
            <pc:docMk/>
            <pc:sldMk cId="1482256732" sldId="2147308231"/>
            <ac:spMk id="44" creationId="{AC9001B7-CA4A-4232-9F6A-E39A03EEF74F}"/>
          </ac:spMkLst>
        </pc:spChg>
        <pc:spChg chg="add del">
          <ac:chgData name="Nicola Gallacher" userId="53d0426e-eedb-4f86-89d1-95436315b32b" providerId="ADAL" clId="{5276BF07-06F6-4B00-AFA2-AEB04EADBB3E}" dt="2022-02-25T11:44:02.520" v="461" actId="478"/>
          <ac:spMkLst>
            <pc:docMk/>
            <pc:sldMk cId="1482256732" sldId="2147308231"/>
            <ac:spMk id="45" creationId="{5B95B778-8514-4CCC-AE9C-CA511AF3E316}"/>
          </ac:spMkLst>
        </pc:spChg>
        <pc:spChg chg="mod">
          <ac:chgData name="Nicola Gallacher" userId="53d0426e-eedb-4f86-89d1-95436315b32b" providerId="ADAL" clId="{5276BF07-06F6-4B00-AFA2-AEB04EADBB3E}" dt="2022-02-25T11:44:13.782" v="463" actId="255"/>
          <ac:spMkLst>
            <pc:docMk/>
            <pc:sldMk cId="1482256732" sldId="2147308231"/>
            <ac:spMk id="48" creationId="{95EDC105-6F39-4DDE-AC20-975817173699}"/>
          </ac:spMkLst>
        </pc:spChg>
        <pc:spChg chg="mod">
          <ac:chgData name="Nicola Gallacher" userId="53d0426e-eedb-4f86-89d1-95436315b32b" providerId="ADAL" clId="{5276BF07-06F6-4B00-AFA2-AEB04EADBB3E}" dt="2022-02-25T11:43:28.911" v="453"/>
          <ac:spMkLst>
            <pc:docMk/>
            <pc:sldMk cId="1482256732" sldId="2147308231"/>
            <ac:spMk id="49" creationId="{898DA0C2-BDA4-4158-B6AA-7F112210AA2E}"/>
          </ac:spMkLst>
        </pc:spChg>
        <pc:grpChg chg="mod">
          <ac:chgData name="Nicola Gallacher" userId="53d0426e-eedb-4f86-89d1-95436315b32b" providerId="ADAL" clId="{5276BF07-06F6-4B00-AFA2-AEB04EADBB3E}" dt="2022-03-18T11:05:40.783" v="547" actId="14100"/>
          <ac:grpSpMkLst>
            <pc:docMk/>
            <pc:sldMk cId="1482256732" sldId="2147308231"/>
            <ac:grpSpMk id="7" creationId="{D1C6A5ED-F3AF-47DE-85F1-1B9E3BE56459}"/>
          </ac:grpSpMkLst>
        </pc:grpChg>
        <pc:grpChg chg="mod">
          <ac:chgData name="Nicola Gallacher" userId="53d0426e-eedb-4f86-89d1-95436315b32b" providerId="ADAL" clId="{5276BF07-06F6-4B00-AFA2-AEB04EADBB3E}" dt="2022-03-18T11:05:41.112" v="548" actId="14100"/>
          <ac:grpSpMkLst>
            <pc:docMk/>
            <pc:sldMk cId="1482256732" sldId="2147308231"/>
            <ac:grpSpMk id="8" creationId="{C41EC495-2DF9-4DAC-9F24-4E202FB16F12}"/>
          </ac:grpSpMkLst>
        </pc:grpChg>
        <pc:grpChg chg="del">
          <ac:chgData name="Nicola Gallacher" userId="53d0426e-eedb-4f86-89d1-95436315b32b" providerId="ADAL" clId="{5276BF07-06F6-4B00-AFA2-AEB04EADBB3E}" dt="2022-02-25T11:25:34.274" v="140" actId="478"/>
          <ac:grpSpMkLst>
            <pc:docMk/>
            <pc:sldMk cId="1482256732" sldId="2147308231"/>
            <ac:grpSpMk id="15" creationId="{177E84DA-80C6-4980-B60A-FE7B88D8ADD4}"/>
          </ac:grpSpMkLst>
        </pc:grpChg>
        <pc:grpChg chg="del">
          <ac:chgData name="Nicola Gallacher" userId="53d0426e-eedb-4f86-89d1-95436315b32b" providerId="ADAL" clId="{5276BF07-06F6-4B00-AFA2-AEB04EADBB3E}" dt="2022-02-25T11:25:13.956" v="135" actId="478"/>
          <ac:grpSpMkLst>
            <pc:docMk/>
            <pc:sldMk cId="1482256732" sldId="2147308231"/>
            <ac:grpSpMk id="19" creationId="{031ADB2C-AD46-4B4E-AB0E-4DDF1B1BABC1}"/>
          </ac:grpSpMkLst>
        </pc:grpChg>
        <pc:grpChg chg="del">
          <ac:chgData name="Nicola Gallacher" userId="53d0426e-eedb-4f86-89d1-95436315b32b" providerId="ADAL" clId="{5276BF07-06F6-4B00-AFA2-AEB04EADBB3E}" dt="2022-02-25T11:25:10.737" v="134" actId="478"/>
          <ac:grpSpMkLst>
            <pc:docMk/>
            <pc:sldMk cId="1482256732" sldId="2147308231"/>
            <ac:grpSpMk id="25" creationId="{229602A3-EEA9-405F-9D71-B99FC0449FAA}"/>
          </ac:grpSpMkLst>
        </pc:grpChg>
        <pc:grpChg chg="add mod">
          <ac:chgData name="Nicola Gallacher" userId="53d0426e-eedb-4f86-89d1-95436315b32b" providerId="ADAL" clId="{5276BF07-06F6-4B00-AFA2-AEB04EADBB3E}" dt="2022-03-18T11:19:17.769" v="688" actId="14100"/>
          <ac:grpSpMkLst>
            <pc:docMk/>
            <pc:sldMk cId="1482256732" sldId="2147308231"/>
            <ac:grpSpMk id="47" creationId="{95DC6F3A-D35A-4ADB-BED5-77D5F680DF42}"/>
          </ac:grpSpMkLst>
        </pc:grpChg>
        <pc:picChg chg="add mod">
          <ac:chgData name="Nicola Gallacher" userId="53d0426e-eedb-4f86-89d1-95436315b32b" providerId="ADAL" clId="{5276BF07-06F6-4B00-AFA2-AEB04EADBB3E}" dt="2022-02-25T11:25:31.454" v="139" actId="1076"/>
          <ac:picMkLst>
            <pc:docMk/>
            <pc:sldMk cId="1482256732" sldId="2147308231"/>
            <ac:picMk id="2" creationId="{0720EAA1-CCB6-4021-8113-EC1682FEE72D}"/>
          </ac:picMkLst>
        </pc:picChg>
        <pc:picChg chg="add mod">
          <ac:chgData name="Nicola Gallacher" userId="53d0426e-eedb-4f86-89d1-95436315b32b" providerId="ADAL" clId="{5276BF07-06F6-4B00-AFA2-AEB04EADBB3E}" dt="2022-03-18T11:04:30.509" v="544" actId="1582"/>
          <ac:picMkLst>
            <pc:docMk/>
            <pc:sldMk cId="1482256732" sldId="2147308231"/>
            <ac:picMk id="4" creationId="{69935899-2D13-43BA-B08C-673303C7847E}"/>
          </ac:picMkLst>
        </pc:picChg>
        <pc:picChg chg="del">
          <ac:chgData name="Nicola Gallacher" userId="53d0426e-eedb-4f86-89d1-95436315b32b" providerId="ADAL" clId="{5276BF07-06F6-4B00-AFA2-AEB04EADBB3E}" dt="2022-02-25T11:25:28.035" v="138" actId="478"/>
          <ac:picMkLst>
            <pc:docMk/>
            <pc:sldMk cId="1482256732" sldId="2147308231"/>
            <ac:picMk id="26" creationId="{00E8F52D-C4CC-4645-A09C-A5C2D2D471F5}"/>
          </ac:picMkLst>
        </pc:picChg>
        <pc:picChg chg="add mod">
          <ac:chgData name="Nicola Gallacher" userId="53d0426e-eedb-4f86-89d1-95436315b32b" providerId="ADAL" clId="{5276BF07-06F6-4B00-AFA2-AEB04EADBB3E}" dt="2022-02-25T11:43:05.285" v="450" actId="1076"/>
          <ac:picMkLst>
            <pc:docMk/>
            <pc:sldMk cId="1482256732" sldId="2147308231"/>
            <ac:picMk id="1026" creationId="{272859A2-8E5C-4E31-8D04-4B33599C2D09}"/>
          </ac:picMkLst>
        </pc:picChg>
      </pc:sldChg>
      <pc:sldChg chg="modSp new mod modShow">
        <pc:chgData name="Nicola Gallacher" userId="53d0426e-eedb-4f86-89d1-95436315b32b" providerId="ADAL" clId="{5276BF07-06F6-4B00-AFA2-AEB04EADBB3E}" dt="2022-03-18T11:01:17.424" v="528" actId="729"/>
        <pc:sldMkLst>
          <pc:docMk/>
          <pc:sldMk cId="2795354251" sldId="2147308232"/>
        </pc:sldMkLst>
        <pc:spChg chg="mod">
          <ac:chgData name="Nicola Gallacher" userId="53d0426e-eedb-4f86-89d1-95436315b32b" providerId="ADAL" clId="{5276BF07-06F6-4B00-AFA2-AEB04EADBB3E}" dt="2022-02-25T11:37:44.544" v="380" actId="20577"/>
          <ac:spMkLst>
            <pc:docMk/>
            <pc:sldMk cId="2795354251" sldId="2147308232"/>
            <ac:spMk id="2" creationId="{10DC8DAB-8565-4C0A-AFB5-27C4254907E1}"/>
          </ac:spMkLst>
        </pc:spChg>
        <pc:spChg chg="mod">
          <ac:chgData name="Nicola Gallacher" userId="53d0426e-eedb-4f86-89d1-95436315b32b" providerId="ADAL" clId="{5276BF07-06F6-4B00-AFA2-AEB04EADBB3E}" dt="2022-02-25T11:46:26.075" v="486"/>
          <ac:spMkLst>
            <pc:docMk/>
            <pc:sldMk cId="2795354251" sldId="2147308232"/>
            <ac:spMk id="3" creationId="{10C77B54-D3A8-4933-B835-859456C2DC04}"/>
          </ac:spMkLst>
        </pc:spChg>
      </pc:sldChg>
      <pc:sldChg chg="new del">
        <pc:chgData name="Nicola Gallacher" userId="53d0426e-eedb-4f86-89d1-95436315b32b" providerId="ADAL" clId="{5276BF07-06F6-4B00-AFA2-AEB04EADBB3E}" dt="2022-02-25T11:39:27.757" v="421" actId="47"/>
        <pc:sldMkLst>
          <pc:docMk/>
          <pc:sldMk cId="3465869378" sldId="21473082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03ABB-4AD3-4616-B87B-161BE90D3D9F}" type="datetimeFigureOut">
              <a:rPr lang="en-GB" smtClean="0"/>
              <a:t>18/03/2022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219A-9CC9-4D4E-A237-7B54DF7C8436}" type="slidenum">
              <a:rPr lang="en-GB" smtClean="0"/>
              <a:t>‹#›</a:t>
            </a:fld>
            <a:endParaRPr lang="en-GB"/>
          </a:p>
        </p:txBody>
      </p:sp>
    </p:spTree>
    <p:extLst>
      <p:ext uri="{BB962C8B-B14F-4D97-AF65-F5344CB8AC3E}">
        <p14:creationId xmlns:p14="http://schemas.microsoft.com/office/powerpoint/2010/main" val="173276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zure-resource-manager/bicep/module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ocs.microsoft.com/en-us/azure/azure-resource-manager/bicep/deploy-what-if"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000000"/>
                </a:solidFill>
                <a:effectLst/>
                <a:latin typeface="Segoe UI" panose="020B0502040204020203" pitchFamily="34" charset="0"/>
              </a:rPr>
              <a:t>I want to be clear, “Infrastructure” as code doesn’t just mean “Infrastructure”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000000"/>
                </a:solidFill>
                <a:effectLst/>
                <a:latin typeface="Segoe UI" panose="020B0502040204020203" pitchFamily="34" charset="0"/>
              </a:rPr>
              <a:t>One common misunderstanding is that </a:t>
            </a:r>
            <a:r>
              <a:rPr lang="en-GB" sz="1800" dirty="0" err="1">
                <a:solidFill>
                  <a:srgbClr val="000000"/>
                </a:solidFill>
                <a:effectLst/>
                <a:latin typeface="Segoe UI" panose="020B0502040204020203" pitchFamily="34" charset="0"/>
              </a:rPr>
              <a:t>IaC</a:t>
            </a:r>
            <a:r>
              <a:rPr lang="en-GB" sz="1800" dirty="0">
                <a:solidFill>
                  <a:srgbClr val="000000"/>
                </a:solidFill>
                <a:effectLst/>
                <a:latin typeface="Segoe UI" panose="020B0502040204020203" pitchFamily="34" charset="0"/>
              </a:rPr>
              <a:t> is just for customers working with IaaS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In fact, </a:t>
            </a:r>
            <a:r>
              <a:rPr lang="en-GB" sz="1800" dirty="0" err="1">
                <a:solidFill>
                  <a:srgbClr val="000000"/>
                </a:solidFill>
                <a:effectLst/>
                <a:latin typeface="Segoe UI" panose="020B0502040204020203" pitchFamily="34" charset="0"/>
              </a:rPr>
              <a:t>IaC</a:t>
            </a:r>
            <a:r>
              <a:rPr lang="en-GB" sz="1800" dirty="0">
                <a:solidFill>
                  <a:srgbClr val="000000"/>
                </a:solidFill>
                <a:effectLst/>
                <a:latin typeface="Segoe UI" panose="020B0502040204020203" pitchFamily="34" charset="0"/>
              </a:rPr>
              <a:t> can be used across all of your resources:</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PaaS and serverless resources, like App Service, Azure Functions, and Logic Apps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Networks, and network configuration like subnets, routing tables, </a:t>
            </a:r>
            <a:r>
              <a:rPr lang="en-GB" sz="1800" dirty="0" err="1">
                <a:solidFill>
                  <a:srgbClr val="000000"/>
                </a:solidFill>
                <a:effectLst/>
                <a:latin typeface="Segoe UI" panose="020B0502040204020203" pitchFamily="34" charset="0"/>
              </a:rPr>
              <a:t>peerings</a:t>
            </a:r>
            <a:r>
              <a:rPr lang="en-GB" sz="1800" dirty="0">
                <a:solidFill>
                  <a:srgbClr val="000000"/>
                </a:solidFill>
                <a:effectLst/>
                <a:latin typeface="Segoe UI" panose="020B0502040204020203" pitchFamily="34" charset="0"/>
              </a:rPr>
              <a:t>, and NSGs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Access control policies, specifying who can access which resources in your Azure environment</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Databases, and database objects like tables, stored procedures, and views</a:t>
            </a:r>
            <a:endParaRPr lang="en-GB" dirty="0">
              <a:solidFill>
                <a:srgbClr val="FFFFFF"/>
              </a:solidFill>
              <a:effectLst/>
              <a:latin typeface="Segoe UI" panose="020B0502040204020203" pitchFamily="34" charset="0"/>
            </a:endParaRPr>
          </a:p>
          <a:p>
            <a:pPr algn="l"/>
            <a:r>
              <a:rPr lang="en-GB" sz="1800" dirty="0">
                <a:solidFill>
                  <a:srgbClr val="FFFFFF"/>
                </a:solidFill>
                <a:effectLst/>
                <a:latin typeface="Segoe UI" panose="020B0502040204020203" pitchFamily="34" charset="0"/>
              </a:rPr>
              <a:t>•</a:t>
            </a:r>
            <a:r>
              <a:rPr lang="en-GB" sz="1800" dirty="0">
                <a:solidFill>
                  <a:srgbClr val="000000"/>
                </a:solidFill>
                <a:effectLst/>
                <a:latin typeface="Segoe UI" panose="020B0502040204020203" pitchFamily="34" charset="0"/>
              </a:rPr>
              <a:t>And the configuration of any Azure resource</a:t>
            </a:r>
            <a:endParaRPr lang="en-GB"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1</a:t>
            </a:fld>
            <a:endParaRPr lang="en-GB"/>
          </a:p>
        </p:txBody>
      </p:sp>
    </p:spTree>
    <p:extLst>
      <p:ext uri="{BB962C8B-B14F-4D97-AF65-F5344CB8AC3E}">
        <p14:creationId xmlns:p14="http://schemas.microsoft.com/office/powerpoint/2010/main" val="181836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rPr>
              <a:t>More readable and write-able syntax. No JSON noise like […] for expressions, or double-quotes on property names,  or functions to access parameters/variables or constructing heinous reference() functions, </a:t>
            </a:r>
            <a:endParaRPr lang="en-US" sz="1200">
              <a:solidFill>
                <a:prstClr val="black"/>
              </a:solidFill>
              <a:latin typeface="Segoe UI Semilight" panose="020B0402040204020203" pitchFamily="34" charset="0"/>
              <a:cs typeface="Segoe UI Semilight" panose="020B0402040204020203"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683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25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alex</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D93EC9-60FA-4945-AB59-8EFF9CC029B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889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2061D8-54BB-4C8A-98A7-F9553BA6C0D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286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3/18/2022 10:57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099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3/18/2022 10:57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9518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3/18/2022 10:57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7834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3/18/2022 10:57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2455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3/18/2022 10:57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741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3/18/2022 10:57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19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 want to be clear, “Infrastructure” as code doesn’t just mean “Infrastructure”</a:t>
            </a:r>
          </a:p>
          <a:p>
            <a:endParaRPr lang="en-NZ" dirty="0"/>
          </a:p>
          <a:p>
            <a:r>
              <a:rPr lang="en-NZ" dirty="0"/>
              <a:t>One common misunderstanding is that </a:t>
            </a:r>
            <a:r>
              <a:rPr lang="en-NZ" dirty="0" err="1"/>
              <a:t>IaC</a:t>
            </a:r>
            <a:r>
              <a:rPr lang="en-NZ" dirty="0"/>
              <a:t> is just for customers working with IaaS</a:t>
            </a:r>
          </a:p>
          <a:p>
            <a:r>
              <a:rPr lang="en-NZ" dirty="0"/>
              <a:t>In fact, </a:t>
            </a:r>
            <a:r>
              <a:rPr lang="en-NZ" dirty="0" err="1"/>
              <a:t>IaC</a:t>
            </a:r>
            <a:r>
              <a:rPr lang="en-NZ" dirty="0"/>
              <a:t> can be used across all of your resources:</a:t>
            </a:r>
          </a:p>
          <a:p>
            <a:endParaRPr lang="en-NZ" dirty="0"/>
          </a:p>
          <a:p>
            <a:pPr marL="171450" indent="-171450">
              <a:buFont typeface="Arial" panose="020B0604020202020204" pitchFamily="34" charset="0"/>
              <a:buChar char="•"/>
            </a:pPr>
            <a:r>
              <a:rPr lang="en-NZ" dirty="0"/>
              <a:t>PaaS and serverless resources, like App Service, Azure Functions, and Logic Apps</a:t>
            </a:r>
          </a:p>
          <a:p>
            <a:pPr marL="171450" indent="-171450">
              <a:buFont typeface="Arial" panose="020B0604020202020204" pitchFamily="34" charset="0"/>
              <a:buChar char="•"/>
            </a:pPr>
            <a:r>
              <a:rPr lang="en-NZ" dirty="0"/>
              <a:t>Networks, and network configuration like subnets, routing tables, </a:t>
            </a:r>
            <a:r>
              <a:rPr lang="en-NZ" dirty="0" err="1"/>
              <a:t>peerings</a:t>
            </a:r>
            <a:r>
              <a:rPr lang="en-NZ" dirty="0"/>
              <a:t>, and NSGs</a:t>
            </a:r>
          </a:p>
          <a:p>
            <a:pPr marL="171450" indent="-171450">
              <a:buFont typeface="Arial" panose="020B0604020202020204" pitchFamily="34" charset="0"/>
              <a:buChar char="•"/>
            </a:pPr>
            <a:r>
              <a:rPr lang="en-NZ" dirty="0"/>
              <a:t>Access control policies, specifying who can access which resources in your Azure environment</a:t>
            </a:r>
          </a:p>
          <a:p>
            <a:pPr marL="171450" indent="-171450">
              <a:buFont typeface="Arial" panose="020B0604020202020204" pitchFamily="34" charset="0"/>
              <a:buChar char="•"/>
            </a:pPr>
            <a:r>
              <a:rPr lang="en-NZ" dirty="0"/>
              <a:t>Databases, and database objects like tables, stored procedures, and views</a:t>
            </a:r>
          </a:p>
          <a:p>
            <a:pPr marL="171450" indent="-171450">
              <a:buFont typeface="Arial" panose="020B0604020202020204" pitchFamily="34" charset="0"/>
              <a:buChar char="•"/>
            </a:pPr>
            <a:r>
              <a:rPr lang="en-NZ" dirty="0"/>
              <a:t>And the configuration of any Azure resource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3/18/2022 10:57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4358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3/18/2022 10:57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989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000000"/>
                </a:solidFill>
                <a:effectLst/>
                <a:latin typeface="Segoe UI" panose="020B0502040204020203" pitchFamily="34" charset="0"/>
              </a:rPr>
              <a:t>Implementing Infra as Code is one of the first steps you need to take to develop a </a:t>
            </a:r>
            <a:r>
              <a:rPr lang="en-GB" sz="1800" dirty="0" err="1">
                <a:solidFill>
                  <a:srgbClr val="000000"/>
                </a:solidFill>
                <a:effectLst/>
                <a:latin typeface="Segoe UI" panose="020B0502040204020203" pitchFamily="34" charset="0"/>
              </a:rPr>
              <a:t>devops</a:t>
            </a:r>
            <a:r>
              <a:rPr lang="en-GB" sz="1800" dirty="0">
                <a:solidFill>
                  <a:srgbClr val="000000"/>
                </a:solidFill>
                <a:effectLst/>
                <a:latin typeface="Segoe UI" panose="020B0502040204020203" pitchFamily="34" charset="0"/>
              </a:rPr>
              <a:t> process.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You need Infrastructure as Code to do </a:t>
            </a:r>
            <a:r>
              <a:rPr lang="en-GB" sz="1800" dirty="0" err="1">
                <a:solidFill>
                  <a:srgbClr val="000000"/>
                </a:solidFill>
                <a:effectLst/>
                <a:latin typeface="Segoe UI" panose="020B0502040204020203" pitchFamily="34" charset="0"/>
              </a:rPr>
              <a:t>devops</a:t>
            </a:r>
            <a:r>
              <a:rPr lang="en-GB" sz="1800" dirty="0">
                <a:solidFill>
                  <a:srgbClr val="000000"/>
                </a:solidFill>
                <a:effectLst/>
                <a:latin typeface="Segoe UI" panose="020B0502040204020203" pitchFamily="34" charset="0"/>
              </a:rPr>
              <a:t>.</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There are three major components that make up Infrastructure As Code.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r>
              <a:rPr lang="en-GB" sz="1800" dirty="0">
                <a:solidFill>
                  <a:srgbClr val="000000"/>
                </a:solidFill>
                <a:effectLst/>
                <a:latin typeface="Segoe UI" panose="020B0502040204020203" pitchFamily="34" charset="0"/>
              </a:rPr>
              <a:t>There are many tools out there that help with Infra as Code.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Here is the technology landscape.</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Compare and contrast the different technologies and what areas they play a role in.</a:t>
            </a:r>
            <a:endParaRPr lang="en-GB" dirty="0">
              <a:solidFill>
                <a:srgbClr val="FFFFFF"/>
              </a:solidFill>
              <a:effectLst/>
              <a:latin typeface="Segoe UI" panose="020B0502040204020203" pitchFamily="34" charset="0"/>
            </a:endParaRPr>
          </a:p>
          <a:p>
            <a:pPr algn="l"/>
            <a:br>
              <a:rPr lang="en-GB" dirty="0">
                <a:solidFill>
                  <a:srgbClr val="FFFFFF"/>
                </a:solidFill>
                <a:effectLst/>
                <a:latin typeface="Segoe UI" panose="020B0502040204020203" pitchFamily="34" charset="0"/>
              </a:rPr>
            </a:b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Deploying Infra =&gt; ARM/Terraform/Ansible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Config Management =&gt; PowerShell DSC/Chef/Puppet/Salt/Ansible/shell scripts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Orchestration =&gt; Jenkins/Spinnaker/</a:t>
            </a:r>
            <a:r>
              <a:rPr lang="en-GB" sz="1800" dirty="0" err="1">
                <a:solidFill>
                  <a:srgbClr val="000000"/>
                </a:solidFill>
                <a:effectLst/>
                <a:latin typeface="Segoe UI" panose="020B0502040204020203" pitchFamily="34" charset="0"/>
              </a:rPr>
              <a:t>AzureDevOps</a:t>
            </a:r>
            <a:r>
              <a:rPr lang="en-GB" sz="1800" dirty="0">
                <a:solidFill>
                  <a:srgbClr val="000000"/>
                </a:solidFill>
                <a:effectLst/>
                <a:latin typeface="Segoe UI" panose="020B0502040204020203" pitchFamily="34" charset="0"/>
              </a:rPr>
              <a:t>/</a:t>
            </a:r>
            <a:r>
              <a:rPr lang="en-GB" sz="1800" dirty="0" err="1">
                <a:solidFill>
                  <a:srgbClr val="000000"/>
                </a:solidFill>
                <a:effectLst/>
                <a:latin typeface="Segoe UI" panose="020B0502040204020203" pitchFamily="34" charset="0"/>
              </a:rPr>
              <a:t>Github</a:t>
            </a:r>
            <a:endParaRPr lang="en-GB"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839D219A-9CC9-4D4E-A237-7B54DF7C8436}" type="slidenum">
              <a:rPr lang="en-GB" smtClean="0"/>
              <a:t>3</a:t>
            </a:fld>
            <a:endParaRPr lang="en-GB"/>
          </a:p>
        </p:txBody>
      </p:sp>
    </p:spTree>
    <p:extLst>
      <p:ext uri="{BB962C8B-B14F-4D97-AF65-F5344CB8AC3E}">
        <p14:creationId xmlns:p14="http://schemas.microsoft.com/office/powerpoint/2010/main" val="60583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341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1. As easy to read as it is to write: </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Config is priority over code. Easy transition for PowerShell users and DevOps engineers. Ease of learning is priority over ease of use.</a:t>
            </a:r>
            <a:endParaRPr kumimoji="0" 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2. Transparent Abstraction:</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Simplify as much as possible </a:t>
            </a:r>
            <a:r>
              <a:rPr kumimoji="0" lang="en-US" sz="900" b="0" i="1"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without</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abstracting the platform in any way. Day Zero support will continue.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3. Imperative constructs for a declarative language:</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Common syntax patterns for looping, conditionals, transformations designed to be use in a declarative 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4. Modularity:</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Abstract common blocks of configuration into reusable elements. Publish modules to make common resources easy to consume with defaults, then progressively disclose complexity and allow for overrides. </a:t>
            </a:r>
          </a:p>
          <a:p>
            <a:pPr marL="0" marR="0" lvl="0" indent="0" algn="l" defTabSz="914367" rtl="0" eaLnBrk="1" fontAlgn="base"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5. Tighten the dev/test loop:</a:t>
            </a:r>
            <a:r>
              <a:rPr kumimoji="0" lang="en-US" sz="9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Help catch as many errors as possible before I send the template to ARM</a:t>
            </a:r>
          </a:p>
          <a:p>
            <a:r>
              <a:rPr lang="en-US" sz="900">
                <a:latin typeface="Segoe UI" panose="020B0502040204020203" pitchFamily="34" charset="0"/>
                <a:cs typeface="Segoe UI" panose="020B0502040204020203" pitchFamily="34" charset="0"/>
              </a:rPr>
              <a:t>Day Zero provider coverage, Policy remediations etc.</a:t>
            </a:r>
          </a:p>
          <a:p>
            <a:endParaRPr lang="en-US" sz="900">
              <a:latin typeface="Segoe UI" panose="020B0502040204020203" pitchFamily="34" charset="0"/>
              <a:cs typeface="Segoe UI" panose="020B0502040204020203" pitchFamily="34" charset="0"/>
            </a:endParaRPr>
          </a:p>
          <a:p>
            <a:pPr marL="0" indent="0">
              <a:buNone/>
              <a:defRPr/>
            </a:pPr>
            <a:r>
              <a:rPr lang="en-US" u="none">
                <a:latin typeface="+mn-lt"/>
                <a:cs typeface="Calibri"/>
              </a:rPr>
              <a:t> </a:t>
            </a:r>
          </a:p>
          <a:p>
            <a:pPr marL="0" indent="0">
              <a:buNone/>
              <a:defRPr/>
            </a:pPr>
            <a:r>
              <a:rPr lang="en-US" u="none">
                <a:latin typeface="+mn-lt"/>
                <a:cs typeface="Calibri"/>
              </a:rPr>
              <a:t>You can read more about ARM </a:t>
            </a:r>
            <a:r>
              <a:rPr lang="en-US" u="none" err="1">
                <a:latin typeface="+mn-lt"/>
                <a:cs typeface="Calibri"/>
              </a:rPr>
              <a:t>templave</a:t>
            </a:r>
            <a:r>
              <a:rPr lang="en-US" u="none">
                <a:latin typeface="+mn-lt"/>
                <a:cs typeface="Calibri"/>
              </a:rPr>
              <a:t> benefits : https://docs.microsoft.com/en-us/azure/azure-resource-manager/templates/overview#why-choose-arm-templates</a:t>
            </a:r>
          </a:p>
        </p:txBody>
      </p:sp>
      <p:sp>
        <p:nvSpPr>
          <p:cNvPr id="4" name="Slide Number Placeholder 3"/>
          <p:cNvSpPr>
            <a:spLocks noGrp="1"/>
          </p:cNvSpPr>
          <p:nvPr>
            <p:ph type="sldNum" sz="quarter" idx="5"/>
          </p:nvPr>
        </p:nvSpPr>
        <p:spPr/>
        <p:txBody>
          <a:bodyPr/>
          <a:lstStyle/>
          <a:p>
            <a:pPr marL="0" marR="0" lvl="0" indent="0" algn="r" defTabSz="1780062" rtl="0" eaLnBrk="1" fontAlgn="auto" latinLnBrk="0" hangingPunct="1">
              <a:lnSpc>
                <a:spcPct val="100000"/>
              </a:lnSpc>
              <a:spcBef>
                <a:spcPts val="0"/>
              </a:spcBef>
              <a:spcAft>
                <a:spcPts val="0"/>
              </a:spcAft>
              <a:buClrTx/>
              <a:buSzTx/>
              <a:buFontTx/>
              <a:buNone/>
              <a:tabLst/>
              <a:defRPr/>
            </a:pPr>
            <a:fld id="{BF7B6CF4-7B80-4C2E-9A6B-94CD025118E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78006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05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dirty="0">
                <a:solidFill>
                  <a:srgbClr val="1A1A1A"/>
                </a:solidFill>
                <a:effectLst/>
                <a:latin typeface="Segoe UI" panose="020B0502040204020203" pitchFamily="34" charset="0"/>
              </a:rPr>
              <a:t>A new declarative domain-specific language (DSL) for deploying Azure resources</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syntax reduces complexity and improves developer experience over JSON</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files ARE considered ARM Templates!</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Bicep is a “</a:t>
            </a:r>
            <a:r>
              <a:rPr lang="en-GB" sz="1800" dirty="0" err="1">
                <a:solidFill>
                  <a:srgbClr val="1A1A1A"/>
                </a:solidFill>
                <a:effectLst/>
                <a:latin typeface="Segoe UI" panose="020B0502040204020203" pitchFamily="34" charset="0"/>
              </a:rPr>
              <a:t>transpiled</a:t>
            </a:r>
            <a:r>
              <a:rPr lang="en-GB" sz="1800" dirty="0">
                <a:solidFill>
                  <a:srgbClr val="1A1A1A"/>
                </a:solidFill>
                <a:effectLst/>
                <a:latin typeface="Segoe UI" panose="020B0502040204020203" pitchFamily="34" charset="0"/>
              </a:rPr>
              <a:t>” language</a:t>
            </a:r>
            <a:endParaRPr lang="en-GB" dirty="0">
              <a:solidFill>
                <a:srgbClr val="FFFFFF"/>
              </a:solidFill>
              <a:effectLst/>
              <a:latin typeface="Segoe UI" panose="020B0502040204020203" pitchFamily="34" charset="0"/>
            </a:endParaRPr>
          </a:p>
          <a:p>
            <a:pPr algn="l"/>
            <a:r>
              <a:rPr lang="en-GB" dirty="0">
                <a:solidFill>
                  <a:srgbClr val="FFFFFF"/>
                </a:solidFill>
                <a:effectLst/>
                <a:latin typeface="Segoe UI" panose="020B0502040204020203" pitchFamily="34" charset="0"/>
              </a:rPr>
              <a:t>•</a:t>
            </a:r>
            <a:r>
              <a:rPr lang="en-GB" sz="1800" dirty="0">
                <a:solidFill>
                  <a:srgbClr val="1A1A1A"/>
                </a:solidFill>
                <a:effectLst/>
                <a:latin typeface="Segoe UI" panose="020B0502040204020203" pitchFamily="34" charset="0"/>
              </a:rPr>
              <a:t>During deployment, Bicep files are “</a:t>
            </a:r>
            <a:r>
              <a:rPr lang="en-GB" sz="1800" dirty="0" err="1">
                <a:solidFill>
                  <a:srgbClr val="1A1A1A"/>
                </a:solidFill>
                <a:effectLst/>
                <a:latin typeface="Segoe UI" panose="020B0502040204020203" pitchFamily="34" charset="0"/>
              </a:rPr>
              <a:t>transpiled</a:t>
            </a:r>
            <a:r>
              <a:rPr lang="en-GB" sz="1800" dirty="0">
                <a:solidFill>
                  <a:srgbClr val="1A1A1A"/>
                </a:solidFill>
                <a:effectLst/>
                <a:latin typeface="Segoe UI" panose="020B0502040204020203" pitchFamily="34" charset="0"/>
              </a:rPr>
              <a:t>” (or converted) into ARM Templates with JSON as an intermediate language (IL)</a:t>
            </a:r>
            <a:endParaRPr lang="en-GB" dirty="0">
              <a:solidFill>
                <a:srgbClr val="FFFFFF"/>
              </a:solidFill>
              <a:effectLst/>
              <a:latin typeface="Segoe UI" panose="020B0502040204020203" pitchFamily="34" charset="0"/>
            </a:endParaRPr>
          </a:p>
          <a:p>
            <a:pPr marL="342900" marR="0" lvl="0" indent="-342900">
              <a:spcBef>
                <a:spcPts val="600"/>
              </a:spcBef>
              <a:spcAft>
                <a:spcPts val="0"/>
              </a:spcAft>
              <a:buFont typeface="+mj-lt"/>
              <a:buAutoNum type="arabicPeriod"/>
            </a:pPr>
            <a:endParaRPr lang="en-US" sz="1200" dirty="0">
              <a:effectLst/>
              <a:latin typeface="Segoe UI" panose="020B0502040204020203" pitchFamily="34" charset="0"/>
              <a:ea typeface="Yu Gothic" panose="020B0400000000000000" pitchFamily="34" charset="-128"/>
              <a:cs typeface="Segoe UI" panose="020B0502040204020203" pitchFamily="34" charset="0"/>
            </a:endParaRPr>
          </a:p>
        </p:txBody>
      </p:sp>
      <p:sp>
        <p:nvSpPr>
          <p:cNvPr id="4" name="Slide Number Placeholder 3"/>
          <p:cNvSpPr>
            <a:spLocks noGrp="1"/>
          </p:cNvSpPr>
          <p:nvPr>
            <p:ph type="sldNum" sz="quarter" idx="5"/>
          </p:nvPr>
        </p:nvSpPr>
        <p:spPr/>
        <p:txBody>
          <a:bodyPr/>
          <a:lstStyle/>
          <a:p>
            <a:fld id="{0ECDA408-8408-4425-B170-5B05EF45E99D}" type="slidenum">
              <a:rPr lang="en-US" smtClean="0"/>
              <a:t>9</a:t>
            </a:fld>
            <a:endParaRPr lang="en-US"/>
          </a:p>
        </p:txBody>
      </p:sp>
    </p:spTree>
    <p:extLst>
      <p:ext uri="{BB962C8B-B14F-4D97-AF65-F5344CB8AC3E}">
        <p14:creationId xmlns:p14="http://schemas.microsoft.com/office/powerpoint/2010/main" val="343017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0ECDA408-8408-4425-B170-5B05EF45E99D}" type="slidenum">
              <a:rPr lang="en-US" smtClean="0"/>
              <a:t>10</a:t>
            </a:fld>
            <a:endParaRPr lang="en-US"/>
          </a:p>
        </p:txBody>
      </p:sp>
    </p:spTree>
    <p:extLst>
      <p:ext uri="{BB962C8B-B14F-4D97-AF65-F5344CB8AC3E}">
        <p14:creationId xmlns:p14="http://schemas.microsoft.com/office/powerpoint/2010/main" val="18978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Terraform comparison </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GB" b="0" i="0" dirty="0">
                <a:solidFill>
                  <a:srgbClr val="FFFFFF"/>
                </a:solidFill>
                <a:effectLst/>
                <a:latin typeface="Segoe UI" panose="020B0502040204020203" pitchFamily="34" charset="0"/>
              </a:rPr>
              <a:t>Terraform uses desired state configuration (DSC). Terraform invokes the underlying cloud infrastructure APIs and mutates the target environment (e.g., Azure) to match the desired state defined by the user. Every Terraform project has a lifecycle, and Terraform CLI assists users while creating, mutating, and destroying infrastructures.</a:t>
            </a:r>
            <a:br>
              <a:rPr lang="en-GB" b="0" i="0">
                <a:solidFill>
                  <a:srgbClr val="FFFFFF"/>
                </a:solidFill>
                <a:effectLst/>
                <a:latin typeface="Segoe UI" panose="020B0502040204020203" pitchFamily="34" charset="0"/>
              </a:rPr>
            </a:br>
            <a:endParaRPr lang="en-GB" b="0" i="0" dirty="0">
              <a:solidFill>
                <a:srgbClr val="FFFFFF"/>
              </a:solidFill>
              <a:effectLst/>
              <a:latin typeface="Segoe UI" panose="020B0502040204020203" pitchFamily="34" charset="0"/>
            </a:endParaRPr>
          </a:p>
          <a:p>
            <a:pPr algn="l"/>
            <a:r>
              <a:rPr lang="en-GB" b="0" i="0" dirty="0">
                <a:solidFill>
                  <a:srgbClr val="FFFFFF"/>
                </a:solidFill>
                <a:effectLst/>
                <a:latin typeface="Segoe UI" panose="020B0502040204020203" pitchFamily="34" charset="0"/>
              </a:rPr>
              <a:t>In contrast, Bicep defaults to incremental deployments like underlying ARM Templates. Incremental deployments may add or modify Azure services on a configurable scope (Resource Group, Subscription, Management Group, or Tenant). Relying on incremental deployments, Bicep will never delete a service instance from Azure when you remove it from your source code.</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610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More readable and write-able syntax. No JSON noise.</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Day Zero support for all Azure resource types. </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No state management. State is managed by the Azure platform.</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Richer type-safety, validation, IntelliSense. Built for </a:t>
            </a:r>
            <a:r>
              <a:rPr lang="en-US" dirty="0" err="1">
                <a:solidFill>
                  <a:schemeClr val="tx1">
                    <a:lumMod val="85000"/>
                    <a:lumOff val="15000"/>
                  </a:schemeClr>
                </a:solidFill>
                <a:latin typeface="Segoe UI" panose="020B0502040204020203" pitchFamily="34" charset="0"/>
                <a:cs typeface="Segoe UI" panose="020B0502040204020203" pitchFamily="34" charset="0"/>
              </a:rPr>
              <a:t>Toolability</a:t>
            </a:r>
            <a:r>
              <a:rPr lang="en-US" dirty="0">
                <a:solidFill>
                  <a:schemeClr val="tx1">
                    <a:lumMod val="85000"/>
                    <a:lumOff val="15000"/>
                  </a:schemeClr>
                </a:solidFill>
                <a:latin typeface="Segoe UI" panose="020B0502040204020203" pitchFamily="34" charset="0"/>
                <a:cs typeface="Segoe UI" panose="020B0502040204020203" pitchFamily="34" charset="0"/>
              </a:rPr>
              <a:t>.</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Modules to break your bicep code into manageable chunks.</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Integrated into the platform (Export Templates, Remediate resources with templates in policy)</a:t>
            </a: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GB" sz="1800" dirty="0">
                <a:solidFill>
                  <a:srgbClr val="000000"/>
                </a:solidFill>
                <a:effectLst/>
                <a:latin typeface="Segoe UI" panose="020B0502040204020203" pitchFamily="34" charset="0"/>
              </a:rPr>
              <a:t>Support for all resource types and API versions: Bicep immediately supports all preview and GA versions for Azure services. As soon as a resource provider introduces new resources types and API versions, you can use them in your Bicep file. You don't have to wait for tools to be updated before using the new services.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Simple syntax: When compared to the equivalent JSON template, Bicep files are more concise and easier to read. Bicep requires no previous knowledge of programming languages. Bicep syntax is declarative and specifies which resources and resource properties you want to deploy.</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Authoring experience: When you use VS Code to create your Bicep files, you get a first-class authoring experience. The editor provides rich type-safety, </a:t>
            </a:r>
            <a:r>
              <a:rPr lang="en-GB" sz="1800" dirty="0" err="1">
                <a:solidFill>
                  <a:srgbClr val="000000"/>
                </a:solidFill>
                <a:effectLst/>
                <a:latin typeface="Segoe UI" panose="020B0502040204020203" pitchFamily="34" charset="0"/>
              </a:rPr>
              <a:t>intellisense</a:t>
            </a:r>
            <a:r>
              <a:rPr lang="en-GB" sz="1800" dirty="0">
                <a:solidFill>
                  <a:srgbClr val="000000"/>
                </a:solidFill>
                <a:effectLst/>
                <a:latin typeface="Segoe UI" panose="020B0502040204020203" pitchFamily="34" charset="0"/>
              </a:rPr>
              <a:t>, and syntax validation.</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Modularity: You can break your Bicep code into manageable parts by using </a:t>
            </a:r>
            <a:r>
              <a:rPr lang="en-GB" sz="1800" u="none" strike="noStrike" dirty="0">
                <a:solidFill>
                  <a:srgbClr val="9399F5"/>
                </a:solidFill>
                <a:effectLst/>
                <a:latin typeface="Segoe UI" panose="020B0502040204020203" pitchFamily="34" charset="0"/>
                <a:hlinkClick r:id="rId3" tooltip="https://docs.microsoft.com/en-us/azure/azure-resource-manager/bicep/modules"/>
              </a:rPr>
              <a:t>modules</a:t>
            </a:r>
            <a:r>
              <a:rPr lang="en-GB" sz="1800" dirty="0">
                <a:solidFill>
                  <a:srgbClr val="000000"/>
                </a:solidFill>
                <a:effectLst/>
                <a:latin typeface="Segoe UI" panose="020B0502040204020203" pitchFamily="34" charset="0"/>
              </a:rPr>
              <a:t>. The module deploys a set of related resources. Modules enable you to reuse code and simplify development. Add the module to a Bicep file anytime you need to deploy those resources.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Integration with Azure services: Bicep is integrated with Azure services such as Azure Policy, template specs, and Blueprints.</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No state or state files to manage: All state is stored in Azure. Users can collaborate and have confidence their updates are handled as expected. Use the </a:t>
            </a:r>
            <a:r>
              <a:rPr lang="en-GB" sz="1800" u="none" strike="noStrike" dirty="0">
                <a:solidFill>
                  <a:srgbClr val="9399F5"/>
                </a:solidFill>
                <a:effectLst/>
                <a:latin typeface="Segoe UI" panose="020B0502040204020203" pitchFamily="34" charset="0"/>
                <a:hlinkClick r:id="rId4" tooltip="https://docs.microsoft.com/en-us/azure/azure-resource-manager/bicep/deploy-what-if"/>
              </a:rPr>
              <a:t>what-if operation</a:t>
            </a:r>
            <a:r>
              <a:rPr lang="en-GB" sz="1800" dirty="0">
                <a:solidFill>
                  <a:srgbClr val="000000"/>
                </a:solidFill>
                <a:effectLst/>
                <a:latin typeface="Segoe UI" panose="020B0502040204020203" pitchFamily="34" charset="0"/>
              </a:rPr>
              <a:t> to preview changes before deploying your template.</a:t>
            </a:r>
            <a:endParaRPr lang="en-GB" dirty="0">
              <a:solidFill>
                <a:srgbClr val="FFFFFF"/>
              </a:solidFill>
              <a:effectLst/>
              <a:latin typeface="Segoe UI" panose="020B0502040204020203" pitchFamily="34" charset="0"/>
            </a:endParaRPr>
          </a:p>
          <a:p>
            <a:pPr algn="l"/>
            <a:r>
              <a:rPr lang="en-GB" sz="1800" dirty="0">
                <a:solidFill>
                  <a:srgbClr val="000000"/>
                </a:solidFill>
                <a:effectLst/>
                <a:latin typeface="Segoe UI" panose="020B0502040204020203" pitchFamily="34" charset="0"/>
              </a:rPr>
              <a:t>No cost and open source: Bicep is completely free. You don't have to pay for premium capabilities. It's also supported by Microsoft support.</a:t>
            </a:r>
            <a:endParaRPr lang="en-GB" dirty="0">
              <a:solidFill>
                <a:srgbClr val="FFFFFF"/>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300"/>
              </a:spcBef>
              <a:spcAft>
                <a:spcPts val="1800"/>
              </a:spcAft>
              <a:buClrTx/>
              <a:buSzTx/>
              <a:buFont typeface="Arial" panose="020B0604020202020204" pitchFamily="34" charset="0"/>
              <a:buChar char="•"/>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55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4A60-7CE1-4AC3-939C-30DFDA7F0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113F81-4AEB-40D4-B96D-216AF92C9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8EE03C-C110-489B-85E9-A05F0F3D87D3}"/>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5" name="Footer Placeholder 4">
            <a:extLst>
              <a:ext uri="{FF2B5EF4-FFF2-40B4-BE49-F238E27FC236}">
                <a16:creationId xmlns:a16="http://schemas.microsoft.com/office/drawing/2014/main" id="{B3B188F8-7A92-4B7D-9F60-1A696C4AC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264B76-F8D2-4BA4-BF41-65D9CE4967E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3031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1603-AD7E-4CDE-94CC-A7838A5FDB7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62227C-A49C-4AFB-9E19-26C7B883C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8F8070-2A1C-4DB6-85DA-DCA34DFDBF89}"/>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5" name="Footer Placeholder 4">
            <a:extLst>
              <a:ext uri="{FF2B5EF4-FFF2-40B4-BE49-F238E27FC236}">
                <a16:creationId xmlns:a16="http://schemas.microsoft.com/office/drawing/2014/main" id="{6E89C033-989F-4B7B-AF91-71EDA70667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0CE970-C460-4962-AB8C-4EDAC19D4D6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50659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EF486-F588-44E7-A07C-80531879D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904A70-675B-4E2F-A39A-68E619B58F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DF40F6-2577-45C6-99C6-DD6F6D13FBCA}"/>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5" name="Footer Placeholder 4">
            <a:extLst>
              <a:ext uri="{FF2B5EF4-FFF2-40B4-BE49-F238E27FC236}">
                <a16:creationId xmlns:a16="http://schemas.microsoft.com/office/drawing/2014/main" id="{92BBDACB-CFEA-44B5-AB4E-4B455BC6B2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F76A4-175C-4376-8263-33E08DB9D35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67309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30487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95284281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FullScreen-no label">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D7F5C-4EE0-4346-8CC9-F3CF92A4B88E}"/>
              </a:ext>
            </a:extLst>
          </p:cNvPr>
          <p:cNvSpPr txBox="1"/>
          <p:nvPr userDrawn="1"/>
        </p:nvSpPr>
        <p:spPr>
          <a:xfrm>
            <a:off x="10879338" y="6631674"/>
            <a:ext cx="1312662" cy="226326"/>
          </a:xfrm>
          <a:prstGeom prst="rect">
            <a:avLst/>
          </a:prstGeom>
          <a:noFill/>
        </p:spPr>
        <p:txBody>
          <a:bodyPr wrap="square" rtlCol="0">
            <a:spAutoFit/>
          </a:bodyPr>
          <a:lstStyle/>
          <a:p>
            <a:pPr algn="r"/>
            <a:r>
              <a:rPr lang="en-US" sz="882" b="0" i="0">
                <a:solidFill>
                  <a:schemeClr val="bg2">
                    <a:lumMod val="25000"/>
                  </a:schemeClr>
                </a:solidFill>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243412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4D09-43D0-4AE4-A27D-B428A34663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661670-5071-487C-ADE2-3FD4ADBDD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13C19-4A02-4553-87A1-49E64D3F86F1}"/>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5" name="Footer Placeholder 4">
            <a:extLst>
              <a:ext uri="{FF2B5EF4-FFF2-40B4-BE49-F238E27FC236}">
                <a16:creationId xmlns:a16="http://schemas.microsoft.com/office/drawing/2014/main" id="{6638E439-D62C-4CE1-9624-9AD07B304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76DF9-2510-44C5-B663-8EE455C07A01}"/>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533018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1452-5100-4201-9933-47E9E7464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0DCAA-19EA-4A05-9BDC-C6DA2AD40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8A1D7-9C0D-4159-B7AA-FE82145EEA00}"/>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5" name="Footer Placeholder 4">
            <a:extLst>
              <a:ext uri="{FF2B5EF4-FFF2-40B4-BE49-F238E27FC236}">
                <a16:creationId xmlns:a16="http://schemas.microsoft.com/office/drawing/2014/main" id="{05E9CFD3-EDD5-419E-8BC5-4756FFE1A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66423-49CE-431D-B0DD-9FF68C8D82D5}"/>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719444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3A1-A7BF-438B-AB7A-09C5FB8BAE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1201D-C44C-4E55-A5F8-A8E3E6FC8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56E3B-15B5-4454-B021-CB86FC700AAF}"/>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5" name="Footer Placeholder 4">
            <a:extLst>
              <a:ext uri="{FF2B5EF4-FFF2-40B4-BE49-F238E27FC236}">
                <a16:creationId xmlns:a16="http://schemas.microsoft.com/office/drawing/2014/main" id="{8391E19D-2804-4999-AC3A-723728CD7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96EF-3F7D-4C78-8017-396EE3F9A40C}"/>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0660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3231-A871-4CF1-B926-7AC92A409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CD412-B53D-44D9-9869-709143EAD7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66A507-0AD8-4476-B0E8-9E12F4E9E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90153-12A9-42EF-9C2A-C90C3CF56CB9}"/>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6" name="Footer Placeholder 5">
            <a:extLst>
              <a:ext uri="{FF2B5EF4-FFF2-40B4-BE49-F238E27FC236}">
                <a16:creationId xmlns:a16="http://schemas.microsoft.com/office/drawing/2014/main" id="{537A2CDF-C5A0-498C-A5A8-A31DF7B1E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18BB0-A362-4AE0-8D0C-8A10C439B8A5}"/>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79365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31E0-DC7E-4B36-BD1A-90F520FF29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A79EA0-FAAC-4510-A395-DA9FAB719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E91C6-1D6D-499C-BD3A-326633A64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3685D-5522-469D-B70B-9BECC8353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BE9C90-FD20-476F-91A1-5B62B0D792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EAA7D-2223-4AF7-9A9D-9C6DE9A6B906}"/>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8" name="Footer Placeholder 7">
            <a:extLst>
              <a:ext uri="{FF2B5EF4-FFF2-40B4-BE49-F238E27FC236}">
                <a16:creationId xmlns:a16="http://schemas.microsoft.com/office/drawing/2014/main" id="{DECEEDCD-8156-4AB9-B611-AFB8A496EE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638E6-7740-4989-98CC-534DBEDBE84E}"/>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84880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E43E-9D5F-43AA-8FA1-2F2EC5ACB14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D0CD3B-F97A-4291-A260-4CB4A533C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6C71F1-7771-442A-9260-3828C51433C6}"/>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5" name="Footer Placeholder 4">
            <a:extLst>
              <a:ext uri="{FF2B5EF4-FFF2-40B4-BE49-F238E27FC236}">
                <a16:creationId xmlns:a16="http://schemas.microsoft.com/office/drawing/2014/main" id="{F5DDF2C7-B342-418E-B7DE-E9826A45BA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59B26C-D038-4FEA-81F5-53C29DF4CE8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871619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3546-B28C-487F-AEC4-E18D3691C7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304E7-3CCC-456F-9242-B84553EC35C6}"/>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4" name="Footer Placeholder 3">
            <a:extLst>
              <a:ext uri="{FF2B5EF4-FFF2-40B4-BE49-F238E27FC236}">
                <a16:creationId xmlns:a16="http://schemas.microsoft.com/office/drawing/2014/main" id="{570DE990-4909-49A7-9EFD-EC5F6C968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D37D8F-E153-4BCB-9DA0-13EA4DF50AA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270716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83EAA-AF17-42CA-A044-9F30D31B3ED9}"/>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3" name="Footer Placeholder 2">
            <a:extLst>
              <a:ext uri="{FF2B5EF4-FFF2-40B4-BE49-F238E27FC236}">
                <a16:creationId xmlns:a16="http://schemas.microsoft.com/office/drawing/2014/main" id="{6D6F91AA-58F3-447E-A288-0A64E078C9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4F87A-F7DE-465B-81D6-A9F712BEE301}"/>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1810050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691-673C-4A17-9AB5-8181A2FC7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EAB268-1F7D-4021-B7CE-4DB1EB2E7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3B675-36A5-458B-AD04-3F388FB10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25900-06F8-4226-93CF-12F7C499D73A}"/>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6" name="Footer Placeholder 5">
            <a:extLst>
              <a:ext uri="{FF2B5EF4-FFF2-40B4-BE49-F238E27FC236}">
                <a16:creationId xmlns:a16="http://schemas.microsoft.com/office/drawing/2014/main" id="{6C6BEEEA-1254-4243-88BE-03C21DF78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11CE3-AF73-4D40-8F3B-92436463FC3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523174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BCC0-EE9B-40B3-A20D-9D7E7CEBE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04B284-70FA-4E34-8899-A985DF657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DDDEE-D9F5-401D-8B89-98B48A7D0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B6367-C57B-43AC-92A6-30FAF3F17AD2}"/>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6" name="Footer Placeholder 5">
            <a:extLst>
              <a:ext uri="{FF2B5EF4-FFF2-40B4-BE49-F238E27FC236}">
                <a16:creationId xmlns:a16="http://schemas.microsoft.com/office/drawing/2014/main" id="{B632B085-5994-497C-8BC2-42B39F0A9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7B21F-2035-471B-8BDA-8D6782196DD2}"/>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612215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2A59-3F58-4B74-8E29-DC5B9BCEEB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E0B941-23A9-448E-8D54-3F72E40E3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CDBB5-7031-4423-9F8B-F2CB0AC3426E}"/>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5" name="Footer Placeholder 4">
            <a:extLst>
              <a:ext uri="{FF2B5EF4-FFF2-40B4-BE49-F238E27FC236}">
                <a16:creationId xmlns:a16="http://schemas.microsoft.com/office/drawing/2014/main" id="{ECB521AE-BBD9-49D4-9218-BBD85484D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E1A62-2CF2-487C-95F7-5E21CA8B0D44}"/>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301644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77695-58B4-4901-A742-801FC91E42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E25DF9-9088-47C9-9EAE-F357DCA4C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47D33-AEAC-44F8-B83F-B39D7A46DCF3}"/>
              </a:ext>
            </a:extLst>
          </p:cNvPr>
          <p:cNvSpPr>
            <a:spLocks noGrp="1"/>
          </p:cNvSpPr>
          <p:nvPr>
            <p:ph type="dt" sz="half" idx="10"/>
          </p:nvPr>
        </p:nvSpPr>
        <p:spPr/>
        <p:txBody>
          <a:bodyPr/>
          <a:lstStyle/>
          <a:p>
            <a:fld id="{01ED125B-8150-4BC6-9B77-30AFBFE90379}" type="datetimeFigureOut">
              <a:rPr lang="en-US" smtClean="0"/>
              <a:t>3/18/2022</a:t>
            </a:fld>
            <a:endParaRPr lang="en-US"/>
          </a:p>
        </p:txBody>
      </p:sp>
      <p:sp>
        <p:nvSpPr>
          <p:cNvPr id="5" name="Footer Placeholder 4">
            <a:extLst>
              <a:ext uri="{FF2B5EF4-FFF2-40B4-BE49-F238E27FC236}">
                <a16:creationId xmlns:a16="http://schemas.microsoft.com/office/drawing/2014/main" id="{EF5C36C0-F8DC-4377-BBD0-2DC727CC6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1331-2D23-4EF5-845F-439A9796D139}"/>
              </a:ext>
            </a:extLst>
          </p:cNvPr>
          <p:cNvSpPr>
            <a:spLocks noGrp="1"/>
          </p:cNvSpPr>
          <p:nvPr>
            <p:ph type="sldNum" sz="quarter" idx="12"/>
          </p:nvPr>
        </p:nvSpPr>
        <p:spPr/>
        <p:txBody>
          <a:bodyPr/>
          <a:lstStyle/>
          <a:p>
            <a:fld id="{152A2FC8-F47D-446A-A9DA-BC55DBE97FF8}" type="slidenum">
              <a:rPr lang="en-US" smtClean="0"/>
              <a:t>‹#›</a:t>
            </a:fld>
            <a:endParaRPr lang="en-US"/>
          </a:p>
        </p:txBody>
      </p:sp>
    </p:spTree>
    <p:extLst>
      <p:ext uri="{BB962C8B-B14F-4D97-AF65-F5344CB8AC3E}">
        <p14:creationId xmlns:p14="http://schemas.microsoft.com/office/powerpoint/2010/main" val="2767102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521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147198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6686744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9443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0481-27FB-4CD9-B6DD-46353DEB5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15184C-F77E-4719-B396-D1C297708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7DCD45-D734-4BFE-9F5E-655C4E6F0923}"/>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5" name="Footer Placeholder 4">
            <a:extLst>
              <a:ext uri="{FF2B5EF4-FFF2-40B4-BE49-F238E27FC236}">
                <a16:creationId xmlns:a16="http://schemas.microsoft.com/office/drawing/2014/main" id="{8C1A88E3-0635-47A9-9790-AB722375EC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0A542F-FF36-4EA4-916E-FEFF6CA2669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8666549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98028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9807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20035420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9190908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95780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60610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274646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8797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282930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70412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48325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C02F-5704-4A09-B3BC-E533CDF58B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BDA192-F483-465B-B455-C76A69F4E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14614B-D1D9-4EBF-ADD1-9451E9BC1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188F54-09E5-4FF0-8B12-B776A68A611C}"/>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6" name="Footer Placeholder 5">
            <a:extLst>
              <a:ext uri="{FF2B5EF4-FFF2-40B4-BE49-F238E27FC236}">
                <a16:creationId xmlns:a16="http://schemas.microsoft.com/office/drawing/2014/main" id="{99F9FE06-938A-40F5-9520-AF323584C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188F99-6534-48C2-B7A6-323CD12C2814}"/>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1756217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32204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50B57460-EC8C-496E-B825-E030E5EAD088}" type="datetimeFigureOut">
              <a:rPr lang="en-US" smtClean="0">
                <a:solidFill>
                  <a:srgbClr val="FFFFFF"/>
                </a:solidFill>
              </a:rPr>
              <a:pPr/>
              <a:t>3/18/2022</a:t>
            </a:fld>
            <a:endParaRPr lang="en-US">
              <a:solidFill>
                <a:srgbClr val="FFFFFF"/>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C7CA368E-06D4-4D16-ACE0-0F724B54AFD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2968295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0637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3207736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2542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810766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2174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300068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39417216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695314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4915-3384-42E1-A89D-7EC91811EC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D461A7-9D67-4BD1-8CEB-65D989DD0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2D73E-C095-466D-A09E-4D08959D2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3E2635-5540-41E8-B84E-F68EC454F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A8177-9791-45E3-A140-3C03B5829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7CC1FE-C470-4BEC-9DA3-31ECB6A144AA}"/>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8" name="Footer Placeholder 7">
            <a:extLst>
              <a:ext uri="{FF2B5EF4-FFF2-40B4-BE49-F238E27FC236}">
                <a16:creationId xmlns:a16="http://schemas.microsoft.com/office/drawing/2014/main" id="{7160E410-DCF5-418B-9196-6BEC5DC8D8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628F16-6998-4909-BBD9-31DD164B5AE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684060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272763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827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946687"/>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24443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18797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217511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21606"/>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678911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77877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0"/>
            <a:ext cx="11151917"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800"/>
            <a:ext cx="11151917"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681016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731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50B57460-EC8C-496E-B825-E030E5EAD088}" type="datetimeFigureOut">
              <a:rPr lang="en-US" smtClean="0">
                <a:solidFill>
                  <a:srgbClr val="FFFFFF"/>
                </a:solidFill>
              </a:rPr>
              <a:pPr/>
              <a:t>3/18/2022</a:t>
            </a:fld>
            <a:endParaRPr lang="en-US">
              <a:solidFill>
                <a:srgbClr val="FFFFFF"/>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solidFill>
                <a:srgbClr val="FFFFFF"/>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C7CA368E-06D4-4D16-ACE0-0F724B54AFD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9869057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8F03489C-EBEC-4BCD-9F33-C51229F573BF}"/>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3177704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6" name="Rectangle 5">
            <a:extLst>
              <a:ext uri="{FF2B5EF4-FFF2-40B4-BE49-F238E27FC236}">
                <a16:creationId xmlns:a16="http://schemas.microsoft.com/office/drawing/2014/main" id="{AEDC53B0-2DDE-4181-A709-C2651853C0C6}"/>
              </a:ext>
            </a:extLst>
          </p:cNvPr>
          <p:cNvSpPr/>
          <p:nvPr userDrawn="1"/>
        </p:nvSpPr>
        <p:spPr bwMode="auto">
          <a:xfrm>
            <a:off x="5326062" y="0"/>
            <a:ext cx="6865937" cy="6865937"/>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526A024-7603-427B-AA0F-BD46EC898733}"/>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29022520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DD82-EEB0-47B9-BCE1-DDD930B8CC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30FC7F0-FA2A-4F61-8EBE-6BC1D310C14F}"/>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4" name="Footer Placeholder 3">
            <a:extLst>
              <a:ext uri="{FF2B5EF4-FFF2-40B4-BE49-F238E27FC236}">
                <a16:creationId xmlns:a16="http://schemas.microsoft.com/office/drawing/2014/main" id="{0BD75C10-8575-4716-B559-16BA3FB84E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66B5F86-F1FA-4DD6-BA19-2843809BA390}"/>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24225318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22B3A7-1B5D-47DC-BA15-A96E343767E8}"/>
              </a:ext>
            </a:extLst>
          </p:cNvPr>
          <p:cNvSpPr/>
          <p:nvPr userDrawn="1"/>
        </p:nvSpPr>
        <p:spPr bwMode="auto">
          <a:xfrm>
            <a:off x="5334000" y="0"/>
            <a:ext cx="6858000"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a:extLst>
              <a:ext uri="{FF2B5EF4-FFF2-40B4-BE49-F238E27FC236}">
                <a16:creationId xmlns:a16="http://schemas.microsoft.com/office/drawing/2014/main" id="{1D9C6C8D-73A7-4B03-873D-A81183E50BB5}"/>
              </a:ext>
            </a:extLst>
          </p:cNvPr>
          <p:cNvPicPr>
            <a:picLocks noChangeAspect="1"/>
          </p:cNvPicPr>
          <p:nvPr userDrawn="1"/>
        </p:nvPicPr>
        <p:blipFill>
          <a:blip r:embed="rId3"/>
          <a:stretch>
            <a:fillRect/>
          </a:stretch>
        </p:blipFill>
        <p:spPr>
          <a:xfrm>
            <a:off x="6009048" y="1650980"/>
            <a:ext cx="5507904" cy="3556040"/>
          </a:xfrm>
          <a:prstGeom prst="rect">
            <a:avLst/>
          </a:prstGeom>
        </p:spPr>
      </p:pic>
    </p:spTree>
    <p:extLst>
      <p:ext uri="{BB962C8B-B14F-4D97-AF65-F5344CB8AC3E}">
        <p14:creationId xmlns:p14="http://schemas.microsoft.com/office/powerpoint/2010/main" val="56824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633560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25097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15581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822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688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81817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489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88293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814643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93A2EB-E011-4126-9C9A-5E14E670640B}"/>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3" name="Footer Placeholder 2">
            <a:extLst>
              <a:ext uri="{FF2B5EF4-FFF2-40B4-BE49-F238E27FC236}">
                <a16:creationId xmlns:a16="http://schemas.microsoft.com/office/drawing/2014/main" id="{DAA6E376-6F43-4BCA-A27C-AECDC183A6E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F094530-9FD4-4F3F-B43D-184ABDB40F73}"/>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6485951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8049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240368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6" name="Picture 5">
            <a:extLst>
              <a:ext uri="{FF2B5EF4-FFF2-40B4-BE49-F238E27FC236}">
                <a16:creationId xmlns:a16="http://schemas.microsoft.com/office/drawing/2014/main" id="{EAA52619-E651-4E19-AEB2-DEA2667C0E5E}"/>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3127364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6262036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4F2E604B-EE1B-4A7E-B8A1-0D6D1C4976E6}"/>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1895395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4266208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92D1C418-2753-469A-8C64-095693E97FA3}"/>
              </a:ext>
            </a:extLst>
          </p:cNvPr>
          <p:cNvPicPr>
            <a:picLocks noChangeAspect="1"/>
          </p:cNvPicPr>
          <p:nvPr userDrawn="1"/>
        </p:nvPicPr>
        <p:blipFill>
          <a:blip r:embed="rId2"/>
          <a:stretch>
            <a:fillRect/>
          </a:stretch>
        </p:blipFill>
        <p:spPr>
          <a:xfrm>
            <a:off x="8722929" y="4405468"/>
            <a:ext cx="2886459" cy="1863570"/>
          </a:xfrm>
          <a:prstGeom prst="rect">
            <a:avLst/>
          </a:prstGeom>
        </p:spPr>
      </p:pic>
    </p:spTree>
    <p:extLst>
      <p:ext uri="{BB962C8B-B14F-4D97-AF65-F5344CB8AC3E}">
        <p14:creationId xmlns:p14="http://schemas.microsoft.com/office/powerpoint/2010/main" val="2629541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3270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8421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3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C077-18A0-42D3-B8D4-502381DF8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019226-EB89-4C5C-8D2E-DC6B1385E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B4A350-6A60-4CDB-A226-44BA0F008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FFCC0-509D-43D0-A69F-C9C725C03BAD}"/>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6" name="Footer Placeholder 5">
            <a:extLst>
              <a:ext uri="{FF2B5EF4-FFF2-40B4-BE49-F238E27FC236}">
                <a16:creationId xmlns:a16="http://schemas.microsoft.com/office/drawing/2014/main" id="{11F32031-9EA7-4311-BCF1-20B1619BF1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6E0535-EAF0-4FC8-8168-39C728E831C7}"/>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345915338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71836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051298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533751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E432-9863-497F-ADF2-AB504863FAE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BFE44B9-775A-4E3B-A0AC-9CAE7355E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7612C4E-8915-494C-AE05-EE79CBD6CA96}"/>
              </a:ext>
            </a:extLst>
          </p:cNvPr>
          <p:cNvSpPr>
            <a:spLocks noGrp="1"/>
          </p:cNvSpPr>
          <p:nvPr>
            <p:ph type="dt" sz="half" idx="10"/>
          </p:nvPr>
        </p:nvSpPr>
        <p:spPr/>
        <p:txBody>
          <a:bodyPr/>
          <a:lstStyle/>
          <a:p>
            <a:fld id="{0C073916-BD35-402F-A4AE-1BBD43C16282}" type="datetimeFigureOut">
              <a:rPr lang="en-NZ" smtClean="0"/>
              <a:t>18/03/2022</a:t>
            </a:fld>
            <a:endParaRPr lang="en-NZ"/>
          </a:p>
        </p:txBody>
      </p:sp>
      <p:sp>
        <p:nvSpPr>
          <p:cNvPr id="5" name="Footer Placeholder 4">
            <a:extLst>
              <a:ext uri="{FF2B5EF4-FFF2-40B4-BE49-F238E27FC236}">
                <a16:creationId xmlns:a16="http://schemas.microsoft.com/office/drawing/2014/main" id="{E1D6ED8B-004A-402C-A434-E6D1112E976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47D132C-EAC5-439C-A550-061940EEE549}"/>
              </a:ext>
            </a:extLst>
          </p:cNvPr>
          <p:cNvSpPr>
            <a:spLocks noGrp="1"/>
          </p:cNvSpPr>
          <p:nvPr>
            <p:ph type="sldNum" sz="quarter" idx="12"/>
          </p:nvPr>
        </p:nvSpPr>
        <p:spPr/>
        <p:txBody>
          <a:bodyPr/>
          <a:lstStyle/>
          <a:p>
            <a:fld id="{5CCD4A6F-D24C-44C7-94D9-6C635C482F7F}" type="slidenum">
              <a:rPr lang="en-NZ" smtClean="0"/>
              <a:t>‹#›</a:t>
            </a:fld>
            <a:endParaRPr lang="en-NZ"/>
          </a:p>
        </p:txBody>
      </p:sp>
    </p:spTree>
    <p:extLst>
      <p:ext uri="{BB962C8B-B14F-4D97-AF65-F5344CB8AC3E}">
        <p14:creationId xmlns:p14="http://schemas.microsoft.com/office/powerpoint/2010/main" val="188964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14DB-7BC2-4C9C-98A0-82B98F46D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EDD8E8-A1EA-4638-B4C8-21B19694E2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F3439A-E5D2-48FD-AE8D-AEEB63D9C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DF0D2-4F80-4474-9A5D-117D7ED554CF}"/>
              </a:ext>
            </a:extLst>
          </p:cNvPr>
          <p:cNvSpPr>
            <a:spLocks noGrp="1"/>
          </p:cNvSpPr>
          <p:nvPr>
            <p:ph type="dt" sz="half" idx="10"/>
          </p:nvPr>
        </p:nvSpPr>
        <p:spPr/>
        <p:txBody>
          <a:bodyPr/>
          <a:lstStyle/>
          <a:p>
            <a:fld id="{DD61DF94-B8C9-4063-A9C4-F3BB546A40B1}" type="datetimeFigureOut">
              <a:rPr lang="en-GB" smtClean="0"/>
              <a:t>18/03/2022</a:t>
            </a:fld>
            <a:endParaRPr lang="en-GB"/>
          </a:p>
        </p:txBody>
      </p:sp>
      <p:sp>
        <p:nvSpPr>
          <p:cNvPr id="6" name="Footer Placeholder 5">
            <a:extLst>
              <a:ext uri="{FF2B5EF4-FFF2-40B4-BE49-F238E27FC236}">
                <a16:creationId xmlns:a16="http://schemas.microsoft.com/office/drawing/2014/main" id="{4AFB65A0-A3F2-46C9-BBC6-2E3B0E8BD9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E0359-8F02-4C09-9267-D2071B46122A}"/>
              </a:ext>
            </a:extLst>
          </p:cNvPr>
          <p:cNvSpPr>
            <a:spLocks noGrp="1"/>
          </p:cNvSpPr>
          <p:nvPr>
            <p:ph type="sldNum" sz="quarter" idx="12"/>
          </p:nvPr>
        </p:nvSpPr>
        <p:spPr/>
        <p:txBody>
          <a:bodyPr/>
          <a:lstStyle/>
          <a:p>
            <a:fld id="{2F66E14B-894D-4CB7-BCFA-83007426E7A2}" type="slidenum">
              <a:rPr lang="en-GB" smtClean="0"/>
              <a:t>‹#›</a:t>
            </a:fld>
            <a:endParaRPr lang="en-GB"/>
          </a:p>
        </p:txBody>
      </p:sp>
    </p:spTree>
    <p:extLst>
      <p:ext uri="{BB962C8B-B14F-4D97-AF65-F5344CB8AC3E}">
        <p14:creationId xmlns:p14="http://schemas.microsoft.com/office/powerpoint/2010/main" val="114423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image" Target="../media/image3.pn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theme" Target="../theme/theme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image" Target="../media/image4.emf"/><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D879F-5511-4ECA-8014-A6AFFF252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E06731-4EE5-4304-87D9-A6F9DAE04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9118EF-C88C-4CA7-AC1B-B2D8E6ABC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1DF94-B8C9-4063-A9C4-F3BB546A40B1}" type="datetimeFigureOut">
              <a:rPr lang="en-GB" smtClean="0"/>
              <a:t>18/03/2022</a:t>
            </a:fld>
            <a:endParaRPr lang="en-GB"/>
          </a:p>
        </p:txBody>
      </p:sp>
      <p:sp>
        <p:nvSpPr>
          <p:cNvPr id="5" name="Footer Placeholder 4">
            <a:extLst>
              <a:ext uri="{FF2B5EF4-FFF2-40B4-BE49-F238E27FC236}">
                <a16:creationId xmlns:a16="http://schemas.microsoft.com/office/drawing/2014/main" id="{15127F12-98F2-46AF-97A5-B0DE74E03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8D0C20C-AEBC-465F-BABA-DADD366D7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6E14B-894D-4CB7-BCFA-83007426E7A2}" type="slidenum">
              <a:rPr lang="en-GB" smtClean="0"/>
              <a:t>‹#›</a:t>
            </a:fld>
            <a:endParaRPr lang="en-GB"/>
          </a:p>
        </p:txBody>
      </p:sp>
    </p:spTree>
    <p:extLst>
      <p:ext uri="{BB962C8B-B14F-4D97-AF65-F5344CB8AC3E}">
        <p14:creationId xmlns:p14="http://schemas.microsoft.com/office/powerpoint/2010/main" val="192694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15BA2-F1FD-4FD1-8AD2-72B7BF676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75C764-AC5B-4BF0-82C9-258B897F4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240AC-E289-4DD5-85A3-80697C250A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Segoe UI" panose="020B0502040204020203" pitchFamily="34" charset="0"/>
                <a:cs typeface="Segoe UI" panose="020B0502040204020203" pitchFamily="34" charset="0"/>
              </a:defRPr>
            </a:lvl1pPr>
          </a:lstStyle>
          <a:p>
            <a:fld id="{01ED125B-8150-4BC6-9B77-30AFBFE90379}" type="datetimeFigureOut">
              <a:rPr lang="en-US" smtClean="0"/>
              <a:pPr/>
              <a:t>3/18/2022</a:t>
            </a:fld>
            <a:endParaRPr lang="en-US"/>
          </a:p>
        </p:txBody>
      </p:sp>
      <p:sp>
        <p:nvSpPr>
          <p:cNvPr id="5" name="Footer Placeholder 4">
            <a:extLst>
              <a:ext uri="{FF2B5EF4-FFF2-40B4-BE49-F238E27FC236}">
                <a16:creationId xmlns:a16="http://schemas.microsoft.com/office/drawing/2014/main" id="{4C1798FA-A9E4-4927-BD9D-3C1459BD5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170CB561-D46A-4578-BB55-5C49F69AF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cs typeface="Segoe UI" panose="020B0502040204020203" pitchFamily="34" charset="0"/>
              </a:defRPr>
            </a:lvl1pPr>
          </a:lstStyle>
          <a:p>
            <a:fld id="{152A2FC8-F47D-446A-A9DA-BC55DBE97FF8}" type="slidenum">
              <a:rPr lang="en-US" smtClean="0"/>
              <a:pPr/>
              <a:t>‹#›</a:t>
            </a:fld>
            <a:endParaRPr lang="en-US"/>
          </a:p>
        </p:txBody>
      </p:sp>
    </p:spTree>
    <p:extLst>
      <p:ext uri="{BB962C8B-B14F-4D97-AF65-F5344CB8AC3E}">
        <p14:creationId xmlns:p14="http://schemas.microsoft.com/office/powerpoint/2010/main" val="84035376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81985685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80999042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059262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docs.microsoft.com/en-us/learn/modules/introduction-to-infrastructure-as-code-using-bicep/6-when-use-bicep?ns-enrollment-type=LearningPath&amp;ns-enrollment-id=learn.bicep-deploy-manage" TargetMode="External"/><Relationship Id="rId7" Type="http://schemas.openxmlformats.org/officeDocument/2006/relationships/image" Target="../media/image4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0.svg"/><Relationship Id="rId5" Type="http://schemas.openxmlformats.org/officeDocument/2006/relationships/image" Target="../media/image46.svg"/><Relationship Id="rId10" Type="http://schemas.openxmlformats.org/officeDocument/2006/relationships/image" Target="../media/image49.png"/><Relationship Id="rId4" Type="http://schemas.openxmlformats.org/officeDocument/2006/relationships/image" Target="../media/image45.png"/><Relationship Id="rId9" Type="http://schemas.openxmlformats.org/officeDocument/2006/relationships/image" Target="../media/image42.svg"/></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learn/modules/introduction-to-infrastructure-as-code-using-bicep/6-when-use-bicep?ns-enrollment-type=LearningPath&amp;ns-enrollment-id=learn.bicep-deploy-manage" TargetMode="External"/><Relationship Id="rId3" Type="http://schemas.openxmlformats.org/officeDocument/2006/relationships/image" Target="../media/image41.png"/><Relationship Id="rId7" Type="http://schemas.openxmlformats.org/officeDocument/2006/relationships/image" Target="../media/image53.jpe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5.svg"/><Relationship Id="rId4" Type="http://schemas.openxmlformats.org/officeDocument/2006/relationships/image" Target="../media/image42.svg"/><Relationship Id="rId9" Type="http://schemas.openxmlformats.org/officeDocument/2006/relationships/image" Target="../media/image54.png"/></Relationships>
</file>

<file path=ppt/slides/_rels/slide12.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35.png"/><Relationship Id="rId7" Type="http://schemas.openxmlformats.org/officeDocument/2006/relationships/image" Target="../media/image51.png"/><Relationship Id="rId12" Type="http://schemas.openxmlformats.org/officeDocument/2006/relationships/image" Target="../media/image38.sv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42.svg"/><Relationship Id="rId11" Type="http://schemas.openxmlformats.org/officeDocument/2006/relationships/image" Target="../media/image37.png"/><Relationship Id="rId5" Type="http://schemas.openxmlformats.org/officeDocument/2006/relationships/image" Target="../media/image41.png"/><Relationship Id="rId10" Type="http://schemas.openxmlformats.org/officeDocument/2006/relationships/image" Target="../media/image57.svg"/><Relationship Id="rId4" Type="http://schemas.openxmlformats.org/officeDocument/2006/relationships/image" Target="../media/image36.sv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6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jpe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jpeg"/><Relationship Id="rId2" Type="http://schemas.openxmlformats.org/officeDocument/2006/relationships/notesSlide" Target="../notesSlides/notesSlide3.xml"/><Relationship Id="rId16" Type="http://schemas.openxmlformats.org/officeDocument/2006/relationships/image" Target="../media/image31.jpeg"/><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hyperlink" Target="https://docs.microsoft.com/en-us/azure/templates/" TargetMode="External"/><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zure/bicep/releas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Azure/bicep/issu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a:t>What is Infrastructure as Code? (IaC)</a:t>
            </a:r>
          </a:p>
        </p:txBody>
      </p:sp>
    </p:spTree>
    <p:extLst>
      <p:ext uri="{BB962C8B-B14F-4D97-AF65-F5344CB8AC3E}">
        <p14:creationId xmlns:p14="http://schemas.microsoft.com/office/powerpoint/2010/main" val="2349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26C363-220D-426E-934F-3F61D6428A22}"/>
              </a:ext>
            </a:extLst>
          </p:cNvPr>
          <p:cNvSpPr txBox="1"/>
          <p:nvPr/>
        </p:nvSpPr>
        <p:spPr>
          <a:xfrm>
            <a:off x="278604" y="224061"/>
            <a:ext cx="4714875" cy="363946"/>
          </a:xfrm>
          <a:prstGeom prst="rect">
            <a:avLst/>
          </a:prstGeom>
          <a:noFill/>
        </p:spPr>
        <p:txBody>
          <a:bodyPr wrap="square" rtlCol="0">
            <a:spAutoFit/>
          </a:bodyPr>
          <a:lstStyle/>
          <a:p>
            <a:r>
              <a:rPr lang="en-US" sz="1765" b="1" dirty="0">
                <a:solidFill>
                  <a:srgbClr val="0000FF"/>
                </a:solidFill>
                <a:latin typeface="Segoe UI" panose="020B0502040204020203" pitchFamily="34" charset="0"/>
                <a:cs typeface="Segoe UI" panose="020B0502040204020203" pitchFamily="34" charset="0"/>
              </a:rPr>
              <a:t>When to use Bicep</a:t>
            </a:r>
          </a:p>
        </p:txBody>
      </p:sp>
      <p:sp>
        <p:nvSpPr>
          <p:cNvPr id="9" name="TextBox 8">
            <a:extLst>
              <a:ext uri="{FF2B5EF4-FFF2-40B4-BE49-F238E27FC236}">
                <a16:creationId xmlns:a16="http://schemas.microsoft.com/office/drawing/2014/main" id="{682ED9ED-FB52-4ECF-9A98-8AE89F5178A3}"/>
              </a:ext>
            </a:extLst>
          </p:cNvPr>
          <p:cNvSpPr txBox="1"/>
          <p:nvPr/>
        </p:nvSpPr>
        <p:spPr>
          <a:xfrm>
            <a:off x="7865198" y="6424364"/>
            <a:ext cx="6097508" cy="369332"/>
          </a:xfrm>
          <a:prstGeom prst="rect">
            <a:avLst/>
          </a:prstGeom>
          <a:noFill/>
        </p:spPr>
        <p:txBody>
          <a:bodyPr wrap="square">
            <a:spAutoFit/>
          </a:bodyPr>
          <a:lstStyle/>
          <a:p>
            <a:r>
              <a:rPr lang="en-GB" dirty="0">
                <a:hlinkClick r:id="rId3"/>
              </a:rPr>
              <a:t>When to use Bicep - Learn | Microsoft Docs</a:t>
            </a:r>
            <a:endParaRPr lang="en-GB" dirty="0"/>
          </a:p>
        </p:txBody>
      </p:sp>
      <p:sp>
        <p:nvSpPr>
          <p:cNvPr id="13" name="Rectangle 5">
            <a:extLst>
              <a:ext uri="{FF2B5EF4-FFF2-40B4-BE49-F238E27FC236}">
                <a16:creationId xmlns:a16="http://schemas.microsoft.com/office/drawing/2014/main" id="{740DAD87-6F1A-4F6F-A916-D3975A35F294}"/>
              </a:ext>
            </a:extLst>
          </p:cNvPr>
          <p:cNvSpPr>
            <a:spLocks noChangeArrowheads="1"/>
          </p:cNvSpPr>
          <p:nvPr/>
        </p:nvSpPr>
        <p:spPr bwMode="auto">
          <a:xfrm>
            <a:off x="1164185" y="1013309"/>
            <a:ext cx="9324754" cy="51082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1224"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Azure-native</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With Bicep, you're using a language that is native to Azure. When new Azure resources are released or updated, Bicep will support those features on day one. When using other third-party tools, it might take some time for new features to be defined in the tool set</a:t>
            </a:r>
            <a:r>
              <a:rPr lang="en-US" altLang="en-US" sz="1600" dirty="0">
                <a:latin typeface="Segoe UI"/>
                <a:cs typeface="Segoe UI"/>
              </a:rPr>
              <a:t>.</a:t>
            </a:r>
          </a:p>
          <a:p>
            <a:pPr eaLnBrk="1" hangingPunct="1">
              <a:spcBef>
                <a:spcPts val="300"/>
              </a:spcBef>
            </a:pPr>
            <a:r>
              <a:rPr lang="en-US" altLang="en-US" sz="2353" dirty="0">
                <a:solidFill>
                  <a:srgbClr val="000000">
                    <a:lumMod val="65000"/>
                    <a:lumOff val="35000"/>
                  </a:srgbClr>
                </a:solidFill>
                <a:latin typeface="Segoe UI Semibold"/>
              </a:rPr>
              <a:t>Azure integration &amp; support</a:t>
            </a:r>
          </a:p>
          <a:p>
            <a:pPr eaLnBrk="1" hangingPunct="1">
              <a:spcBef>
                <a:spcPts val="300"/>
              </a:spcBef>
            </a:pPr>
            <a:r>
              <a:rPr lang="en-US" altLang="en-US" sz="1400" dirty="0">
                <a:latin typeface="Segoe UI"/>
                <a:cs typeface="Segoe UI"/>
              </a:rPr>
              <a:t>ARM templates, both JSON and Bicep, are fully integrated within the Azure platform. With Resource Manager-based deployments, you can monitor the progress of your deployment in the Azure portal.</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Bicep is a fully supported product with Microsoft Support </a:t>
            </a:r>
            <a:r>
              <a:rPr lang="en-US" altLang="en-US" sz="1400" b="1" dirty="0">
                <a:latin typeface="Segoe UI"/>
                <a:cs typeface="Segoe UI"/>
              </a:rPr>
              <a:t>DO WE NEED TO CAVEAT AVS Here? </a:t>
            </a:r>
          </a:p>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No state management</a:t>
            </a:r>
            <a:r>
              <a:rPr lang="en-US" altLang="en-US" sz="1200" dirty="0">
                <a:latin typeface="Segoe UI"/>
                <a:cs typeface="Segoe UI"/>
              </a:rPr>
              <a:t> </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Bicep deployments compare the current state of your Azure resources with the state that you define in the template. You don't need to keep your resource state information somewhere else, like in a storage account. Azure automatically keeps track of this state for you.</a:t>
            </a:r>
          </a:p>
          <a:p>
            <a:pPr marR="0" lvl="0" eaLnBrk="1" fontAlgn="base" hangingPunct="1">
              <a:lnSpc>
                <a:spcPct val="100000"/>
              </a:lnSpc>
              <a:spcBef>
                <a:spcPts val="300"/>
              </a:spcBef>
              <a:spcAft>
                <a:spcPct val="0"/>
              </a:spcAft>
              <a:buClrTx/>
              <a:buSzTx/>
              <a:tabLst/>
            </a:pPr>
            <a:r>
              <a:rPr lang="en-US" altLang="en-US" sz="2353" dirty="0">
                <a:solidFill>
                  <a:srgbClr val="000000">
                    <a:lumMod val="65000"/>
                    <a:lumOff val="35000"/>
                  </a:srgbClr>
                </a:solidFill>
                <a:latin typeface="Segoe UI Semibold"/>
              </a:rPr>
              <a:t>Easy transition from JSON </a:t>
            </a:r>
          </a:p>
          <a:p>
            <a:pPr marR="0" lvl="0" eaLnBrk="1" fontAlgn="base" hangingPunct="1">
              <a:lnSpc>
                <a:spcPct val="100000"/>
              </a:lnSpc>
              <a:spcBef>
                <a:spcPts val="300"/>
              </a:spcBef>
              <a:spcAft>
                <a:spcPct val="0"/>
              </a:spcAft>
              <a:buClrTx/>
              <a:buSzTx/>
              <a:tabLst/>
            </a:pPr>
            <a:r>
              <a:rPr lang="en-US" altLang="en-US" sz="1400" dirty="0">
                <a:latin typeface="Segoe UI"/>
                <a:cs typeface="Segoe UI"/>
              </a:rPr>
              <a:t>If you're already using ARM JSON templates as your declarative template language, it isn't a difficult process to transition to using Bicep. You can use the Bicep CLI to decompile any ARM template into a Bicep template by using the bicep decompile command.</a:t>
            </a:r>
          </a:p>
          <a:p>
            <a:pPr marL="182880" marR="0" lvl="0" indent="-274320" eaLnBrk="1" fontAlgn="base" hangingPunct="1">
              <a:lnSpc>
                <a:spcPct val="100000"/>
              </a:lnSpc>
              <a:spcBef>
                <a:spcPts val="300"/>
              </a:spcBef>
              <a:spcAft>
                <a:spcPct val="0"/>
              </a:spcAft>
              <a:buClrTx/>
              <a:buSzTx/>
              <a:buFont typeface="Wingdings" panose="05000000000000000000" pitchFamily="2" charset="2"/>
              <a:buChar char="§"/>
              <a:tabLst/>
            </a:pPr>
            <a:endParaRPr lang="en-US" altLang="en-US" sz="1400" dirty="0">
              <a:latin typeface="Segoe UI"/>
              <a:cs typeface="Segoe 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Oval 1">
            <a:extLst>
              <a:ext uri="{FF2B5EF4-FFF2-40B4-BE49-F238E27FC236}">
                <a16:creationId xmlns:a16="http://schemas.microsoft.com/office/drawing/2014/main" id="{F1CE81F4-4898-4F54-B869-3C60229D23BA}"/>
              </a:ext>
              <a:ext uri="{C183D7F6-B498-43B3-948B-1728B52AA6E4}">
                <adec:decorative xmlns:adec="http://schemas.microsoft.com/office/drawing/2017/decorative" val="1"/>
              </a:ext>
            </a:extLst>
          </p:cNvPr>
          <p:cNvSpPr/>
          <p:nvPr/>
        </p:nvSpPr>
        <p:spPr bwMode="auto">
          <a:xfrm>
            <a:off x="491568" y="1164279"/>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 name="Graphic 2" descr="Suburban scene with solid fill">
            <a:extLst>
              <a:ext uri="{FF2B5EF4-FFF2-40B4-BE49-F238E27FC236}">
                <a16:creationId xmlns:a16="http://schemas.microsoft.com/office/drawing/2014/main" id="{1AC5FF66-FE8E-4EFC-92C1-2C8DC77AECC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19880" y="1296384"/>
            <a:ext cx="280093" cy="280093"/>
          </a:xfrm>
          <a:prstGeom prst="rect">
            <a:avLst/>
          </a:prstGeom>
        </p:spPr>
      </p:pic>
      <p:sp>
        <p:nvSpPr>
          <p:cNvPr id="4" name="Oval 3">
            <a:extLst>
              <a:ext uri="{FF2B5EF4-FFF2-40B4-BE49-F238E27FC236}">
                <a16:creationId xmlns:a16="http://schemas.microsoft.com/office/drawing/2014/main" id="{B063A9C0-4C38-44A6-B55A-073FA5515BB7}"/>
              </a:ext>
              <a:ext uri="{C183D7F6-B498-43B3-948B-1728B52AA6E4}">
                <adec:decorative xmlns:adec="http://schemas.microsoft.com/office/drawing/2017/decorative" val="1"/>
              </a:ext>
            </a:extLst>
          </p:cNvPr>
          <p:cNvSpPr/>
          <p:nvPr/>
        </p:nvSpPr>
        <p:spPr bwMode="auto">
          <a:xfrm>
            <a:off x="491568" y="2284855"/>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Graphic 5" descr="Wrench with solid fill">
            <a:extLst>
              <a:ext uri="{FF2B5EF4-FFF2-40B4-BE49-F238E27FC236}">
                <a16:creationId xmlns:a16="http://schemas.microsoft.com/office/drawing/2014/main" id="{7FCCD219-807E-4BF5-8020-12A77F5E8D9C}"/>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19880" y="2416960"/>
            <a:ext cx="280093" cy="280093"/>
          </a:xfrm>
          <a:prstGeom prst="rect">
            <a:avLst/>
          </a:prstGeom>
        </p:spPr>
      </p:pic>
      <p:sp>
        <p:nvSpPr>
          <p:cNvPr id="18" name="Oval 17">
            <a:extLst>
              <a:ext uri="{FF2B5EF4-FFF2-40B4-BE49-F238E27FC236}">
                <a16:creationId xmlns:a16="http://schemas.microsoft.com/office/drawing/2014/main" id="{E24F60CC-35C4-4CAF-A2F4-3F71A6E3CA34}"/>
              </a:ext>
              <a:ext uri="{C183D7F6-B498-43B3-948B-1728B52AA6E4}">
                <adec:decorative xmlns:adec="http://schemas.microsoft.com/office/drawing/2017/decorative" val="1"/>
              </a:ext>
            </a:extLst>
          </p:cNvPr>
          <p:cNvSpPr/>
          <p:nvPr/>
        </p:nvSpPr>
        <p:spPr bwMode="auto">
          <a:xfrm>
            <a:off x="504272" y="3403872"/>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Graphic 19">
            <a:extLst>
              <a:ext uri="{FF2B5EF4-FFF2-40B4-BE49-F238E27FC236}">
                <a16:creationId xmlns:a16="http://schemas.microsoft.com/office/drawing/2014/main" id="{1AEE8BFB-B16E-42AE-A893-19CE5FB29DB1}"/>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2584" y="3535977"/>
            <a:ext cx="280093" cy="280093"/>
          </a:xfrm>
          <a:prstGeom prst="rect">
            <a:avLst/>
          </a:prstGeom>
        </p:spPr>
      </p:pic>
      <p:sp>
        <p:nvSpPr>
          <p:cNvPr id="22" name="Oval 21">
            <a:extLst>
              <a:ext uri="{FF2B5EF4-FFF2-40B4-BE49-F238E27FC236}">
                <a16:creationId xmlns:a16="http://schemas.microsoft.com/office/drawing/2014/main" id="{90A16A80-4ECF-4D2F-AEE9-3C9AB2761783}"/>
              </a:ext>
              <a:ext uri="{C183D7F6-B498-43B3-948B-1728B52AA6E4}">
                <adec:decorative xmlns:adec="http://schemas.microsoft.com/office/drawing/2017/decorative" val="1"/>
              </a:ext>
            </a:extLst>
          </p:cNvPr>
          <p:cNvSpPr/>
          <p:nvPr/>
        </p:nvSpPr>
        <p:spPr bwMode="auto">
          <a:xfrm>
            <a:off x="522003" y="4517509"/>
            <a:ext cx="544305" cy="54430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4" name="Graphic 23" descr="Transfer with solid fill">
            <a:extLst>
              <a:ext uri="{FF2B5EF4-FFF2-40B4-BE49-F238E27FC236}">
                <a16:creationId xmlns:a16="http://schemas.microsoft.com/office/drawing/2014/main" id="{EF350C51-9360-423A-97A5-50C404066BDD}"/>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50315" y="4649614"/>
            <a:ext cx="280093" cy="280093"/>
          </a:xfrm>
          <a:prstGeom prst="rect">
            <a:avLst/>
          </a:prstGeom>
        </p:spPr>
      </p:pic>
    </p:spTree>
    <p:extLst>
      <p:ext uri="{BB962C8B-B14F-4D97-AF65-F5344CB8AC3E}">
        <p14:creationId xmlns:p14="http://schemas.microsoft.com/office/powerpoint/2010/main" val="417246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C6A5ED-F3AF-47DE-85F1-1B9E3BE56459}"/>
              </a:ext>
              <a:ext uri="{C183D7F6-B498-43B3-948B-1728B52AA6E4}">
                <adec:decorative xmlns:adec="http://schemas.microsoft.com/office/drawing/2017/decorative" val="1"/>
              </a:ext>
            </a:extLst>
          </p:cNvPr>
          <p:cNvGrpSpPr/>
          <p:nvPr/>
        </p:nvGrpSpPr>
        <p:grpSpPr>
          <a:xfrm>
            <a:off x="433387" y="1422923"/>
            <a:ext cx="6607428" cy="1009381"/>
            <a:chOff x="436378" y="1545025"/>
            <a:chExt cx="6608366" cy="100952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GB" sz="2353" dirty="0">
                  <a:solidFill>
                    <a:srgbClr val="000000">
                      <a:lumMod val="65000"/>
                      <a:lumOff val="35000"/>
                    </a:srgbClr>
                  </a:solidFill>
                  <a:latin typeface="Segoe UI Semibold"/>
                </a:rPr>
                <a:t>One language to rule them all</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651344"/>
            </a:xfrm>
            <a:prstGeom prst="rect">
              <a:avLst/>
            </a:prstGeom>
            <a:noFill/>
          </p:spPr>
          <p:txBody>
            <a:bodyPr wrap="square" lIns="179259" tIns="143407" rIns="179259" bIns="143407" rtlCol="0">
              <a:spAutoFit/>
            </a:bodyPr>
            <a:lstStyle/>
            <a:p>
              <a:pPr defTabSz="914192">
                <a:spcAft>
                  <a:spcPts val="588"/>
                </a:spcAft>
                <a:defRPr/>
              </a:pPr>
              <a:r>
                <a:rPr lang="en-US" sz="1175" dirty="0">
                  <a:solidFill>
                    <a:srgbClr val="595959"/>
                  </a:solidFill>
                  <a:latin typeface="Segoe UI"/>
                </a:rPr>
                <a:t>Bicep does not have awareness of State so if this is a requirement Terraform may be a better option</a:t>
              </a:r>
            </a:p>
          </p:txBody>
        </p:sp>
      </p:grpSp>
      <p:grpSp>
        <p:nvGrpSpPr>
          <p:cNvPr id="8" name="Group 7">
            <a:extLst>
              <a:ext uri="{FF2B5EF4-FFF2-40B4-BE49-F238E27FC236}">
                <a16:creationId xmlns:a16="http://schemas.microsoft.com/office/drawing/2014/main" id="{C41EC495-2DF9-4DAC-9F24-4E202FB16F12}"/>
              </a:ext>
              <a:ext uri="{C183D7F6-B498-43B3-948B-1728B52AA6E4}">
                <adec:decorative xmlns:adec="http://schemas.microsoft.com/office/drawing/2017/decorative" val="1"/>
              </a:ext>
            </a:extLst>
          </p:cNvPr>
          <p:cNvGrpSpPr/>
          <p:nvPr/>
        </p:nvGrpSpPr>
        <p:grpSpPr>
          <a:xfrm>
            <a:off x="437182" y="2380088"/>
            <a:ext cx="6603634" cy="1902453"/>
            <a:chOff x="436378" y="2624823"/>
            <a:chExt cx="6604571" cy="190272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dirty="0">
                  <a:solidFill>
                    <a:srgbClr val="000000">
                      <a:lumMod val="65000"/>
                      <a:lumOff val="35000"/>
                    </a:srgbClr>
                  </a:solidFill>
                  <a:latin typeface="Segoe UI Semibold"/>
                </a:rPr>
                <a:t>Invent new technology</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1544024"/>
            </a:xfrm>
            <a:prstGeom prst="rect">
              <a:avLst/>
            </a:prstGeom>
            <a:noFill/>
          </p:spPr>
          <p:txBody>
            <a:bodyPr wrap="square" lIns="179259" tIns="143407" rIns="179259" bIns="143407" rtlCol="0">
              <a:spAutoFit/>
            </a:bodyPr>
            <a:lstStyle/>
            <a:p>
              <a:pPr defTabSz="914192">
                <a:spcAft>
                  <a:spcPts val="588"/>
                </a:spcAft>
                <a:defRPr/>
              </a:pPr>
              <a:r>
                <a:rPr lang="en-NZ" sz="1175" dirty="0">
                  <a:solidFill>
                    <a:srgbClr val="595959"/>
                  </a:solidFill>
                  <a:latin typeface="Segoe UI"/>
                </a:rPr>
                <a:t>Based off existing Azure Resource Manager principles. </a:t>
              </a:r>
            </a:p>
            <a:p>
              <a:pPr defTabSz="914192">
                <a:spcAft>
                  <a:spcPts val="588"/>
                </a:spcAft>
                <a:defRPr/>
              </a:pPr>
              <a:r>
                <a:rPr lang="en-US" altLang="en-US" sz="1200" dirty="0">
                  <a:latin typeface="Segoe UI"/>
                  <a:cs typeface="Segoe UI"/>
                </a:rPr>
                <a:t>the first question to ask is, "Does my organization already have a tool set in use?" Many tooling options are available that can be used for infrastructure as code-based resource provisioning. Sometimes, it makes sense to use existing financial and knowledge investments when you consider adopting a new process.</a:t>
              </a:r>
            </a:p>
            <a:p>
              <a:pPr defTabSz="914192">
                <a:spcAft>
                  <a:spcPts val="588"/>
                </a:spcAft>
                <a:defRPr/>
              </a:pPr>
              <a:endParaRPr lang="en-US" sz="1175" dirty="0">
                <a:solidFill>
                  <a:srgbClr val="595959"/>
                </a:solidFill>
                <a:latin typeface="Segoe UI"/>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708" y="2902801"/>
              <a:ext cx="280133" cy="280133"/>
            </a:xfrm>
            <a:prstGeom prst="rect">
              <a:avLst/>
            </a:prstGeom>
          </p:spPr>
        </p:pic>
      </p:grpSp>
      <p:grpSp>
        <p:nvGrpSpPr>
          <p:cNvPr id="46" name="Group 45">
            <a:extLst>
              <a:ext uri="{FF2B5EF4-FFF2-40B4-BE49-F238E27FC236}">
                <a16:creationId xmlns:a16="http://schemas.microsoft.com/office/drawing/2014/main" id="{EF9AFAD9-4ECD-4E9F-977B-4D2A1CB7CD27}"/>
              </a:ext>
              <a:ext uri="{C183D7F6-B498-43B3-948B-1728B52AA6E4}">
                <adec:decorative xmlns:adec="http://schemas.microsoft.com/office/drawing/2017/decorative" val="1"/>
              </a:ext>
            </a:extLst>
          </p:cNvPr>
          <p:cNvGrpSpPr/>
          <p:nvPr/>
        </p:nvGrpSpPr>
        <p:grpSpPr>
          <a:xfrm>
            <a:off x="10150622" y="6373551"/>
            <a:ext cx="2490398" cy="229259"/>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693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1100" b="1" dirty="0">
                  <a:solidFill>
                    <a:srgbClr val="2C65E1"/>
                  </a:solidFill>
                  <a:latin typeface="Segoe UI Semibold" panose="020B0702040204020203" pitchFamily="34" charset="0"/>
                  <a:cs typeface="Segoe UI Semibold" panose="020B0702040204020203" pitchFamily="34" charset="0"/>
                </a:rPr>
                <a:t>https://aka.ms/BicepDocs</a:t>
              </a: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6" name="Title 3">
            <a:extLst>
              <a:ext uri="{FF2B5EF4-FFF2-40B4-BE49-F238E27FC236}">
                <a16:creationId xmlns:a16="http://schemas.microsoft.com/office/drawing/2014/main" id="{F31C2209-FBCC-D444-88EA-B274AED4593E}"/>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38" name="Text Placeholder 4">
            <a:extLst>
              <a:ext uri="{FF2B5EF4-FFF2-40B4-BE49-F238E27FC236}">
                <a16:creationId xmlns:a16="http://schemas.microsoft.com/office/drawing/2014/main" id="{7DDE4EB7-AB40-CA48-8310-B20D7CD8C201}"/>
              </a:ext>
            </a:extLst>
          </p:cNvPr>
          <p:cNvSpPr txBox="1">
            <a:spLocks noGrp="1"/>
          </p:cNvSpPr>
          <p:nvPr>
            <p:ph type="title" idx="4294967295"/>
          </p:nvPr>
        </p:nvSpPr>
        <p:spPr>
          <a:xfrm>
            <a:off x="197867" y="383539"/>
            <a:ext cx="508127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dirty="0">
                <a:ln>
                  <a:noFill/>
                </a:ln>
                <a:solidFill>
                  <a:srgbClr val="0000FF"/>
                </a:solidFill>
              </a:rPr>
              <a:t>What Bicep is NOT</a:t>
            </a:r>
          </a:p>
        </p:txBody>
      </p:sp>
      <p:sp>
        <p:nvSpPr>
          <p:cNvPr id="41" name="Rectangle 40">
            <a:extLst>
              <a:ext uri="{FF2B5EF4-FFF2-40B4-BE49-F238E27FC236}">
                <a16:creationId xmlns:a16="http://schemas.microsoft.com/office/drawing/2014/main" id="{68FE213C-5448-5C40-BAC2-1DCA15A0C038}"/>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pic>
        <p:nvPicPr>
          <p:cNvPr id="2" name="Graphic 1">
            <a:extLst>
              <a:ext uri="{FF2B5EF4-FFF2-40B4-BE49-F238E27FC236}">
                <a16:creationId xmlns:a16="http://schemas.microsoft.com/office/drawing/2014/main" id="{0720EAA1-CCB6-4021-8113-EC1682FEE72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328" y="1709503"/>
            <a:ext cx="268038" cy="277324"/>
          </a:xfrm>
          <a:prstGeom prst="rect">
            <a:avLst/>
          </a:prstGeom>
        </p:spPr>
      </p:pic>
      <p:pic>
        <p:nvPicPr>
          <p:cNvPr id="1026" name="Picture 2" descr="one language to rule them all - lotr-one-ring-to-rule-them-all | Meme  Generator">
            <a:extLst>
              <a:ext uri="{FF2B5EF4-FFF2-40B4-BE49-F238E27FC236}">
                <a16:creationId xmlns:a16="http://schemas.microsoft.com/office/drawing/2014/main" id="{272859A2-8E5C-4E31-8D04-4B33599C2D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3466" y="457157"/>
            <a:ext cx="2719413" cy="152967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AC9001B7-CA4A-4232-9F6A-E39A03EEF74F}"/>
              </a:ext>
            </a:extLst>
          </p:cNvPr>
          <p:cNvSpPr txBox="1"/>
          <p:nvPr/>
        </p:nvSpPr>
        <p:spPr>
          <a:xfrm>
            <a:off x="1041695" y="4087910"/>
            <a:ext cx="8594523" cy="1046890"/>
          </a:xfrm>
          <a:prstGeom prst="rect">
            <a:avLst/>
          </a:prstGeom>
          <a:noFill/>
        </p:spPr>
        <p:txBody>
          <a:bodyPr wrap="square">
            <a:spAutoFit/>
          </a:bodyPr>
          <a:lstStyle/>
          <a:p>
            <a:pPr eaLnBrk="1" hangingPunct="1">
              <a:spcBef>
                <a:spcPts val="300"/>
              </a:spcBef>
            </a:pPr>
            <a:r>
              <a:rPr lang="en-US" altLang="en-US" sz="2353" dirty="0">
                <a:solidFill>
                  <a:srgbClr val="000000">
                    <a:lumMod val="65000"/>
                    <a:lumOff val="35000"/>
                  </a:srgbClr>
                </a:solidFill>
                <a:latin typeface="Segoe UI Semibold"/>
              </a:rPr>
              <a:t>Multi-cloud</a:t>
            </a:r>
          </a:p>
          <a:p>
            <a:pPr eaLnBrk="1" hangingPunct="1">
              <a:spcBef>
                <a:spcPts val="300"/>
              </a:spcBef>
            </a:pPr>
            <a:r>
              <a:rPr lang="en-US" altLang="en-US" sz="1200" dirty="0">
                <a:latin typeface="Segoe UI"/>
                <a:cs typeface="Segoe UI"/>
              </a:rPr>
              <a:t>If your organization uses multiple cloud providers to host its infrastructure, Bicep might not be the right tool. Other cloud providers don't support Bicep as a template language. Open-source tools like Terraform can be used for multi-cloud deployments, including deployments to Azure.</a:t>
            </a:r>
          </a:p>
        </p:txBody>
      </p:sp>
      <p:grpSp>
        <p:nvGrpSpPr>
          <p:cNvPr id="47" name="Group 46">
            <a:extLst>
              <a:ext uri="{FF2B5EF4-FFF2-40B4-BE49-F238E27FC236}">
                <a16:creationId xmlns:a16="http://schemas.microsoft.com/office/drawing/2014/main" id="{95DC6F3A-D35A-4ADB-BED5-77D5F680DF42}"/>
              </a:ext>
              <a:ext uri="{C183D7F6-B498-43B3-948B-1728B52AA6E4}">
                <adec:decorative xmlns:adec="http://schemas.microsoft.com/office/drawing/2017/decorative" val="1"/>
              </a:ext>
            </a:extLst>
          </p:cNvPr>
          <p:cNvGrpSpPr/>
          <p:nvPr/>
        </p:nvGrpSpPr>
        <p:grpSpPr>
          <a:xfrm>
            <a:off x="7040815" y="6376419"/>
            <a:ext cx="2994931" cy="353702"/>
            <a:chOff x="9701248" y="4775731"/>
            <a:chExt cx="2490752" cy="353751"/>
          </a:xfrm>
        </p:grpSpPr>
        <p:sp>
          <p:nvSpPr>
            <p:cNvPr id="48" name="Text Placeholder 3">
              <a:extLst>
                <a:ext uri="{FF2B5EF4-FFF2-40B4-BE49-F238E27FC236}">
                  <a16:creationId xmlns:a16="http://schemas.microsoft.com/office/drawing/2014/main" id="{95EDC105-6F39-4DDE-AC20-975817173699}"/>
                </a:ext>
              </a:extLst>
            </p:cNvPr>
            <p:cNvSpPr txBox="1">
              <a:spLocks/>
            </p:cNvSpPr>
            <p:nvPr/>
          </p:nvSpPr>
          <p:spPr>
            <a:xfrm>
              <a:off x="10006819" y="4790881"/>
              <a:ext cx="2185181" cy="3386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When to use Bicep - Learn | Microsoft Docs</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Freeform 9">
              <a:extLst>
                <a:ext uri="{FF2B5EF4-FFF2-40B4-BE49-F238E27FC236}">
                  <a16:creationId xmlns:a16="http://schemas.microsoft.com/office/drawing/2014/main" id="{898DA0C2-BDA4-4158-B6AA-7F112210AA2E}"/>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 name="Oval 2">
            <a:extLst>
              <a:ext uri="{FF2B5EF4-FFF2-40B4-BE49-F238E27FC236}">
                <a16:creationId xmlns:a16="http://schemas.microsoft.com/office/drawing/2014/main" id="{B6E2592B-DA3B-4584-923A-088E6BF82DC2}"/>
              </a:ext>
              <a:ext uri="{C183D7F6-B498-43B3-948B-1728B52AA6E4}">
                <adec:decorative xmlns:adec="http://schemas.microsoft.com/office/drawing/2017/decorative" val="1"/>
              </a:ext>
            </a:extLst>
          </p:cNvPr>
          <p:cNvSpPr/>
          <p:nvPr/>
        </p:nvSpPr>
        <p:spPr bwMode="auto">
          <a:xfrm>
            <a:off x="425516" y="4010388"/>
            <a:ext cx="544305" cy="544305"/>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 name="Graphic 3" descr="Cloud outline">
            <a:extLst>
              <a:ext uri="{FF2B5EF4-FFF2-40B4-BE49-F238E27FC236}">
                <a16:creationId xmlns:a16="http://schemas.microsoft.com/office/drawing/2014/main" id="{69935899-2D13-43BA-B08C-673303C7847E}"/>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57621" y="4142493"/>
            <a:ext cx="280093" cy="280093"/>
          </a:xfrm>
          <a:prstGeom prst="rect">
            <a:avLst/>
          </a:prstGeom>
        </p:spPr>
      </p:pic>
    </p:spTree>
    <p:extLst>
      <p:ext uri="{BB962C8B-B14F-4D97-AF65-F5344CB8AC3E}">
        <p14:creationId xmlns:p14="http://schemas.microsoft.com/office/powerpoint/2010/main" val="148225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C6A5ED-F3AF-47DE-85F1-1B9E3BE56459}"/>
              </a:ext>
              <a:ext uri="{C183D7F6-B498-43B3-948B-1728B52AA6E4}">
                <adec:decorative xmlns:adec="http://schemas.microsoft.com/office/drawing/2017/decorative" val="1"/>
              </a:ext>
            </a:extLst>
          </p:cNvPr>
          <p:cNvGrpSpPr/>
          <p:nvPr/>
        </p:nvGrpSpPr>
        <p:grpSpPr>
          <a:xfrm>
            <a:off x="433387" y="1422924"/>
            <a:ext cx="6607428" cy="828667"/>
            <a:chOff x="436378" y="1545025"/>
            <a:chExt cx="6608366" cy="82878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Simpler Syntax. No JSON noise</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Define Azure resources using a simple language to learn, read and understand.</a:t>
              </a: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491" y="1801135"/>
              <a:ext cx="336159" cy="319351"/>
            </a:xfrm>
            <a:prstGeom prst="rect">
              <a:avLst/>
            </a:prstGeom>
          </p:spPr>
        </p:pic>
      </p:grpSp>
      <p:grpSp>
        <p:nvGrpSpPr>
          <p:cNvPr id="8" name="Group 7">
            <a:extLst>
              <a:ext uri="{FF2B5EF4-FFF2-40B4-BE49-F238E27FC236}">
                <a16:creationId xmlns:a16="http://schemas.microsoft.com/office/drawing/2014/main" id="{C41EC495-2DF9-4DAC-9F24-4E202FB16F12}"/>
              </a:ext>
              <a:ext uri="{C183D7F6-B498-43B3-948B-1728B52AA6E4}">
                <adec:decorative xmlns:adec="http://schemas.microsoft.com/office/drawing/2017/decorative" val="1"/>
              </a:ext>
            </a:extLst>
          </p:cNvPr>
          <p:cNvGrpSpPr/>
          <p:nvPr/>
        </p:nvGrpSpPr>
        <p:grpSpPr>
          <a:xfrm>
            <a:off x="437182" y="2380089"/>
            <a:ext cx="6603634" cy="829186"/>
            <a:chOff x="436378" y="2624823"/>
            <a:chExt cx="6604571" cy="82930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470604"/>
            </a:xfrm>
            <a:prstGeom prst="rect">
              <a:avLst/>
            </a:prstGeom>
            <a:noFill/>
          </p:spPr>
          <p:txBody>
            <a:bodyPr wrap="square" lIns="179259" tIns="143407" rIns="179259" bIns="143407" rtlCol="0">
              <a:spAutoFit/>
            </a:bodyPr>
            <a:lstStyle/>
            <a:p>
              <a:pPr defTabSz="914192">
                <a:spcAft>
                  <a:spcPts val="588"/>
                </a:spcAft>
                <a:defRPr/>
              </a:pPr>
              <a:r>
                <a:rPr lang="en-NZ" sz="1175">
                  <a:solidFill>
                    <a:srgbClr val="595959"/>
                  </a:solidFill>
                  <a:latin typeface="Segoe UI"/>
                </a:rPr>
                <a:t>Declare how the resources should be and Azure Resource Manager “makes it so”. </a:t>
              </a:r>
              <a:endParaRPr lang="en-US" sz="1175">
                <a:solidFill>
                  <a:srgbClr val="595959"/>
                </a:solidFill>
                <a:latin typeface="Segoe UI"/>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708" y="2902801"/>
              <a:ext cx="280133" cy="280133"/>
            </a:xfrm>
            <a:prstGeom prst="rect">
              <a:avLst/>
            </a:prstGeom>
          </p:spPr>
        </p:pic>
      </p:grpSp>
      <p:grpSp>
        <p:nvGrpSpPr>
          <p:cNvPr id="15" name="Group 14">
            <a:extLst>
              <a:ext uri="{FF2B5EF4-FFF2-40B4-BE49-F238E27FC236}">
                <a16:creationId xmlns:a16="http://schemas.microsoft.com/office/drawing/2014/main" id="{177E84DA-80C6-4980-B60A-FE7B88D8ADD4}"/>
              </a:ext>
              <a:ext uri="{C183D7F6-B498-43B3-948B-1728B52AA6E4}">
                <adec:decorative xmlns:adec="http://schemas.microsoft.com/office/drawing/2017/decorative" val="1"/>
              </a:ext>
            </a:extLst>
          </p:cNvPr>
          <p:cNvGrpSpPr/>
          <p:nvPr/>
        </p:nvGrpSpPr>
        <p:grpSpPr>
          <a:xfrm>
            <a:off x="433387" y="5222360"/>
            <a:ext cx="6208241" cy="819126"/>
            <a:chOff x="432583" y="5016804"/>
            <a:chExt cx="6209121" cy="819242"/>
          </a:xfrm>
        </p:grpSpPr>
        <p:grpSp>
          <p:nvGrpSpPr>
            <p:cNvPr id="30" name="Group 29">
              <a:extLst>
                <a:ext uri="{FF2B5EF4-FFF2-40B4-BE49-F238E27FC236}">
                  <a16:creationId xmlns:a16="http://schemas.microsoft.com/office/drawing/2014/main" id="{59EE89BE-C340-450F-82D5-857E1EE3C4CF}"/>
                </a:ext>
              </a:extLst>
            </p:cNvPr>
            <p:cNvGrpSpPr/>
            <p:nvPr/>
          </p:nvGrpSpPr>
          <p:grpSpPr>
            <a:xfrm>
              <a:off x="432583" y="5016804"/>
              <a:ext cx="6209121" cy="819242"/>
              <a:chOff x="432583" y="4746230"/>
              <a:chExt cx="6209121" cy="819242"/>
            </a:xfrm>
          </p:grpSpPr>
          <p:sp>
            <p:nvSpPr>
              <p:cNvPr id="37" name="Oval 36">
                <a:extLst>
                  <a:ext uri="{FF2B5EF4-FFF2-40B4-BE49-F238E27FC236}">
                    <a16:creationId xmlns:a16="http://schemas.microsoft.com/office/drawing/2014/main" id="{7BA5CEAF-AE5A-40E3-884F-DC8523425723}"/>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TextBox 38">
                <a:extLst>
                  <a:ext uri="{FF2B5EF4-FFF2-40B4-BE49-F238E27FC236}">
                    <a16:creationId xmlns:a16="http://schemas.microsoft.com/office/drawing/2014/main" id="{98B354F3-77B3-43F5-B3CF-6B450D5F3990}"/>
                  </a:ext>
                </a:extLst>
              </p:cNvPr>
              <p:cNvSpPr txBox="1"/>
              <p:nvPr/>
            </p:nvSpPr>
            <p:spPr>
              <a:xfrm>
                <a:off x="1044772" y="4746230"/>
                <a:ext cx="4827993"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Convert existing templates</a:t>
                </a:r>
              </a:p>
            </p:txBody>
          </p:sp>
          <p:sp>
            <p:nvSpPr>
              <p:cNvPr id="40" name="TextBox 39">
                <a:extLst>
                  <a:ext uri="{FF2B5EF4-FFF2-40B4-BE49-F238E27FC236}">
                    <a16:creationId xmlns:a16="http://schemas.microsoft.com/office/drawing/2014/main" id="{5990270B-9000-4A5F-8B61-9EC7A455F447}"/>
                  </a:ext>
                </a:extLst>
              </p:cNvPr>
              <p:cNvSpPr txBox="1"/>
              <p:nvPr/>
            </p:nvSpPr>
            <p:spPr>
              <a:xfrm>
                <a:off x="1044772" y="5094868"/>
                <a:ext cx="5596932"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Easy conversion of ARM Templates to Bicep</a:t>
                </a:r>
              </a:p>
            </p:txBody>
          </p:sp>
        </p:grpSp>
        <p:pic>
          <p:nvPicPr>
            <p:cNvPr id="14" name="Graphic 13">
              <a:extLst>
                <a:ext uri="{FF2B5EF4-FFF2-40B4-BE49-F238E27FC236}">
                  <a16:creationId xmlns:a16="http://schemas.microsoft.com/office/drawing/2014/main" id="{317674ED-73A6-49AD-A0FC-64D3FF35B4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546" y="5301567"/>
              <a:ext cx="268076" cy="277363"/>
            </a:xfrm>
            <a:prstGeom prst="rect">
              <a:avLst/>
            </a:prstGeom>
          </p:spPr>
        </p:pic>
      </p:grpSp>
      <p:grpSp>
        <p:nvGrpSpPr>
          <p:cNvPr id="19" name="Group 18">
            <a:extLst>
              <a:ext uri="{FF2B5EF4-FFF2-40B4-BE49-F238E27FC236}">
                <a16:creationId xmlns:a16="http://schemas.microsoft.com/office/drawing/2014/main" id="{031ADB2C-AD46-4B4E-AB0E-4DDF1B1BABC1}"/>
              </a:ext>
              <a:ext uri="{C183D7F6-B498-43B3-948B-1728B52AA6E4}">
                <adec:decorative xmlns:adec="http://schemas.microsoft.com/office/drawing/2017/decorative" val="1"/>
              </a:ext>
            </a:extLst>
          </p:cNvPr>
          <p:cNvGrpSpPr/>
          <p:nvPr/>
        </p:nvGrpSpPr>
        <p:grpSpPr>
          <a:xfrm>
            <a:off x="433387" y="4274736"/>
            <a:ext cx="6889878" cy="819126"/>
            <a:chOff x="432583" y="4120497"/>
            <a:chExt cx="6890855" cy="819242"/>
          </a:xfrm>
        </p:grpSpPr>
        <p:grpSp>
          <p:nvGrpSpPr>
            <p:cNvPr id="3" name="Group 2">
              <a:extLst>
                <a:ext uri="{FF2B5EF4-FFF2-40B4-BE49-F238E27FC236}">
                  <a16:creationId xmlns:a16="http://schemas.microsoft.com/office/drawing/2014/main" id="{432669B6-D049-4C9E-A270-FF0CA5C8AA28}"/>
                </a:ext>
              </a:extLst>
            </p:cNvPr>
            <p:cNvGrpSpPr/>
            <p:nvPr/>
          </p:nvGrpSpPr>
          <p:grpSpPr>
            <a:xfrm>
              <a:off x="432583" y="4120497"/>
              <a:ext cx="6890855" cy="819242"/>
              <a:chOff x="432583" y="4746230"/>
              <a:chExt cx="6890855" cy="819242"/>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Built for tool-ability</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6278666" cy="470604"/>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First class authoring experience in VSCode. Rich type-safety, intellisense and validation. </a:t>
                </a:r>
              </a:p>
            </p:txBody>
          </p:sp>
        </p:grpSp>
        <p:pic>
          <p:nvPicPr>
            <p:cNvPr id="16" name="Graphic 15">
              <a:extLst>
                <a:ext uri="{FF2B5EF4-FFF2-40B4-BE49-F238E27FC236}">
                  <a16:creationId xmlns:a16="http://schemas.microsoft.com/office/drawing/2014/main" id="{39CC6B73-DF5A-49D9-B814-26C98E992EA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737" y="4394314"/>
              <a:ext cx="288309" cy="288309"/>
            </a:xfrm>
            <a:prstGeom prst="rect">
              <a:avLst/>
            </a:prstGeom>
          </p:spPr>
        </p:pic>
      </p:grpSp>
      <p:grpSp>
        <p:nvGrpSpPr>
          <p:cNvPr id="25" name="Group 24">
            <a:extLst>
              <a:ext uri="{FF2B5EF4-FFF2-40B4-BE49-F238E27FC236}">
                <a16:creationId xmlns:a16="http://schemas.microsoft.com/office/drawing/2014/main" id="{229602A3-EEA9-405F-9D71-B99FC0449FAA}"/>
              </a:ext>
              <a:ext uri="{C183D7F6-B498-43B3-948B-1728B52AA6E4}">
                <adec:decorative xmlns:adec="http://schemas.microsoft.com/office/drawing/2017/decorative" val="1"/>
              </a:ext>
            </a:extLst>
          </p:cNvPr>
          <p:cNvGrpSpPr/>
          <p:nvPr/>
        </p:nvGrpSpPr>
        <p:grpSpPr>
          <a:xfrm>
            <a:off x="433387" y="3337777"/>
            <a:ext cx="7358091" cy="808452"/>
            <a:chOff x="432583" y="3234855"/>
            <a:chExt cx="7359135" cy="808566"/>
          </a:xfrm>
        </p:grpSpPr>
        <p:grpSp>
          <p:nvGrpSpPr>
            <p:cNvPr id="11" name="Group 10">
              <a:extLst>
                <a:ext uri="{FF2B5EF4-FFF2-40B4-BE49-F238E27FC236}">
                  <a16:creationId xmlns:a16="http://schemas.microsoft.com/office/drawing/2014/main" id="{733F5FB0-F74B-4E98-B4CD-CAFB9DB75529}"/>
                </a:ext>
              </a:extLst>
            </p:cNvPr>
            <p:cNvGrpSpPr/>
            <p:nvPr/>
          </p:nvGrpSpPr>
          <p:grpSpPr>
            <a:xfrm>
              <a:off x="432583" y="3234855"/>
              <a:ext cx="7359135" cy="808566"/>
              <a:chOff x="436379" y="3722977"/>
              <a:chExt cx="7359135" cy="808566"/>
            </a:xfrm>
          </p:grpSpPr>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22056"/>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2353">
                    <a:solidFill>
                      <a:srgbClr val="000000">
                        <a:lumMod val="65000"/>
                        <a:lumOff val="35000"/>
                      </a:srgbClr>
                    </a:solidFill>
                    <a:latin typeface="Segoe UI Semibold"/>
                  </a:rPr>
                  <a:t>Modularity</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6750742" cy="470593"/>
              </a:xfrm>
              <a:prstGeom prst="rect">
                <a:avLst/>
              </a:prstGeom>
              <a:noFill/>
            </p:spPr>
            <p:txBody>
              <a:bodyPr wrap="square" lIns="179259" tIns="143407" rIns="179259" bIns="143407" rtlCol="0">
                <a:spAutoFit/>
              </a:bodyPr>
              <a:lstStyle/>
              <a:p>
                <a:pPr defTabSz="914192">
                  <a:spcAft>
                    <a:spcPts val="588"/>
                  </a:spcAft>
                  <a:defRPr/>
                </a:pPr>
                <a:r>
                  <a:rPr lang="en-US" sz="1175">
                    <a:solidFill>
                      <a:srgbClr val="595959"/>
                    </a:solidFill>
                    <a:latin typeface="Segoe UI"/>
                  </a:rPr>
                  <a:t>Modules to break your bicep code into manageable chunks. Public and Private module registries</a:t>
                </a:r>
              </a:p>
            </p:txBody>
          </p:sp>
        </p:grpSp>
        <p:pic>
          <p:nvPicPr>
            <p:cNvPr id="17" name="Graphic 16">
              <a:extLst>
                <a:ext uri="{FF2B5EF4-FFF2-40B4-BE49-F238E27FC236}">
                  <a16:creationId xmlns:a16="http://schemas.microsoft.com/office/drawing/2014/main" id="{01B8AC14-B714-4487-8A59-42F048FE3D61}"/>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3511" y="3466846"/>
              <a:ext cx="280133" cy="336159"/>
            </a:xfrm>
            <a:prstGeom prst="rect">
              <a:avLst/>
            </a:prstGeom>
          </p:spPr>
        </p:pic>
      </p:grpSp>
      <p:grpSp>
        <p:nvGrpSpPr>
          <p:cNvPr id="46" name="Group 45">
            <a:extLst>
              <a:ext uri="{FF2B5EF4-FFF2-40B4-BE49-F238E27FC236}">
                <a16:creationId xmlns:a16="http://schemas.microsoft.com/office/drawing/2014/main" id="{EF9AFAD9-4ECD-4E9F-977B-4D2A1CB7CD27}"/>
              </a:ext>
              <a:ext uri="{C183D7F6-B498-43B3-948B-1728B52AA6E4}">
                <adec:decorative xmlns:adec="http://schemas.microsoft.com/office/drawing/2017/decorative" val="1"/>
              </a:ext>
            </a:extLst>
          </p:cNvPr>
          <p:cNvGrpSpPr/>
          <p:nvPr/>
        </p:nvGrpSpPr>
        <p:grpSpPr>
          <a:xfrm>
            <a:off x="10150622" y="6373551"/>
            <a:ext cx="2490398" cy="229259"/>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6930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1100" b="1">
                  <a:solidFill>
                    <a:srgbClr val="2C65E1"/>
                  </a:solidFill>
                  <a:latin typeface="Segoe UI Semibold" panose="020B0702040204020203" pitchFamily="34" charset="0"/>
                  <a:cs typeface="Segoe UI Semibold" panose="020B0702040204020203" pitchFamily="34" charset="0"/>
                </a:rPr>
                <a:t>https://</a:t>
              </a:r>
              <a:r>
                <a:rPr lang="en-US" sz="1100" b="1" err="1">
                  <a:solidFill>
                    <a:srgbClr val="2C65E1"/>
                  </a:solidFill>
                  <a:latin typeface="Segoe UI Semibold" panose="020B0702040204020203" pitchFamily="34" charset="0"/>
                  <a:cs typeface="Segoe UI Semibold" panose="020B0702040204020203" pitchFamily="34" charset="0"/>
                </a:rPr>
                <a:t>aka.ms</a:t>
              </a:r>
              <a:r>
                <a:rPr lang="en-US" sz="1100" b="1">
                  <a:solidFill>
                    <a:srgbClr val="2C65E1"/>
                  </a:solidFill>
                  <a:latin typeface="Segoe UI Semibold" panose="020B0702040204020203" pitchFamily="34" charset="0"/>
                  <a:cs typeface="Segoe UI Semibold" panose="020B0702040204020203" pitchFamily="34" charset="0"/>
                </a:rPr>
                <a:t>/</a:t>
              </a:r>
              <a:r>
                <a:rPr lang="en-US" sz="1100" b="1" err="1">
                  <a:solidFill>
                    <a:srgbClr val="2C65E1"/>
                  </a:solidFill>
                  <a:latin typeface="Segoe UI Semibold" panose="020B0702040204020203" pitchFamily="34" charset="0"/>
                  <a:cs typeface="Segoe UI Semibold" panose="020B0702040204020203" pitchFamily="34" charset="0"/>
                </a:rPr>
                <a:t>BicepDocs</a:t>
              </a:r>
              <a:endParaRPr lang="en-US" sz="1100" b="1">
                <a:solidFill>
                  <a:srgbClr val="2C65E1"/>
                </a:solidFill>
                <a:latin typeface="Segoe UI Semibold" panose="020B0702040204020203" pitchFamily="34" charset="0"/>
                <a:cs typeface="Segoe UI Semibold" panose="020B0702040204020203" pitchFamily="34" charset="0"/>
              </a:endParaRP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1427" tIns="45713" rIns="91427" bIns="45713" numCol="1" anchor="t" anchorCtr="0" compatLnSpc="1">
              <a:prstTxWarp prst="textNoShape">
                <a:avLst/>
              </a:prstTxWarp>
            </a:bodyPr>
            <a:lstStyle/>
            <a:p>
              <a:pPr defTabSz="914225">
                <a:defRPr/>
              </a:pPr>
              <a:endParaRPr lang="en-US" sz="1800">
                <a:solidFill>
                  <a:srgbClr val="000000"/>
                </a:solidFill>
                <a:latin typeface="Segoe UI"/>
              </a:endParaRPr>
            </a:p>
          </p:txBody>
        </p:sp>
      </p:grpSp>
      <p:sp>
        <p:nvSpPr>
          <p:cNvPr id="36" name="Title 3">
            <a:extLst>
              <a:ext uri="{FF2B5EF4-FFF2-40B4-BE49-F238E27FC236}">
                <a16:creationId xmlns:a16="http://schemas.microsoft.com/office/drawing/2014/main" id="{F31C2209-FBCC-D444-88EA-B274AED4593E}"/>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38" name="Text Placeholder 4">
            <a:extLst>
              <a:ext uri="{FF2B5EF4-FFF2-40B4-BE49-F238E27FC236}">
                <a16:creationId xmlns:a16="http://schemas.microsoft.com/office/drawing/2014/main" id="{7DDE4EB7-AB40-CA48-8310-B20D7CD8C201}"/>
              </a:ext>
            </a:extLst>
          </p:cNvPr>
          <p:cNvSpPr txBox="1">
            <a:spLocks noGrp="1"/>
          </p:cNvSpPr>
          <p:nvPr>
            <p:ph type="title" idx="4294967295"/>
          </p:nvPr>
        </p:nvSpPr>
        <p:spPr>
          <a:xfrm>
            <a:off x="197867" y="383539"/>
            <a:ext cx="508127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a:ln>
                  <a:noFill/>
                </a:ln>
                <a:solidFill>
                  <a:srgbClr val="0000FF"/>
                </a:solidFill>
              </a:rPr>
              <a:t>Benefits of Azure Bicep</a:t>
            </a:r>
          </a:p>
        </p:txBody>
      </p:sp>
      <p:sp>
        <p:nvSpPr>
          <p:cNvPr id="41" name="Rectangle 40">
            <a:extLst>
              <a:ext uri="{FF2B5EF4-FFF2-40B4-BE49-F238E27FC236}">
                <a16:creationId xmlns:a16="http://schemas.microsoft.com/office/drawing/2014/main" id="{68FE213C-5448-5C40-BAC2-1DCA15A0C038}"/>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sp>
        <p:nvSpPr>
          <p:cNvPr id="42" name="TextBox 23">
            <a:extLst>
              <a:ext uri="{FF2B5EF4-FFF2-40B4-BE49-F238E27FC236}">
                <a16:creationId xmlns:a16="http://schemas.microsoft.com/office/drawing/2014/main" id="{74D4468D-8AFC-D64C-98A4-A487DB89C262}"/>
              </a:ext>
            </a:extLst>
          </p:cNvPr>
          <p:cNvSpPr txBox="1"/>
          <p:nvPr/>
        </p:nvSpPr>
        <p:spPr>
          <a:xfrm>
            <a:off x="343941" y="734974"/>
            <a:ext cx="6652053" cy="271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76"/>
              <a:t>Bicep is a Domain Specific Language used to create Resource Manager Templates</a:t>
            </a:r>
            <a:endParaRPr lang="en-US" sz="1176">
              <a:cs typeface="Segoe UI" panose="020B0502040204020203" pitchFamily="34" charset="0"/>
            </a:endParaRPr>
          </a:p>
        </p:txBody>
      </p:sp>
    </p:spTree>
    <p:extLst>
      <p:ext uri="{BB962C8B-B14F-4D97-AF65-F5344CB8AC3E}">
        <p14:creationId xmlns:p14="http://schemas.microsoft.com/office/powerpoint/2010/main" val="89817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B72167-11DD-4F15-84D8-8DA4A03AB783}"/>
              </a:ext>
            </a:extLst>
          </p:cNvPr>
          <p:cNvPicPr>
            <a:picLocks noChangeAspect="1"/>
          </p:cNvPicPr>
          <p:nvPr/>
        </p:nvPicPr>
        <p:blipFill>
          <a:blip r:embed="rId3"/>
          <a:stretch>
            <a:fillRect/>
          </a:stretch>
        </p:blipFill>
        <p:spPr>
          <a:xfrm>
            <a:off x="0" y="592111"/>
            <a:ext cx="12192000" cy="6447130"/>
          </a:xfrm>
          <a:prstGeom prst="rect">
            <a:avLst/>
          </a:prstGeom>
        </p:spPr>
      </p:pic>
      <p:sp>
        <p:nvSpPr>
          <p:cNvPr id="2" name="Rectangle 1">
            <a:extLst>
              <a:ext uri="{FF2B5EF4-FFF2-40B4-BE49-F238E27FC236}">
                <a16:creationId xmlns:a16="http://schemas.microsoft.com/office/drawing/2014/main" id="{E5B13A51-C8A8-472C-99E5-40C617A1B1EB}"/>
              </a:ext>
            </a:extLst>
          </p:cNvPr>
          <p:cNvSpPr/>
          <p:nvPr/>
        </p:nvSpPr>
        <p:spPr>
          <a:xfrm>
            <a:off x="0" y="-57190"/>
            <a:ext cx="12192000" cy="649301"/>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Simpler Syntax. No JSON noise.</a:t>
            </a:r>
          </a:p>
        </p:txBody>
      </p:sp>
    </p:spTree>
    <p:extLst>
      <p:ext uri="{BB962C8B-B14F-4D97-AF65-F5344CB8AC3E}">
        <p14:creationId xmlns:p14="http://schemas.microsoft.com/office/powerpoint/2010/main" val="212448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5E706-4C6C-43FA-A287-175FE1152DF1}"/>
              </a:ext>
            </a:extLst>
          </p:cNvPr>
          <p:cNvSpPr>
            <a:spLocks noGrp="1"/>
          </p:cNvSpPr>
          <p:nvPr>
            <p:ph type="title"/>
          </p:nvPr>
        </p:nvSpPr>
        <p:spPr>
          <a:xfrm>
            <a:off x="856749" y="2335053"/>
            <a:ext cx="2728360" cy="646331"/>
          </a:xfrm>
        </p:spPr>
        <p:txBody>
          <a:bodyPr>
            <a:normAutofit/>
          </a:bodyPr>
          <a:lstStyle/>
          <a:p>
            <a:r>
              <a:rPr lang="en-US" sz="3600" dirty="0">
                <a:latin typeface="Segoe UI Semibold" panose="020B0702040204020203" pitchFamily="34" charset="0"/>
                <a:cs typeface="Segoe UI Semibold" panose="020B0702040204020203" pitchFamily="34" charset="0"/>
              </a:rPr>
              <a:t>v0.1 + v0.2</a:t>
            </a:r>
          </a:p>
        </p:txBody>
      </p:sp>
      <p:sp>
        <p:nvSpPr>
          <p:cNvPr id="9" name="TextBox 8">
            <a:extLst>
              <a:ext uri="{FF2B5EF4-FFF2-40B4-BE49-F238E27FC236}">
                <a16:creationId xmlns:a16="http://schemas.microsoft.com/office/drawing/2014/main" id="{497CDBCA-18C7-4099-B3FE-9EC7DF642498}"/>
              </a:ext>
            </a:extLst>
          </p:cNvPr>
          <p:cNvSpPr txBox="1"/>
          <p:nvPr/>
        </p:nvSpPr>
        <p:spPr>
          <a:xfrm>
            <a:off x="856748" y="3103367"/>
            <a:ext cx="318995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rPr>
              <a:t>Experimental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424727E-115D-4B61-A23A-B17777E42A5F}"/>
              </a:ext>
            </a:extLst>
          </p:cNvPr>
          <p:cNvSpPr txBox="1"/>
          <p:nvPr/>
        </p:nvSpPr>
        <p:spPr>
          <a:xfrm>
            <a:off x="900377"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AUTUMN ‘20</a:t>
            </a:r>
          </a:p>
        </p:txBody>
      </p:sp>
      <p:sp>
        <p:nvSpPr>
          <p:cNvPr id="2" name="Rectangle 1">
            <a:extLst>
              <a:ext uri="{FF2B5EF4-FFF2-40B4-BE49-F238E27FC236}">
                <a16:creationId xmlns:a16="http://schemas.microsoft.com/office/drawing/2014/main" id="{1A44B186-1916-40BF-8BF1-7F00B9C2372E}"/>
              </a:ext>
            </a:extLst>
          </p:cNvPr>
          <p:cNvSpPr/>
          <p:nvPr/>
        </p:nvSpPr>
        <p:spPr>
          <a:xfrm>
            <a:off x="430306" y="1790380"/>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E356CC9-205F-4F08-8447-0E798E567367}"/>
              </a:ext>
            </a:extLst>
          </p:cNvPr>
          <p:cNvSpPr txBox="1"/>
          <p:nvPr/>
        </p:nvSpPr>
        <p:spPr>
          <a:xfrm>
            <a:off x="8575453"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Segoe UI Semibold" panose="020B0702040204020203" pitchFamily="34" charset="0"/>
                <a:ea typeface="+mn-ea"/>
                <a:cs typeface="Segoe UI Semibold" panose="020B0702040204020203" pitchFamily="34" charset="0"/>
              </a:rPr>
              <a:t>JUNE</a:t>
            </a:r>
          </a:p>
        </p:txBody>
      </p:sp>
      <p:sp>
        <p:nvSpPr>
          <p:cNvPr id="6" name="Title 1">
            <a:extLst>
              <a:ext uri="{FF2B5EF4-FFF2-40B4-BE49-F238E27FC236}">
                <a16:creationId xmlns:a16="http://schemas.microsoft.com/office/drawing/2014/main" id="{90755090-6C38-4C59-97B7-A7F12B1490FA}"/>
              </a:ext>
            </a:extLst>
          </p:cNvPr>
          <p:cNvSpPr txBox="1">
            <a:spLocks/>
          </p:cNvSpPr>
          <p:nvPr/>
        </p:nvSpPr>
        <p:spPr>
          <a:xfrm>
            <a:off x="4737915" y="2335053"/>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v0.3</a:t>
            </a:r>
          </a:p>
        </p:txBody>
      </p:sp>
      <p:sp>
        <p:nvSpPr>
          <p:cNvPr id="10" name="TextBox 9">
            <a:extLst>
              <a:ext uri="{FF2B5EF4-FFF2-40B4-BE49-F238E27FC236}">
                <a16:creationId xmlns:a16="http://schemas.microsoft.com/office/drawing/2014/main" id="{28C196BA-3B60-439D-8E7C-50CAFCAED9EA}"/>
              </a:ext>
            </a:extLst>
          </p:cNvPr>
          <p:cNvSpPr txBox="1"/>
          <p:nvPr/>
        </p:nvSpPr>
        <p:spPr>
          <a:xfrm>
            <a:off x="4737915" y="3103367"/>
            <a:ext cx="2728361"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Production ready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ARM template parity </a:t>
            </a: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2DB7A803-BD80-4E26-BE14-68995CD8C0A8}"/>
              </a:ext>
            </a:extLst>
          </p:cNvPr>
          <p:cNvSpPr txBox="1">
            <a:spLocks/>
          </p:cNvSpPr>
          <p:nvPr/>
        </p:nvSpPr>
        <p:spPr>
          <a:xfrm>
            <a:off x="8581938" y="2335053"/>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v0.4</a:t>
            </a:r>
          </a:p>
        </p:txBody>
      </p:sp>
      <p:sp>
        <p:nvSpPr>
          <p:cNvPr id="15" name="TextBox 14">
            <a:extLst>
              <a:ext uri="{FF2B5EF4-FFF2-40B4-BE49-F238E27FC236}">
                <a16:creationId xmlns:a16="http://schemas.microsoft.com/office/drawing/2014/main" id="{D0D3EC16-FFB1-4130-AE56-9541C8DD2C02}"/>
              </a:ext>
            </a:extLst>
          </p:cNvPr>
          <p:cNvSpPr txBox="1"/>
          <p:nvPr/>
        </p:nvSpPr>
        <p:spPr>
          <a:xfrm>
            <a:off x="8575452" y="3103367"/>
            <a:ext cx="2728361"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First post-production release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Emphasis on quality and stability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Speeding up the inner loop</a:t>
            </a:r>
          </a:p>
        </p:txBody>
      </p:sp>
      <p:sp>
        <p:nvSpPr>
          <p:cNvPr id="11" name="TextBox 10">
            <a:extLst>
              <a:ext uri="{FF2B5EF4-FFF2-40B4-BE49-F238E27FC236}">
                <a16:creationId xmlns:a16="http://schemas.microsoft.com/office/drawing/2014/main" id="{4D34AD63-1EFB-479D-B0C9-31BE4CB5483F}"/>
              </a:ext>
            </a:extLst>
          </p:cNvPr>
          <p:cNvSpPr txBox="1"/>
          <p:nvPr/>
        </p:nvSpPr>
        <p:spPr>
          <a:xfrm>
            <a:off x="4737915" y="2027276"/>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MARCH</a:t>
            </a:r>
          </a:p>
        </p:txBody>
      </p:sp>
      <p:sp>
        <p:nvSpPr>
          <p:cNvPr id="14" name="Title 1">
            <a:extLst>
              <a:ext uri="{FF2B5EF4-FFF2-40B4-BE49-F238E27FC236}">
                <a16:creationId xmlns:a16="http://schemas.microsoft.com/office/drawing/2014/main" id="{51A8A19C-6DC9-47E5-8E55-FDDDD25886D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rPr>
              <a:t>The State of Bicep</a:t>
            </a:r>
          </a:p>
        </p:txBody>
      </p:sp>
      <p:sp>
        <p:nvSpPr>
          <p:cNvPr id="17" name="Rectangle 16">
            <a:extLst>
              <a:ext uri="{FF2B5EF4-FFF2-40B4-BE49-F238E27FC236}">
                <a16:creationId xmlns:a16="http://schemas.microsoft.com/office/drawing/2014/main" id="{F10319D3-21F9-4118-86D1-BBC5133CA2FD}"/>
              </a:ext>
            </a:extLst>
          </p:cNvPr>
          <p:cNvSpPr/>
          <p:nvPr/>
        </p:nvSpPr>
        <p:spPr>
          <a:xfrm>
            <a:off x="4154586" y="1790380"/>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16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2" grpId="0" animBg="1"/>
      <p:bldP spid="16" grpId="0"/>
      <p:bldP spid="6" grpId="0"/>
      <p:bldP spid="10" grpId="0"/>
      <p:bldP spid="13" grpId="0"/>
      <p:bldP spid="15" grpId="0"/>
      <p:bldP spid="11" grpId="0"/>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B5E706-4C6C-43FA-A287-175FE1152DF1}"/>
              </a:ext>
            </a:extLst>
          </p:cNvPr>
          <p:cNvSpPr>
            <a:spLocks noGrp="1"/>
          </p:cNvSpPr>
          <p:nvPr>
            <p:ph type="title"/>
          </p:nvPr>
        </p:nvSpPr>
        <p:spPr>
          <a:xfrm>
            <a:off x="856749" y="1932444"/>
            <a:ext cx="2728360" cy="646331"/>
          </a:xfrm>
        </p:spPr>
        <p:txBody>
          <a:bodyPr>
            <a:normAutofit/>
          </a:bodyPr>
          <a:lstStyle/>
          <a:p>
            <a:r>
              <a:rPr lang="en-US" sz="3600">
                <a:latin typeface="Segoe UI Semibold" panose="020B0702040204020203" pitchFamily="34" charset="0"/>
                <a:cs typeface="Segoe UI Semibold" panose="020B0702040204020203" pitchFamily="34" charset="0"/>
              </a:rPr>
              <a:t>v0.4</a:t>
            </a:r>
          </a:p>
        </p:txBody>
      </p:sp>
      <p:sp>
        <p:nvSpPr>
          <p:cNvPr id="9" name="TextBox 8">
            <a:extLst>
              <a:ext uri="{FF2B5EF4-FFF2-40B4-BE49-F238E27FC236}">
                <a16:creationId xmlns:a16="http://schemas.microsoft.com/office/drawing/2014/main" id="{497CDBCA-18C7-4099-B3FE-9EC7DF642498}"/>
              </a:ext>
            </a:extLst>
          </p:cNvPr>
          <p:cNvSpPr txBox="1"/>
          <p:nvPr/>
        </p:nvSpPr>
        <p:spPr>
          <a:xfrm>
            <a:off x="856748" y="2700758"/>
            <a:ext cx="3189957"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Latest release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D6CD6C35-2A36-43D8-A6FA-068F6290CE6C}"/>
              </a:ext>
            </a:extLst>
          </p:cNvPr>
          <p:cNvSpPr txBox="1"/>
          <p:nvPr/>
        </p:nvSpPr>
        <p:spPr>
          <a:xfrm>
            <a:off x="6709929" y="6440741"/>
            <a:ext cx="5344217"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https://github.com/Azure/bicep/releases</a:t>
            </a:r>
          </a:p>
        </p:txBody>
      </p:sp>
      <p:grpSp>
        <p:nvGrpSpPr>
          <p:cNvPr id="3" name="Group 2">
            <a:extLst>
              <a:ext uri="{FF2B5EF4-FFF2-40B4-BE49-F238E27FC236}">
                <a16:creationId xmlns:a16="http://schemas.microsoft.com/office/drawing/2014/main" id="{00EECF95-2249-470B-B9CC-706C83E91A8C}"/>
              </a:ext>
            </a:extLst>
          </p:cNvPr>
          <p:cNvGrpSpPr/>
          <p:nvPr/>
        </p:nvGrpSpPr>
        <p:grpSpPr>
          <a:xfrm>
            <a:off x="4424017" y="1624667"/>
            <a:ext cx="2870712" cy="3630636"/>
            <a:chOff x="4424017" y="1624667"/>
            <a:chExt cx="2870712" cy="3630636"/>
          </a:xfrm>
        </p:grpSpPr>
        <p:sp>
          <p:nvSpPr>
            <p:cNvPr id="6" name="Title 1">
              <a:extLst>
                <a:ext uri="{FF2B5EF4-FFF2-40B4-BE49-F238E27FC236}">
                  <a16:creationId xmlns:a16="http://schemas.microsoft.com/office/drawing/2014/main" id="{90755090-6C38-4C59-97B7-A7F12B1490FA}"/>
                </a:ext>
              </a:extLst>
            </p:cNvPr>
            <p:cNvSpPr txBox="1">
              <a:spLocks/>
            </p:cNvSpPr>
            <p:nvPr/>
          </p:nvSpPr>
          <p:spPr>
            <a:xfrm>
              <a:off x="4424017" y="1932444"/>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v0.5</a:t>
              </a:r>
            </a:p>
          </p:txBody>
        </p:sp>
        <p:sp>
          <p:nvSpPr>
            <p:cNvPr id="10" name="TextBox 9">
              <a:extLst>
                <a:ext uri="{FF2B5EF4-FFF2-40B4-BE49-F238E27FC236}">
                  <a16:creationId xmlns:a16="http://schemas.microsoft.com/office/drawing/2014/main" id="{28C196BA-3B60-439D-8E7C-50CAFCAED9EA}"/>
                </a:ext>
              </a:extLst>
            </p:cNvPr>
            <p:cNvSpPr txBox="1"/>
            <p:nvPr/>
          </p:nvSpPr>
          <p:spPr>
            <a:xfrm>
              <a:off x="4424017" y="2700758"/>
              <a:ext cx="2870712"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Public + Private module registries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Passing resources between modules (#2245)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solidFill>
                    <a:prstClr val="white"/>
                  </a:solidFill>
                  <a:effectLst/>
                  <a:uLnTx/>
                  <a:uFillTx/>
                  <a:latin typeface="Consolas" panose="020B0609020204030204" pitchFamily="49" charset="0"/>
                  <a:ea typeface="+mn-ea"/>
                  <a:cs typeface="Segoe UI Semilight" panose="020B0402040204020203" pitchFamily="34" charset="0"/>
                </a:rPr>
                <a:t>loadTextContent</a:t>
              </a:r>
              <a:r>
                <a:rPr kumimoji="0" lang="en-US" sz="2000" b="0" i="0" u="none" strike="noStrike" kern="1200" cap="none" spc="0" normalizeH="0" baseline="0" noProof="0">
                  <a:ln>
                    <a:noFill/>
                  </a:ln>
                  <a:solidFill>
                    <a:prstClr val="white"/>
                  </a:solidFill>
                  <a:effectLst/>
                  <a:uLnTx/>
                  <a:uFillTx/>
                  <a:latin typeface="Consolas" panose="020B0609020204030204" pitchFamily="49" charset="0"/>
                  <a:ea typeface="+mn-ea"/>
                  <a:cs typeface="Segoe UI Semilight" panose="020B0402040204020203" pitchFamily="34" charset="0"/>
                </a:rPr>
                <a:t>(…)</a:t>
              </a:r>
              <a:endParaRPr kumimoji="0" lang="en-US" sz="2000" b="0" i="0" u="none" strike="noStrike" kern="1200" cap="none" spc="0" normalizeH="0" baseline="0" noProof="0">
                <a:ln>
                  <a:noFill/>
                </a:ln>
                <a:solidFill>
                  <a:prstClr val="white"/>
                </a:solidFill>
                <a:effectLst/>
                <a:uLnTx/>
                <a:uFillTx/>
                <a:latin typeface="Consolas" panose="020B0609020204030204" pitchFamily="49" charset="0"/>
                <a:ea typeface="+mn-ea"/>
                <a:cs typeface="+mn-cs"/>
              </a:endParaRPr>
            </a:p>
          </p:txBody>
        </p:sp>
        <p:sp>
          <p:nvSpPr>
            <p:cNvPr id="11" name="TextBox 10">
              <a:extLst>
                <a:ext uri="{FF2B5EF4-FFF2-40B4-BE49-F238E27FC236}">
                  <a16:creationId xmlns:a16="http://schemas.microsoft.com/office/drawing/2014/main" id="{4D34AD63-1EFB-479D-B0C9-31BE4CB5483F}"/>
                </a:ext>
              </a:extLst>
            </p:cNvPr>
            <p:cNvSpPr txBox="1"/>
            <p:nvPr/>
          </p:nvSpPr>
          <p:spPr>
            <a:xfrm>
              <a:off x="4424017"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AUGUST</a:t>
              </a:r>
            </a:p>
          </p:txBody>
        </p:sp>
      </p:grpSp>
      <p:sp>
        <p:nvSpPr>
          <p:cNvPr id="12" name="TextBox 11">
            <a:extLst>
              <a:ext uri="{FF2B5EF4-FFF2-40B4-BE49-F238E27FC236}">
                <a16:creationId xmlns:a16="http://schemas.microsoft.com/office/drawing/2014/main" id="{C424727E-115D-4B61-A23A-B17777E42A5F}"/>
              </a:ext>
            </a:extLst>
          </p:cNvPr>
          <p:cNvSpPr txBox="1"/>
          <p:nvPr/>
        </p:nvSpPr>
        <p:spPr>
          <a:xfrm>
            <a:off x="900377"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TODAY</a:t>
            </a:r>
          </a:p>
        </p:txBody>
      </p:sp>
      <p:sp>
        <p:nvSpPr>
          <p:cNvPr id="14" name="Title 1">
            <a:extLst>
              <a:ext uri="{FF2B5EF4-FFF2-40B4-BE49-F238E27FC236}">
                <a16:creationId xmlns:a16="http://schemas.microsoft.com/office/drawing/2014/main" id="{51A8A19C-6DC9-47E5-8E55-FDDDD25886DB}"/>
              </a:ext>
            </a:extLst>
          </p:cNvPr>
          <p:cNvSpPr txBox="1">
            <a:spLocks/>
          </p:cNvSpPr>
          <p:nvPr/>
        </p:nvSpPr>
        <p:spPr>
          <a:xfrm>
            <a:off x="838200" y="50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prstClr val="white"/>
                </a:solidFill>
                <a:effectLst/>
                <a:uLnTx/>
                <a:uFillTx/>
                <a:latin typeface="Segoe UI" panose="020B0502040204020203" pitchFamily="34" charset="0"/>
                <a:ea typeface="+mj-ea"/>
                <a:cs typeface="Segoe UI" panose="020B0502040204020203" pitchFamily="34" charset="0"/>
              </a:rPr>
              <a:t>Future releases</a:t>
            </a:r>
          </a:p>
        </p:txBody>
      </p:sp>
      <p:sp>
        <p:nvSpPr>
          <p:cNvPr id="2" name="Rectangle 1">
            <a:extLst>
              <a:ext uri="{FF2B5EF4-FFF2-40B4-BE49-F238E27FC236}">
                <a16:creationId xmlns:a16="http://schemas.microsoft.com/office/drawing/2014/main" id="{1A44B186-1916-40BF-8BF1-7F00B9C2372E}"/>
              </a:ext>
            </a:extLst>
          </p:cNvPr>
          <p:cNvSpPr/>
          <p:nvPr/>
        </p:nvSpPr>
        <p:spPr>
          <a:xfrm>
            <a:off x="430306" y="1148583"/>
            <a:ext cx="3680652" cy="3104349"/>
          </a:xfrm>
          <a:prstGeom prst="rect">
            <a:avLst/>
          </a:prstGeom>
          <a:solidFill>
            <a:srgbClr val="26262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FAF09256-A664-4AEA-BFBF-195C7A05ED3A}"/>
              </a:ext>
            </a:extLst>
          </p:cNvPr>
          <p:cNvGrpSpPr/>
          <p:nvPr/>
        </p:nvGrpSpPr>
        <p:grpSpPr>
          <a:xfrm>
            <a:off x="8575452" y="1624667"/>
            <a:ext cx="2731870" cy="3630636"/>
            <a:chOff x="8575452" y="1624667"/>
            <a:chExt cx="2731870" cy="3630636"/>
          </a:xfrm>
        </p:grpSpPr>
        <p:sp>
          <p:nvSpPr>
            <p:cNvPr id="13" name="Title 1">
              <a:extLst>
                <a:ext uri="{FF2B5EF4-FFF2-40B4-BE49-F238E27FC236}">
                  <a16:creationId xmlns:a16="http://schemas.microsoft.com/office/drawing/2014/main" id="{2DB7A803-BD80-4E26-BE14-68995CD8C0A8}"/>
                </a:ext>
              </a:extLst>
            </p:cNvPr>
            <p:cNvSpPr txBox="1">
              <a:spLocks/>
            </p:cNvSpPr>
            <p:nvPr/>
          </p:nvSpPr>
          <p:spPr>
            <a:xfrm>
              <a:off x="8581938" y="1932444"/>
              <a:ext cx="1600200" cy="646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Segoe UI Semibold" panose="020B0702040204020203" pitchFamily="34" charset="0"/>
                  <a:ea typeface="+mj-ea"/>
                  <a:cs typeface="Segoe UI Semibold" panose="020B0702040204020203" pitchFamily="34" charset="0"/>
                </a:rPr>
                <a:t>v1.0</a:t>
              </a:r>
            </a:p>
          </p:txBody>
        </p:sp>
        <p:sp>
          <p:nvSpPr>
            <p:cNvPr id="15" name="TextBox 14">
              <a:extLst>
                <a:ext uri="{FF2B5EF4-FFF2-40B4-BE49-F238E27FC236}">
                  <a16:creationId xmlns:a16="http://schemas.microsoft.com/office/drawing/2014/main" id="{D0D3EC16-FFB1-4130-AE56-9541C8DD2C02}"/>
                </a:ext>
              </a:extLst>
            </p:cNvPr>
            <p:cNvSpPr txBox="1"/>
            <p:nvPr/>
          </p:nvSpPr>
          <p:spPr>
            <a:xfrm>
              <a:off x="8575452" y="2700758"/>
              <a:ext cx="2728361"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Strict breaking change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Type updates separate from core updates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rPr>
                <a:t>Preview of bicep extensibility</a:t>
              </a:r>
            </a:p>
          </p:txBody>
        </p:sp>
        <p:sp>
          <p:nvSpPr>
            <p:cNvPr id="18" name="TextBox 17">
              <a:extLst>
                <a:ext uri="{FF2B5EF4-FFF2-40B4-BE49-F238E27FC236}">
                  <a16:creationId xmlns:a16="http://schemas.microsoft.com/office/drawing/2014/main" id="{0FADAB66-CFCF-4DE8-B183-6675FC95BA27}"/>
                </a:ext>
              </a:extLst>
            </p:cNvPr>
            <p:cNvSpPr txBox="1"/>
            <p:nvPr/>
          </p:nvSpPr>
          <p:spPr>
            <a:xfrm>
              <a:off x="8578961" y="1624667"/>
              <a:ext cx="272836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50000"/>
                      <a:lumOff val="50000"/>
                    </a:prstClr>
                  </a:solidFill>
                  <a:effectLst/>
                  <a:uLnTx/>
                  <a:uFillTx/>
                  <a:latin typeface="Segoe UI Semibold" panose="020B0702040204020203" pitchFamily="34" charset="0"/>
                  <a:ea typeface="+mn-ea"/>
                  <a:cs typeface="Segoe UI Semibold" panose="020B0702040204020203" pitchFamily="34" charset="0"/>
                </a:rPr>
                <a:t>OCTOBER</a:t>
              </a:r>
            </a:p>
          </p:txBody>
        </p:sp>
      </p:grpSp>
    </p:spTree>
    <p:extLst>
      <p:ext uri="{BB962C8B-B14F-4D97-AF65-F5344CB8AC3E}">
        <p14:creationId xmlns:p14="http://schemas.microsoft.com/office/powerpoint/2010/main" val="176151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72B2-3BDB-4A75-9962-8EB7841FCA11}"/>
              </a:ext>
            </a:extLst>
          </p:cNvPr>
          <p:cNvSpPr>
            <a:spLocks noGrp="1"/>
          </p:cNvSpPr>
          <p:nvPr>
            <p:ph type="title"/>
          </p:nvPr>
        </p:nvSpPr>
        <p:spPr>
          <a:xfrm>
            <a:off x="268080" y="2717400"/>
            <a:ext cx="11655840" cy="899665"/>
          </a:xfrm>
        </p:spPr>
        <p:txBody>
          <a:bodyPr/>
          <a:lstStyle/>
          <a:p>
            <a:pPr algn="ctr"/>
            <a:r>
              <a:rPr lang="en-US" dirty="0"/>
              <a:t>Let’s get a look at a </a:t>
            </a:r>
            <a:r>
              <a:rPr lang="en-US" dirty="0">
                <a:solidFill>
                  <a:srgbClr val="FFC000"/>
                </a:solidFill>
              </a:rPr>
              <a:t>Bicep</a:t>
            </a:r>
            <a:r>
              <a:rPr lang="en-US" dirty="0"/>
              <a:t> template…</a:t>
            </a:r>
          </a:p>
        </p:txBody>
      </p:sp>
    </p:spTree>
    <p:extLst>
      <p:ext uri="{BB962C8B-B14F-4D97-AF65-F5344CB8AC3E}">
        <p14:creationId xmlns:p14="http://schemas.microsoft.com/office/powerpoint/2010/main" val="16032662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97734-0CA8-4542-BD6D-22C95794D0C8}"/>
              </a:ext>
            </a:extLst>
          </p:cNvPr>
          <p:cNvSpPr>
            <a:spLocks noGrp="1"/>
          </p:cNvSpPr>
          <p:nvPr>
            <p:ph type="title"/>
          </p:nvPr>
        </p:nvSpPr>
        <p:spPr/>
        <p:txBody>
          <a:bodyPr/>
          <a:lstStyle/>
          <a:p>
            <a:r>
              <a:rPr lang="en-GB" dirty="0"/>
              <a:t>Bicep Improvements</a:t>
            </a:r>
          </a:p>
        </p:txBody>
      </p:sp>
      <p:sp>
        <p:nvSpPr>
          <p:cNvPr id="5" name="Content Placeholder 4">
            <a:extLst>
              <a:ext uri="{FF2B5EF4-FFF2-40B4-BE49-F238E27FC236}">
                <a16:creationId xmlns:a16="http://schemas.microsoft.com/office/drawing/2014/main" id="{3C8C4171-86B4-4FF4-BD2E-EFCADADB4E48}"/>
              </a:ext>
            </a:extLst>
          </p:cNvPr>
          <p:cNvSpPr>
            <a:spLocks noGrp="1"/>
          </p:cNvSpPr>
          <p:nvPr>
            <p:ph idx="1"/>
          </p:nvPr>
        </p:nvSpPr>
        <p:spPr/>
        <p:txBody>
          <a:bodyPr>
            <a:normAutofit fontScale="92500" lnSpcReduction="20000"/>
          </a:bodyPr>
          <a:lstStyle/>
          <a:p>
            <a:r>
              <a:rPr lang="en-GB" dirty="0"/>
              <a:t>Symbolic Names</a:t>
            </a:r>
          </a:p>
          <a:p>
            <a:pPr lvl="1"/>
            <a:r>
              <a:rPr lang="en-GB" dirty="0"/>
              <a:t>Parameters</a:t>
            </a:r>
          </a:p>
          <a:p>
            <a:pPr lvl="1"/>
            <a:r>
              <a:rPr lang="en-GB" dirty="0"/>
              <a:t>Variables</a:t>
            </a:r>
          </a:p>
          <a:p>
            <a:pPr lvl="1"/>
            <a:r>
              <a:rPr lang="en-GB" dirty="0"/>
              <a:t>Resources</a:t>
            </a:r>
          </a:p>
          <a:p>
            <a:pPr lvl="1"/>
            <a:r>
              <a:rPr lang="en-GB" dirty="0"/>
              <a:t>Outputs</a:t>
            </a:r>
          </a:p>
          <a:p>
            <a:r>
              <a:rPr lang="en-GB" dirty="0"/>
              <a:t>Declare stuff anywhere</a:t>
            </a:r>
          </a:p>
          <a:p>
            <a:r>
              <a:rPr lang="en-GB" dirty="0"/>
              <a:t>No more </a:t>
            </a:r>
            <a:r>
              <a:rPr lang="en-GB" dirty="0" err="1"/>
              <a:t>dependsOn</a:t>
            </a:r>
            <a:endParaRPr lang="en-GB" dirty="0"/>
          </a:p>
          <a:p>
            <a:r>
              <a:rPr lang="en-GB" dirty="0"/>
              <a:t>Improved resource referencing</a:t>
            </a:r>
          </a:p>
          <a:p>
            <a:r>
              <a:rPr lang="en-GB" dirty="0"/>
              <a:t>Improved String operations</a:t>
            </a:r>
          </a:p>
          <a:p>
            <a:r>
              <a:rPr lang="en-GB" dirty="0"/>
              <a:t>Improved conditions, loops, conditional expressions</a:t>
            </a:r>
          </a:p>
          <a:p>
            <a:r>
              <a:rPr lang="en-GB" dirty="0"/>
              <a:t>Improved lots of things!</a:t>
            </a:r>
          </a:p>
        </p:txBody>
      </p:sp>
    </p:spTree>
    <p:extLst>
      <p:ext uri="{BB962C8B-B14F-4D97-AF65-F5344CB8AC3E}">
        <p14:creationId xmlns:p14="http://schemas.microsoft.com/office/powerpoint/2010/main" val="402099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solidFill>
                  <a:schemeClr val="tx2">
                    <a:lumMod val="10000"/>
                  </a:schemeClr>
                </a:solidFill>
              </a:rPr>
            </a:br>
            <a:r>
              <a:rPr lang="en-US" sz="3200" dirty="0">
                <a:solidFill>
                  <a:srgbClr val="0070C0"/>
                </a:solidFill>
              </a:rPr>
              <a:t>Variables</a:t>
            </a:r>
          </a:p>
        </p:txBody>
      </p:sp>
      <p:sp>
        <p:nvSpPr>
          <p:cNvPr id="6" name="Text Placeholder 5"/>
          <p:cNvSpPr>
            <a:spLocks noGrp="1"/>
          </p:cNvSpPr>
          <p:nvPr>
            <p:ph type="body" sz="quarter" idx="11"/>
          </p:nvPr>
        </p:nvSpPr>
        <p:spPr>
          <a:xfrm>
            <a:off x="269238" y="1873989"/>
            <a:ext cx="11653523" cy="4043133"/>
          </a:xfrm>
        </p:spPr>
        <p:txBody>
          <a:bodyPr/>
          <a:lstStyle/>
          <a:p>
            <a:r>
              <a:rPr lang="en-US" dirty="0">
                <a:solidFill>
                  <a:schemeClr val="tx2">
                    <a:lumMod val="10000"/>
                  </a:schemeClr>
                </a:solidFill>
              </a:rPr>
              <a:t>Easier to read and edit</a:t>
            </a:r>
          </a:p>
          <a:p>
            <a:pPr lvl="1"/>
            <a:r>
              <a:rPr lang="en-US" dirty="0">
                <a:solidFill>
                  <a:schemeClr val="tx2">
                    <a:lumMod val="10000"/>
                  </a:schemeClr>
                </a:solidFill>
              </a:rPr>
              <a:t>It can simplify your template, making it easier to read</a:t>
            </a:r>
          </a:p>
          <a:p>
            <a:pPr lvl="1"/>
            <a:endParaRPr lang="en-US" dirty="0">
              <a:solidFill>
                <a:schemeClr val="tx2">
                  <a:lumMod val="10000"/>
                </a:schemeClr>
              </a:solidFill>
            </a:endParaRPr>
          </a:p>
          <a:p>
            <a:r>
              <a:rPr lang="en-US" dirty="0">
                <a:solidFill>
                  <a:schemeClr val="tx2">
                    <a:lumMod val="10000"/>
                  </a:schemeClr>
                </a:solidFill>
              </a:rPr>
              <a:t>Complex objects</a:t>
            </a:r>
          </a:p>
          <a:p>
            <a:pPr lvl="1"/>
            <a:r>
              <a:rPr lang="en-US" dirty="0">
                <a:solidFill>
                  <a:schemeClr val="tx2">
                    <a:lumMod val="10000"/>
                  </a:schemeClr>
                </a:solidFill>
              </a:rPr>
              <a:t>Group variables into an object helps understand the template design</a:t>
            </a:r>
          </a:p>
          <a:p>
            <a:pPr lvl="1"/>
            <a:endParaRPr lang="en-US" dirty="0">
              <a:solidFill>
                <a:schemeClr val="tx2">
                  <a:lumMod val="10000"/>
                </a:schemeClr>
              </a:solidFill>
            </a:endParaRPr>
          </a:p>
          <a:p>
            <a:r>
              <a:rPr lang="en-US" dirty="0">
                <a:solidFill>
                  <a:schemeClr val="tx2">
                    <a:lumMod val="10000"/>
                  </a:schemeClr>
                </a:solidFill>
              </a:rPr>
              <a:t>Custom values</a:t>
            </a:r>
          </a:p>
          <a:p>
            <a:pPr lvl="1"/>
            <a:r>
              <a:rPr lang="en-US" dirty="0">
                <a:solidFill>
                  <a:schemeClr val="tx2">
                    <a:lumMod val="10000"/>
                  </a:schemeClr>
                </a:solidFill>
              </a:rPr>
              <a:t>Use expressions and functions to modify parameter values and construct new values</a:t>
            </a:r>
          </a:p>
          <a:p>
            <a:pPr lvl="1"/>
            <a:endParaRPr lang="en-US" dirty="0">
              <a:solidFill>
                <a:schemeClr val="tx2">
                  <a:lumMod val="10000"/>
                </a:schemeClr>
              </a:solidFill>
            </a:endParaRPr>
          </a:p>
        </p:txBody>
      </p:sp>
    </p:spTree>
    <p:extLst>
      <p:ext uri="{BB962C8B-B14F-4D97-AF65-F5344CB8AC3E}">
        <p14:creationId xmlns:p14="http://schemas.microsoft.com/office/powerpoint/2010/main" val="283572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Variables - Examples</a:t>
            </a:r>
            <a:endParaRPr lang="en-US" dirty="0">
              <a:solidFill>
                <a:srgbClr val="0070C0"/>
              </a:solidFill>
            </a:endParaRPr>
          </a:p>
        </p:txBody>
      </p:sp>
      <p:pic>
        <p:nvPicPr>
          <p:cNvPr id="6" name="Picture 5">
            <a:extLst>
              <a:ext uri="{FF2B5EF4-FFF2-40B4-BE49-F238E27FC236}">
                <a16:creationId xmlns:a16="http://schemas.microsoft.com/office/drawing/2014/main" id="{DA106E4C-BB65-4B1E-8B28-D7E20CAFB750}"/>
              </a:ext>
            </a:extLst>
          </p:cNvPr>
          <p:cNvPicPr>
            <a:picLocks noChangeAspect="1"/>
          </p:cNvPicPr>
          <p:nvPr/>
        </p:nvPicPr>
        <p:blipFill>
          <a:blip r:embed="rId3"/>
          <a:stretch>
            <a:fillRect/>
          </a:stretch>
        </p:blipFill>
        <p:spPr>
          <a:xfrm>
            <a:off x="293410" y="2324303"/>
            <a:ext cx="11631670" cy="2417818"/>
          </a:xfrm>
          <a:prstGeom prst="rect">
            <a:avLst/>
          </a:prstGeom>
        </p:spPr>
      </p:pic>
    </p:spTree>
    <p:extLst>
      <p:ext uri="{BB962C8B-B14F-4D97-AF65-F5344CB8AC3E}">
        <p14:creationId xmlns:p14="http://schemas.microsoft.com/office/powerpoint/2010/main" val="174870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3B6F14-AA9C-4C7C-A36A-31E96605577F}"/>
              </a:ext>
            </a:extLst>
          </p:cNvPr>
          <p:cNvSpPr>
            <a:spLocks noGrp="1"/>
          </p:cNvSpPr>
          <p:nvPr>
            <p:ph type="title"/>
          </p:nvPr>
        </p:nvSpPr>
        <p:spPr>
          <a:xfrm>
            <a:off x="588263" y="457200"/>
            <a:ext cx="11018520" cy="830997"/>
          </a:xfrm>
        </p:spPr>
        <p:txBody>
          <a:bodyPr/>
          <a:lstStyle/>
          <a:p>
            <a:r>
              <a:rPr lang="en-NZ" sz="5400" dirty="0">
                <a:latin typeface="Segoe UI Light" panose="020B0502040204020203" pitchFamily="34" charset="0"/>
                <a:cs typeface="Segoe UI Light" panose="020B0502040204020203" pitchFamily="34" charset="0"/>
              </a:rPr>
              <a:t>What is Infrastructure as Code?</a:t>
            </a:r>
          </a:p>
        </p:txBody>
      </p:sp>
      <p:sp>
        <p:nvSpPr>
          <p:cNvPr id="5" name="Text Placeholder 4">
            <a:extLst>
              <a:ext uri="{FF2B5EF4-FFF2-40B4-BE49-F238E27FC236}">
                <a16:creationId xmlns:a16="http://schemas.microsoft.com/office/drawing/2014/main" id="{7A2FAF10-ED63-4BB3-AB77-770D3EADA5C9}"/>
              </a:ext>
            </a:extLst>
          </p:cNvPr>
          <p:cNvSpPr>
            <a:spLocks noGrp="1"/>
          </p:cNvSpPr>
          <p:nvPr>
            <p:ph type="body" sz="quarter" idx="10"/>
          </p:nvPr>
        </p:nvSpPr>
        <p:spPr>
          <a:xfrm>
            <a:off x="586390" y="1434370"/>
            <a:ext cx="11018520" cy="430887"/>
          </a:xfrm>
        </p:spPr>
        <p:txBody>
          <a:bodyPr/>
          <a:lstStyle/>
          <a:p>
            <a:r>
              <a:rPr lang="en-NZ" dirty="0"/>
              <a:t>A way of describing our infrastructure in a machine-usable format.</a:t>
            </a:r>
          </a:p>
        </p:txBody>
      </p:sp>
      <p:grpSp>
        <p:nvGrpSpPr>
          <p:cNvPr id="6" name="Group 5">
            <a:extLst>
              <a:ext uri="{FF2B5EF4-FFF2-40B4-BE49-F238E27FC236}">
                <a16:creationId xmlns:a16="http://schemas.microsoft.com/office/drawing/2014/main" id="{B51E4ABE-CF93-47BE-AB27-095CA6470F4B}"/>
              </a:ext>
            </a:extLst>
          </p:cNvPr>
          <p:cNvGrpSpPr/>
          <p:nvPr/>
        </p:nvGrpSpPr>
        <p:grpSpPr>
          <a:xfrm>
            <a:off x="475247" y="3457073"/>
            <a:ext cx="1602986" cy="2657798"/>
            <a:chOff x="475247" y="3457073"/>
            <a:chExt cx="1602986" cy="2657798"/>
          </a:xfrm>
        </p:grpSpPr>
        <p:pic>
          <p:nvPicPr>
            <p:cNvPr id="11" name="Graphic 10">
              <a:extLst>
                <a:ext uri="{FF2B5EF4-FFF2-40B4-BE49-F238E27FC236}">
                  <a16:creationId xmlns:a16="http://schemas.microsoft.com/office/drawing/2014/main" id="{91584FB5-9189-4FF7-94B3-907996F445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3804" y="3457073"/>
              <a:ext cx="1365872" cy="1365872"/>
            </a:xfrm>
            <a:prstGeom prst="rect">
              <a:avLst/>
            </a:prstGeom>
          </p:spPr>
        </p:pic>
        <p:sp>
          <p:nvSpPr>
            <p:cNvPr id="10" name="Text Placeholder 4">
              <a:extLst>
                <a:ext uri="{FF2B5EF4-FFF2-40B4-BE49-F238E27FC236}">
                  <a16:creationId xmlns:a16="http://schemas.microsoft.com/office/drawing/2014/main" id="{AD6C625E-560A-4085-AD5C-D50FDF5A28A4}"/>
                </a:ext>
              </a:extLst>
            </p:cNvPr>
            <p:cNvSpPr txBox="1">
              <a:spLocks/>
            </p:cNvSpPr>
            <p:nvPr/>
          </p:nvSpPr>
          <p:spPr>
            <a:xfrm>
              <a:off x="475247"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PaaS and serverless resources</a:t>
              </a:r>
            </a:p>
          </p:txBody>
        </p:sp>
      </p:grpSp>
      <p:grpSp>
        <p:nvGrpSpPr>
          <p:cNvPr id="23" name="Group 22">
            <a:extLst>
              <a:ext uri="{FF2B5EF4-FFF2-40B4-BE49-F238E27FC236}">
                <a16:creationId xmlns:a16="http://schemas.microsoft.com/office/drawing/2014/main" id="{2280BBD8-62FA-4A14-99BA-FDE05DE264CF}"/>
              </a:ext>
            </a:extLst>
          </p:cNvPr>
          <p:cNvGrpSpPr/>
          <p:nvPr/>
        </p:nvGrpSpPr>
        <p:grpSpPr>
          <a:xfrm>
            <a:off x="2887660" y="3457073"/>
            <a:ext cx="1602986" cy="2657798"/>
            <a:chOff x="2887660" y="3457073"/>
            <a:chExt cx="1602986" cy="2657798"/>
          </a:xfrm>
        </p:grpSpPr>
        <p:pic>
          <p:nvPicPr>
            <p:cNvPr id="9" name="Graphic 8">
              <a:extLst>
                <a:ext uri="{FF2B5EF4-FFF2-40B4-BE49-F238E27FC236}">
                  <a16:creationId xmlns:a16="http://schemas.microsoft.com/office/drawing/2014/main" id="{488725CF-C0AF-4D5B-B8FC-84E5A199F3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6217" y="3457073"/>
              <a:ext cx="1365872" cy="1365872"/>
            </a:xfrm>
            <a:prstGeom prst="rect">
              <a:avLst/>
            </a:prstGeom>
          </p:spPr>
        </p:pic>
        <p:sp>
          <p:nvSpPr>
            <p:cNvPr id="2" name="Text Placeholder 4">
              <a:extLst>
                <a:ext uri="{FF2B5EF4-FFF2-40B4-BE49-F238E27FC236}">
                  <a16:creationId xmlns:a16="http://schemas.microsoft.com/office/drawing/2014/main" id="{9A8380BB-E263-4CCB-B28D-50710E0F292D}"/>
                </a:ext>
              </a:extLst>
            </p:cNvPr>
            <p:cNvSpPr txBox="1">
              <a:spLocks/>
            </p:cNvSpPr>
            <p:nvPr/>
          </p:nvSpPr>
          <p:spPr>
            <a:xfrm>
              <a:off x="2887660"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Networks and config</a:t>
              </a:r>
            </a:p>
          </p:txBody>
        </p:sp>
      </p:grpSp>
      <p:grpSp>
        <p:nvGrpSpPr>
          <p:cNvPr id="21" name="Group 20">
            <a:extLst>
              <a:ext uri="{FF2B5EF4-FFF2-40B4-BE49-F238E27FC236}">
                <a16:creationId xmlns:a16="http://schemas.microsoft.com/office/drawing/2014/main" id="{63D60D4B-9CF9-4A1E-9AFC-2D09DF679219}"/>
              </a:ext>
            </a:extLst>
          </p:cNvPr>
          <p:cNvGrpSpPr/>
          <p:nvPr/>
        </p:nvGrpSpPr>
        <p:grpSpPr>
          <a:xfrm>
            <a:off x="7711014" y="3457809"/>
            <a:ext cx="1602986" cy="3087949"/>
            <a:chOff x="7711014" y="3457809"/>
            <a:chExt cx="1602986" cy="3087949"/>
          </a:xfrm>
        </p:grpSpPr>
        <p:pic>
          <p:nvPicPr>
            <p:cNvPr id="13" name="Graphic 12">
              <a:extLst>
                <a:ext uri="{FF2B5EF4-FFF2-40B4-BE49-F238E27FC236}">
                  <a16:creationId xmlns:a16="http://schemas.microsoft.com/office/drawing/2014/main" id="{1B873E98-D540-4836-996A-0E3D4E50E2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29571" y="3457809"/>
              <a:ext cx="1364400" cy="1364400"/>
            </a:xfrm>
            <a:prstGeom prst="rect">
              <a:avLst/>
            </a:prstGeom>
          </p:spPr>
        </p:pic>
        <p:sp>
          <p:nvSpPr>
            <p:cNvPr id="17" name="Text Placeholder 4">
              <a:extLst>
                <a:ext uri="{FF2B5EF4-FFF2-40B4-BE49-F238E27FC236}">
                  <a16:creationId xmlns:a16="http://schemas.microsoft.com/office/drawing/2014/main" id="{2230C17E-41D0-4BC1-BAE5-42857A30BDAF}"/>
                </a:ext>
              </a:extLst>
            </p:cNvPr>
            <p:cNvSpPr txBox="1">
              <a:spLocks/>
            </p:cNvSpPr>
            <p:nvPr/>
          </p:nvSpPr>
          <p:spPr>
            <a:xfrm>
              <a:off x="7711014" y="4822209"/>
              <a:ext cx="1602986" cy="172354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Databases and database objects</a:t>
              </a:r>
            </a:p>
          </p:txBody>
        </p:sp>
      </p:grpSp>
      <p:grpSp>
        <p:nvGrpSpPr>
          <p:cNvPr id="20" name="Group 19">
            <a:extLst>
              <a:ext uri="{FF2B5EF4-FFF2-40B4-BE49-F238E27FC236}">
                <a16:creationId xmlns:a16="http://schemas.microsoft.com/office/drawing/2014/main" id="{D2B8D785-3F01-4324-BC1D-9AE649F16603}"/>
              </a:ext>
            </a:extLst>
          </p:cNvPr>
          <p:cNvGrpSpPr/>
          <p:nvPr/>
        </p:nvGrpSpPr>
        <p:grpSpPr>
          <a:xfrm>
            <a:off x="10113767" y="3457809"/>
            <a:ext cx="1602986" cy="2657062"/>
            <a:chOff x="10113767" y="3457809"/>
            <a:chExt cx="1602986" cy="2657062"/>
          </a:xfrm>
        </p:grpSpPr>
        <p:pic>
          <p:nvPicPr>
            <p:cNvPr id="3" name="Graphic 2">
              <a:extLst>
                <a:ext uri="{FF2B5EF4-FFF2-40B4-BE49-F238E27FC236}">
                  <a16:creationId xmlns:a16="http://schemas.microsoft.com/office/drawing/2014/main" id="{9DACC848-2DF3-45EE-82C1-EA2164AEA3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40510" y="3457809"/>
              <a:ext cx="1364400" cy="1364400"/>
            </a:xfrm>
            <a:prstGeom prst="rect">
              <a:avLst/>
            </a:prstGeom>
          </p:spPr>
        </p:pic>
        <p:sp>
          <p:nvSpPr>
            <p:cNvPr id="19" name="Text Placeholder 4">
              <a:extLst>
                <a:ext uri="{FF2B5EF4-FFF2-40B4-BE49-F238E27FC236}">
                  <a16:creationId xmlns:a16="http://schemas.microsoft.com/office/drawing/2014/main" id="{786E70E8-BFC2-4FF4-9021-301B2D3FC55D}"/>
                </a:ext>
              </a:extLst>
            </p:cNvPr>
            <p:cNvSpPr txBox="1">
              <a:spLocks/>
            </p:cNvSpPr>
            <p:nvPr/>
          </p:nvSpPr>
          <p:spPr>
            <a:xfrm>
              <a:off x="10113767"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Azure resource config</a:t>
              </a:r>
            </a:p>
          </p:txBody>
        </p:sp>
      </p:grpSp>
      <p:sp>
        <p:nvSpPr>
          <p:cNvPr id="14" name="Text Placeholder 4">
            <a:extLst>
              <a:ext uri="{FF2B5EF4-FFF2-40B4-BE49-F238E27FC236}">
                <a16:creationId xmlns:a16="http://schemas.microsoft.com/office/drawing/2014/main" id="{B3E61047-5B72-4228-84D2-0C58EE8035AD}"/>
              </a:ext>
            </a:extLst>
          </p:cNvPr>
          <p:cNvSpPr txBox="1">
            <a:spLocks/>
          </p:cNvSpPr>
          <p:nvPr/>
        </p:nvSpPr>
        <p:spPr>
          <a:xfrm>
            <a:off x="586390" y="2468499"/>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‘Infrastructure’ doesn’t just mean IaaS.</a:t>
            </a:r>
          </a:p>
        </p:txBody>
      </p:sp>
      <p:grpSp>
        <p:nvGrpSpPr>
          <p:cNvPr id="27" name="Group 26">
            <a:extLst>
              <a:ext uri="{FF2B5EF4-FFF2-40B4-BE49-F238E27FC236}">
                <a16:creationId xmlns:a16="http://schemas.microsoft.com/office/drawing/2014/main" id="{5464B770-DCE7-4A7A-B77E-AE9E437D4026}"/>
              </a:ext>
            </a:extLst>
          </p:cNvPr>
          <p:cNvGrpSpPr/>
          <p:nvPr/>
        </p:nvGrpSpPr>
        <p:grpSpPr>
          <a:xfrm>
            <a:off x="5417156" y="3493310"/>
            <a:ext cx="1602986" cy="2657798"/>
            <a:chOff x="2887660" y="3457073"/>
            <a:chExt cx="1602986" cy="2657798"/>
          </a:xfrm>
        </p:grpSpPr>
        <p:pic>
          <p:nvPicPr>
            <p:cNvPr id="28" name="Graphic 27">
              <a:extLst>
                <a:ext uri="{FF2B5EF4-FFF2-40B4-BE49-F238E27FC236}">
                  <a16:creationId xmlns:a16="http://schemas.microsoft.com/office/drawing/2014/main" id="{1E6961D3-EAFC-423C-8326-36629F02A6B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006217" y="3457073"/>
              <a:ext cx="1365872" cy="1365872"/>
            </a:xfrm>
            <a:prstGeom prst="rect">
              <a:avLst/>
            </a:prstGeom>
          </p:spPr>
        </p:pic>
        <p:sp>
          <p:nvSpPr>
            <p:cNvPr id="29" name="Text Placeholder 4">
              <a:extLst>
                <a:ext uri="{FF2B5EF4-FFF2-40B4-BE49-F238E27FC236}">
                  <a16:creationId xmlns:a16="http://schemas.microsoft.com/office/drawing/2014/main" id="{B9B185E3-970A-435B-B044-B5D3389CBAAC}"/>
                </a:ext>
              </a:extLst>
            </p:cNvPr>
            <p:cNvSpPr txBox="1">
              <a:spLocks/>
            </p:cNvSpPr>
            <p:nvPr/>
          </p:nvSpPr>
          <p:spPr>
            <a:xfrm>
              <a:off x="2887660" y="4822209"/>
              <a:ext cx="160298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NZ"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Access control policies</a:t>
              </a:r>
            </a:p>
          </p:txBody>
        </p:sp>
      </p:grpSp>
    </p:spTree>
    <p:extLst>
      <p:ext uri="{BB962C8B-B14F-4D97-AF65-F5344CB8AC3E}">
        <p14:creationId xmlns:p14="http://schemas.microsoft.com/office/powerpoint/2010/main" val="4216489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1">
                    <a:lumMod val="50000"/>
                  </a:schemeClr>
                </a:solidFill>
              </a:rPr>
              <a:t>Bicep Template</a:t>
            </a:r>
            <a:br>
              <a:rPr lang="en-US" dirty="0">
                <a:solidFill>
                  <a:schemeClr val="bg1">
                    <a:lumMod val="50000"/>
                  </a:schemeClr>
                </a:solidFill>
              </a:rPr>
            </a:br>
            <a:r>
              <a:rPr lang="en-US" sz="3200" dirty="0">
                <a:solidFill>
                  <a:srgbClr val="0070C0"/>
                </a:solidFill>
              </a:rPr>
              <a:t>Parameters</a:t>
            </a:r>
            <a:endParaRPr lang="en-US" sz="2800" dirty="0">
              <a:solidFill>
                <a:srgbClr val="0070C0"/>
              </a:solidFill>
            </a:endParaRPr>
          </a:p>
        </p:txBody>
      </p:sp>
      <p:sp>
        <p:nvSpPr>
          <p:cNvPr id="6" name="Text Placeholder 5"/>
          <p:cNvSpPr>
            <a:spLocks noGrp="1"/>
          </p:cNvSpPr>
          <p:nvPr>
            <p:ph type="body" sz="quarter" idx="11"/>
          </p:nvPr>
        </p:nvSpPr>
        <p:spPr>
          <a:xfrm>
            <a:off x="269239" y="1703397"/>
            <a:ext cx="11653523" cy="5376280"/>
          </a:xfrm>
        </p:spPr>
        <p:txBody>
          <a:bodyPr/>
          <a:lstStyle/>
          <a:p>
            <a:r>
              <a:rPr lang="en-US" sz="3600" dirty="0">
                <a:solidFill>
                  <a:schemeClr val="bg1">
                    <a:lumMod val="50000"/>
                  </a:schemeClr>
                </a:solidFill>
              </a:rPr>
              <a:t>Minimize parameters</a:t>
            </a:r>
          </a:p>
          <a:p>
            <a:pPr lvl="1"/>
            <a:r>
              <a:rPr lang="en-US" sz="1800" dirty="0">
                <a:solidFill>
                  <a:schemeClr val="bg1">
                    <a:lumMod val="50000"/>
                  </a:schemeClr>
                </a:solidFill>
              </a:rPr>
              <a:t>Too many parameters may confuse the user</a:t>
            </a:r>
          </a:p>
          <a:p>
            <a:pPr lvl="1"/>
            <a:endParaRPr lang="en-US" sz="1800" dirty="0">
              <a:solidFill>
                <a:schemeClr val="bg1">
                  <a:lumMod val="50000"/>
                </a:schemeClr>
              </a:solidFill>
            </a:endParaRPr>
          </a:p>
          <a:p>
            <a:r>
              <a:rPr lang="en-US" sz="3200" dirty="0">
                <a:solidFill>
                  <a:schemeClr val="bg1">
                    <a:lumMod val="50000"/>
                  </a:schemeClr>
                </a:solidFill>
              </a:rPr>
              <a:t>Use the “description” decorator to describe the parameter</a:t>
            </a:r>
          </a:p>
          <a:p>
            <a:pPr lvl="1"/>
            <a:r>
              <a:rPr lang="en-US" sz="1800" dirty="0">
                <a:solidFill>
                  <a:schemeClr val="bg1">
                    <a:lumMod val="50000"/>
                  </a:schemeClr>
                </a:solidFill>
              </a:rPr>
              <a:t>This can help the user identify how and where the value will be used</a:t>
            </a:r>
          </a:p>
          <a:p>
            <a:pPr lvl="1"/>
            <a:endParaRPr lang="en-US" sz="1800" dirty="0">
              <a:solidFill>
                <a:schemeClr val="bg1">
                  <a:lumMod val="50000"/>
                </a:schemeClr>
              </a:solidFill>
            </a:endParaRPr>
          </a:p>
          <a:p>
            <a:pPr lvl="1"/>
            <a:r>
              <a:rPr lang="en-US" sz="3600" dirty="0">
                <a:solidFill>
                  <a:schemeClr val="bg1">
                    <a:lumMod val="50000"/>
                  </a:schemeClr>
                </a:solidFill>
                <a:latin typeface="+mj-lt"/>
              </a:rPr>
              <a:t>Define default values</a:t>
            </a:r>
          </a:p>
          <a:p>
            <a:pPr lvl="1"/>
            <a:r>
              <a:rPr lang="en-US" sz="1800" dirty="0">
                <a:solidFill>
                  <a:schemeClr val="bg1">
                    <a:lumMod val="50000"/>
                  </a:schemeClr>
                </a:solidFill>
              </a:rPr>
              <a:t>Setting default values guides user and reduces chances of invalid values</a:t>
            </a:r>
          </a:p>
          <a:p>
            <a:pPr lvl="1"/>
            <a:r>
              <a:rPr lang="en-US" sz="1800" dirty="0">
                <a:solidFill>
                  <a:schemeClr val="bg1">
                    <a:lumMod val="50000"/>
                  </a:schemeClr>
                </a:solidFill>
              </a:rPr>
              <a:t>Parameters are mandatory, use default value to “make it optional”</a:t>
            </a:r>
          </a:p>
          <a:p>
            <a:pPr lvl="1"/>
            <a:endParaRPr lang="en-US" sz="1800" dirty="0">
              <a:solidFill>
                <a:schemeClr val="bg1">
                  <a:lumMod val="50000"/>
                </a:schemeClr>
              </a:solidFill>
            </a:endParaRPr>
          </a:p>
          <a:p>
            <a:r>
              <a:rPr lang="en-US" sz="3600" dirty="0">
                <a:solidFill>
                  <a:schemeClr val="bg1">
                    <a:lumMod val="50000"/>
                  </a:schemeClr>
                </a:solidFill>
              </a:rPr>
              <a:t>Use </a:t>
            </a:r>
            <a:r>
              <a:rPr lang="en-US" sz="3600" dirty="0" err="1">
                <a:solidFill>
                  <a:schemeClr val="bg1">
                    <a:lumMod val="50000"/>
                  </a:schemeClr>
                </a:solidFill>
              </a:rPr>
              <a:t>securestring</a:t>
            </a:r>
            <a:r>
              <a:rPr lang="en-US" sz="3600" dirty="0">
                <a:solidFill>
                  <a:schemeClr val="bg1">
                    <a:lumMod val="50000"/>
                  </a:schemeClr>
                </a:solidFill>
              </a:rPr>
              <a:t> type</a:t>
            </a:r>
          </a:p>
          <a:p>
            <a:pPr lvl="1"/>
            <a:r>
              <a:rPr lang="en-US" sz="1800" dirty="0">
                <a:solidFill>
                  <a:schemeClr val="bg1">
                    <a:lumMod val="50000"/>
                  </a:schemeClr>
                </a:solidFill>
              </a:rPr>
              <a:t>Passwords and secrets should use the </a:t>
            </a:r>
            <a:r>
              <a:rPr lang="en-US" sz="1800" dirty="0" err="1">
                <a:solidFill>
                  <a:schemeClr val="bg1">
                    <a:lumMod val="50000"/>
                  </a:schemeClr>
                </a:solidFill>
              </a:rPr>
              <a:t>securestring</a:t>
            </a:r>
            <a:r>
              <a:rPr lang="en-US" sz="1800" dirty="0">
                <a:solidFill>
                  <a:schemeClr val="bg1">
                    <a:lumMod val="50000"/>
                  </a:schemeClr>
                </a:solidFill>
              </a:rPr>
              <a:t> type</a:t>
            </a:r>
          </a:p>
          <a:p>
            <a:pPr lvl="1"/>
            <a:endParaRPr lang="en-US" dirty="0">
              <a:solidFill>
                <a:schemeClr val="bg1">
                  <a:lumMod val="50000"/>
                </a:schemeClr>
              </a:solidFill>
            </a:endParaRPr>
          </a:p>
        </p:txBody>
      </p:sp>
    </p:spTree>
    <p:extLst>
      <p:ext uri="{BB962C8B-B14F-4D97-AF65-F5344CB8AC3E}">
        <p14:creationId xmlns:p14="http://schemas.microsoft.com/office/powerpoint/2010/main" val="5597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8080" y="352213"/>
            <a:ext cx="11655840" cy="899665"/>
          </a:xfrm>
        </p:spPr>
        <p:txBody>
          <a:bodyPr/>
          <a:lstStyle/>
          <a:p>
            <a:r>
              <a:rPr lang="en-US" dirty="0">
                <a:solidFill>
                  <a:schemeClr val="bg1">
                    <a:lumMod val="50000"/>
                  </a:schemeClr>
                </a:solidFill>
              </a:rPr>
              <a:t>Bicep Template</a:t>
            </a:r>
            <a:br>
              <a:rPr lang="en-US" dirty="0"/>
            </a:br>
            <a:r>
              <a:rPr lang="en-US" sz="3200" dirty="0">
                <a:solidFill>
                  <a:srgbClr val="0070C0"/>
                </a:solidFill>
              </a:rPr>
              <a:t>Parameters - Examples</a:t>
            </a:r>
          </a:p>
        </p:txBody>
      </p:sp>
      <p:pic>
        <p:nvPicPr>
          <p:cNvPr id="6" name="Picture 5">
            <a:extLst>
              <a:ext uri="{FF2B5EF4-FFF2-40B4-BE49-F238E27FC236}">
                <a16:creationId xmlns:a16="http://schemas.microsoft.com/office/drawing/2014/main" id="{04271098-2E17-4D63-9B0C-AC91DBA20F55}"/>
              </a:ext>
            </a:extLst>
          </p:cNvPr>
          <p:cNvPicPr>
            <a:picLocks noChangeAspect="1"/>
          </p:cNvPicPr>
          <p:nvPr/>
        </p:nvPicPr>
        <p:blipFill>
          <a:blip r:embed="rId3"/>
          <a:stretch>
            <a:fillRect/>
          </a:stretch>
        </p:blipFill>
        <p:spPr>
          <a:xfrm>
            <a:off x="189150" y="2549841"/>
            <a:ext cx="11813699" cy="1758318"/>
          </a:xfrm>
          <a:prstGeom prst="rect">
            <a:avLst/>
          </a:prstGeom>
        </p:spPr>
      </p:pic>
    </p:spTree>
    <p:extLst>
      <p:ext uri="{BB962C8B-B14F-4D97-AF65-F5344CB8AC3E}">
        <p14:creationId xmlns:p14="http://schemas.microsoft.com/office/powerpoint/2010/main" val="14099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Resources</a:t>
            </a:r>
          </a:p>
        </p:txBody>
      </p:sp>
      <p:sp>
        <p:nvSpPr>
          <p:cNvPr id="6" name="Text Placeholder 5"/>
          <p:cNvSpPr>
            <a:spLocks noGrp="1"/>
          </p:cNvSpPr>
          <p:nvPr>
            <p:ph type="body" sz="quarter" idx="11"/>
          </p:nvPr>
        </p:nvSpPr>
        <p:spPr>
          <a:xfrm>
            <a:off x="269238" y="1962816"/>
            <a:ext cx="11653523" cy="4043133"/>
          </a:xfrm>
        </p:spPr>
        <p:txBody>
          <a:bodyPr/>
          <a:lstStyle/>
          <a:p>
            <a:r>
              <a:rPr lang="en-US" dirty="0">
                <a:solidFill>
                  <a:schemeClr val="tx2">
                    <a:lumMod val="10000"/>
                  </a:schemeClr>
                </a:solidFill>
              </a:rPr>
              <a:t>Use “</a:t>
            </a:r>
            <a:r>
              <a:rPr lang="en-US" dirty="0">
                <a:solidFill>
                  <a:srgbClr val="00B050"/>
                </a:solidFill>
              </a:rPr>
              <a:t>//comments</a:t>
            </a:r>
            <a:r>
              <a:rPr lang="en-US" dirty="0">
                <a:solidFill>
                  <a:schemeClr val="tx2">
                    <a:lumMod val="10000"/>
                  </a:schemeClr>
                </a:solidFill>
              </a:rPr>
              <a:t>”</a:t>
            </a:r>
          </a:p>
          <a:p>
            <a:pPr lvl="1"/>
            <a:r>
              <a:rPr lang="en-US" dirty="0">
                <a:solidFill>
                  <a:schemeClr val="tx2">
                    <a:lumMod val="10000"/>
                  </a:schemeClr>
                </a:solidFill>
              </a:rPr>
              <a:t>Bicep allows comments to help others understand the purpose of the resource</a:t>
            </a:r>
          </a:p>
          <a:p>
            <a:pPr lvl="1"/>
            <a:endParaRPr lang="en-US" dirty="0">
              <a:solidFill>
                <a:schemeClr val="tx2">
                  <a:lumMod val="10000"/>
                </a:schemeClr>
              </a:solidFill>
            </a:endParaRPr>
          </a:p>
          <a:p>
            <a:r>
              <a:rPr lang="en-US" dirty="0" err="1">
                <a:solidFill>
                  <a:schemeClr val="tx2">
                    <a:lumMod val="10000"/>
                  </a:schemeClr>
                </a:solidFill>
              </a:rPr>
              <a:t>ApiVersion</a:t>
            </a:r>
            <a:endParaRPr lang="en-US" dirty="0">
              <a:solidFill>
                <a:schemeClr val="tx2">
                  <a:lumMod val="10000"/>
                </a:schemeClr>
              </a:solidFill>
            </a:endParaRPr>
          </a:p>
          <a:p>
            <a:pPr lvl="1"/>
            <a:r>
              <a:rPr lang="en-US" dirty="0">
                <a:solidFill>
                  <a:schemeClr val="tx2">
                    <a:lumMod val="10000"/>
                  </a:schemeClr>
                </a:solidFill>
              </a:rPr>
              <a:t>This property value will define the structure of the “properties” section of the resource</a:t>
            </a:r>
          </a:p>
          <a:p>
            <a:pPr lvl="1"/>
            <a:r>
              <a:rPr lang="en-US" dirty="0">
                <a:solidFill>
                  <a:schemeClr val="tx2">
                    <a:lumMod val="10000"/>
                  </a:schemeClr>
                </a:solidFill>
              </a:rPr>
              <a:t>Hard-code it on the resource, so Visual Studio </a:t>
            </a:r>
            <a:r>
              <a:rPr lang="en-US" dirty="0" err="1">
                <a:solidFill>
                  <a:schemeClr val="tx2">
                    <a:lumMod val="10000"/>
                  </a:schemeClr>
                </a:solidFill>
              </a:rPr>
              <a:t>Intellisense</a:t>
            </a:r>
            <a:r>
              <a:rPr lang="en-US" dirty="0">
                <a:solidFill>
                  <a:schemeClr val="tx2">
                    <a:lumMod val="10000"/>
                  </a:schemeClr>
                </a:solidFill>
              </a:rPr>
              <a:t> can recognize it</a:t>
            </a:r>
          </a:p>
          <a:p>
            <a:pPr lvl="1"/>
            <a:endParaRPr lang="en-US" dirty="0">
              <a:solidFill>
                <a:schemeClr val="tx2">
                  <a:lumMod val="10000"/>
                </a:schemeClr>
              </a:solidFill>
            </a:endParaRPr>
          </a:p>
          <a:p>
            <a:pPr lvl="1"/>
            <a:r>
              <a:rPr lang="en-US" sz="3921" dirty="0">
                <a:solidFill>
                  <a:schemeClr val="tx2">
                    <a:lumMod val="10000"/>
                  </a:schemeClr>
                </a:solidFill>
                <a:latin typeface="+mj-lt"/>
              </a:rPr>
              <a:t>Protected Settings</a:t>
            </a:r>
          </a:p>
          <a:p>
            <a:pPr lvl="1"/>
            <a:r>
              <a:rPr lang="en-US" dirty="0">
                <a:solidFill>
                  <a:schemeClr val="tx2">
                    <a:lumMod val="10000"/>
                  </a:schemeClr>
                </a:solidFill>
              </a:rPr>
              <a:t>Use this property to pass secrets if the resource type supports it</a:t>
            </a:r>
          </a:p>
        </p:txBody>
      </p:sp>
    </p:spTree>
    <p:extLst>
      <p:ext uri="{BB962C8B-B14F-4D97-AF65-F5344CB8AC3E}">
        <p14:creationId xmlns:p14="http://schemas.microsoft.com/office/powerpoint/2010/main" val="332121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lumMod val="10000"/>
                  </a:schemeClr>
                </a:solidFill>
              </a:rPr>
              <a:t>Bicep Template</a:t>
            </a:r>
            <a:br>
              <a:rPr lang="en-US" dirty="0"/>
            </a:br>
            <a:r>
              <a:rPr lang="en-US" sz="3200" dirty="0">
                <a:solidFill>
                  <a:srgbClr val="0070C0"/>
                </a:solidFill>
              </a:rPr>
              <a:t>Resources - Examples</a:t>
            </a:r>
          </a:p>
        </p:txBody>
      </p:sp>
      <p:pic>
        <p:nvPicPr>
          <p:cNvPr id="5" name="Picture 4">
            <a:extLst>
              <a:ext uri="{FF2B5EF4-FFF2-40B4-BE49-F238E27FC236}">
                <a16:creationId xmlns:a16="http://schemas.microsoft.com/office/drawing/2014/main" id="{56A00194-C68F-4350-9FEB-AEC9AEFD022F}"/>
              </a:ext>
            </a:extLst>
          </p:cNvPr>
          <p:cNvPicPr>
            <a:picLocks noChangeAspect="1"/>
          </p:cNvPicPr>
          <p:nvPr/>
        </p:nvPicPr>
        <p:blipFill>
          <a:blip r:embed="rId3"/>
          <a:stretch>
            <a:fillRect/>
          </a:stretch>
        </p:blipFill>
        <p:spPr>
          <a:xfrm>
            <a:off x="1785648" y="1880067"/>
            <a:ext cx="8620704" cy="3818984"/>
          </a:xfrm>
          <a:prstGeom prst="rect">
            <a:avLst/>
          </a:prstGeom>
        </p:spPr>
      </p:pic>
    </p:spTree>
    <p:extLst>
      <p:ext uri="{BB962C8B-B14F-4D97-AF65-F5344CB8AC3E}">
        <p14:creationId xmlns:p14="http://schemas.microsoft.com/office/powerpoint/2010/main" val="273715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63B06C-1C8B-41BD-96F3-65239C303737}"/>
              </a:ext>
            </a:extLst>
          </p:cNvPr>
          <p:cNvSpPr/>
          <p:nvPr/>
        </p:nvSpPr>
        <p:spPr bwMode="auto">
          <a:xfrm>
            <a:off x="303497" y="2390653"/>
            <a:ext cx="11505730" cy="1499368"/>
          </a:xfrm>
          <a:prstGeom prst="rect">
            <a:avLst/>
          </a:prstGeom>
          <a:solidFill>
            <a:srgbClr val="6666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PowerShell</a:t>
            </a:r>
            <a:endParaRPr kumimoji="0" lang="en-US" sz="18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solidFill>
                  <a:schemeClr val="tx2">
                    <a:lumMod val="10000"/>
                  </a:schemeClr>
                </a:solidFill>
              </a:rPr>
              <a:t>Bicep Template</a:t>
            </a:r>
            <a:br>
              <a:rPr lang="en-US" dirty="0">
                <a:solidFill>
                  <a:schemeClr val="tx2">
                    <a:lumMod val="10000"/>
                  </a:schemeClr>
                </a:solidFill>
              </a:rPr>
            </a:br>
            <a:r>
              <a:rPr lang="en-US" sz="3200" dirty="0">
                <a:solidFill>
                  <a:srgbClr val="0070C0"/>
                </a:solidFill>
              </a:rPr>
              <a:t>Deployment Revisited</a:t>
            </a:r>
            <a:endParaRPr lang="en-US" dirty="0">
              <a:solidFill>
                <a:srgbClr val="0070C0"/>
              </a:solidFill>
            </a:endParaRPr>
          </a:p>
        </p:txBody>
      </p:sp>
      <p:sp>
        <p:nvSpPr>
          <p:cNvPr id="7" name="Rectangle 6">
            <a:extLst>
              <a:ext uri="{FF2B5EF4-FFF2-40B4-BE49-F238E27FC236}">
                <a16:creationId xmlns:a16="http://schemas.microsoft.com/office/drawing/2014/main" id="{68AB071C-9F5A-49B3-BDA5-0573E6D45CE5}"/>
              </a:ext>
            </a:extLst>
          </p:cNvPr>
          <p:cNvSpPr/>
          <p:nvPr/>
        </p:nvSpPr>
        <p:spPr bwMode="auto">
          <a:xfrm>
            <a:off x="303497" y="4467347"/>
            <a:ext cx="11505730" cy="1499368"/>
          </a:xfrm>
          <a:prstGeom prst="rect">
            <a:avLst/>
          </a:prstGeom>
          <a:solidFill>
            <a:srgbClr val="6666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Azure CLI</a:t>
            </a:r>
          </a:p>
        </p:txBody>
      </p:sp>
      <p:sp>
        <p:nvSpPr>
          <p:cNvPr id="8" name="Rectangle 7">
            <a:extLst>
              <a:ext uri="{FF2B5EF4-FFF2-40B4-BE49-F238E27FC236}">
                <a16:creationId xmlns:a16="http://schemas.microsoft.com/office/drawing/2014/main" id="{B5E3D3BA-D3D1-490A-A58D-3F71E6029399}"/>
              </a:ext>
            </a:extLst>
          </p:cNvPr>
          <p:cNvSpPr/>
          <p:nvPr/>
        </p:nvSpPr>
        <p:spPr bwMode="auto">
          <a:xfrm>
            <a:off x="432446" y="4952695"/>
            <a:ext cx="11313586" cy="922920"/>
          </a:xfrm>
          <a:prstGeom prst="rect">
            <a:avLst/>
          </a:prstGeom>
          <a:solidFill>
            <a:schemeClr val="bg1">
              <a:lumMod val="75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terminal:</a:t>
            </a:r>
            <a:r>
              <a:rPr kumimoji="0" lang="en-US" sz="2000" b="0" i="0" u="none" strike="noStrike" kern="1200" cap="none" spc="0" normalizeH="0" baseline="0" noProof="0" dirty="0">
                <a:ln>
                  <a:noFill/>
                </a:ln>
                <a:solidFill>
                  <a:srgbClr val="002050">
                    <a:lumMod val="50000"/>
                    <a:lumOff val="50000"/>
                  </a:srgbClr>
                </a:solidFill>
                <a:effectLst/>
                <a:uLnTx/>
                <a:uFillTx/>
                <a:latin typeface="Consolas" panose="020B0609020204030204" pitchFamily="49" charset="0"/>
                <a:ea typeface="+mn-ea"/>
                <a:cs typeface="+mn-cs"/>
              </a:rPr>
              <a:t>~</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deployment group create -f </a:t>
            </a:r>
            <a:r>
              <a:rPr kumimoji="0" lang="en-US" sz="2000" b="0" i="0" u="none" strike="noStrike" kern="1200" cap="none" spc="0" normalizeH="0" baseline="0" noProof="0" dirty="0" err="1">
                <a:ln>
                  <a:noFill/>
                </a:ln>
                <a:solidFill>
                  <a:srgbClr val="FFFF00"/>
                </a:solidFill>
                <a:effectLst/>
                <a:uLnTx/>
                <a:uFillTx/>
                <a:latin typeface="Consolas" panose="020B0609020204030204" pitchFamily="49" charset="0"/>
                <a:ea typeface="+mn-ea"/>
                <a:cs typeface="+mn-cs"/>
              </a:rPr>
              <a:t>exampleTemplate.bicep</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b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b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–-resource-group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exampleResourceGroup</a:t>
            </a:r>
            <a:r>
              <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-n </a:t>
            </a:r>
            <a:r>
              <a:rPr kumimoji="0" lang="en-US" sz="20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exampleDeployment</a:t>
            </a:r>
            <a:endParaRPr kumimoji="0" lang="en-US" sz="20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p:txBody>
      </p:sp>
      <p:sp>
        <p:nvSpPr>
          <p:cNvPr id="3" name="Rectangle 2">
            <a:extLst>
              <a:ext uri="{FF2B5EF4-FFF2-40B4-BE49-F238E27FC236}">
                <a16:creationId xmlns:a16="http://schemas.microsoft.com/office/drawing/2014/main" id="{6C0A3036-FCB6-4E8B-B332-0592900EDC2B}"/>
              </a:ext>
            </a:extLst>
          </p:cNvPr>
          <p:cNvSpPr/>
          <p:nvPr/>
        </p:nvSpPr>
        <p:spPr bwMode="auto">
          <a:xfrm>
            <a:off x="406330" y="2872584"/>
            <a:ext cx="11300064" cy="922920"/>
          </a:xfrm>
          <a:prstGeom prst="rect">
            <a:avLst/>
          </a:prstGeom>
          <a:solidFill>
            <a:schemeClr val="accent6">
              <a:lumMod val="90000"/>
              <a:lumOff val="1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PS C:\&gt;</a:t>
            </a:r>
            <a:r>
              <a:rPr kumimoji="0" lang="en-US" sz="1800" b="0" i="0" u="none" strike="noStrike" kern="1200" cap="none" spc="0" normalizeH="0" baseline="0" noProof="0" dirty="0">
                <a:ln>
                  <a:noFill/>
                </a:ln>
                <a:solidFill>
                  <a:srgbClr val="0000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New-</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AzResourceGroupDeployment</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TemplateFile</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00"/>
                </a:solidFill>
                <a:effectLst/>
                <a:uLnTx/>
                <a:uFillTx/>
                <a:latin typeface="Lucida Console" panose="020B0609040504020204" pitchFamily="49" charset="0"/>
                <a:ea typeface="+mn-ea"/>
                <a:cs typeface="+mn-cs"/>
              </a:rPr>
              <a:t>exampleTemplate.bicep</a:t>
            </a:r>
            <a: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 </a:t>
            </a:r>
            <a:b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br>
            <a:r>
              <a:rPr kumimoji="0" lang="en-US" sz="1800" b="0" i="0" u="none" strike="noStrike" kern="1200" cap="none" spc="0" normalizeH="0" baseline="0" noProof="0" dirty="0">
                <a:ln>
                  <a:noFill/>
                </a:ln>
                <a:solidFill>
                  <a:srgbClr val="FFFF00"/>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-Name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ExampleDeployment</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ResourceGroupName</a:t>
            </a:r>
            <a:r>
              <a:rPr kumimoji="0" lang="en-US" sz="1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err="1">
                <a:ln>
                  <a:noFill/>
                </a:ln>
                <a:solidFill>
                  <a:srgbClr val="FFFFFF"/>
                </a:solidFill>
                <a:effectLst/>
                <a:uLnTx/>
                <a:uFillTx/>
                <a:latin typeface="Lucida Console" panose="020B0609040504020204" pitchFamily="49" charset="0"/>
                <a:ea typeface="+mn-ea"/>
                <a:cs typeface="+mn-cs"/>
              </a:rPr>
              <a:t>ExampleResourceGroup</a:t>
            </a:r>
            <a:endParaRPr kumimoji="0" lang="en-US" sz="2000" b="0" i="0" u="none" strike="noStrike" kern="1200" cap="none" spc="0" normalizeH="0" baseline="0" noProof="0" dirty="0">
              <a:ln>
                <a:noFill/>
              </a:ln>
              <a:solidFill>
                <a:srgbClr val="FFFF00"/>
              </a:solidFill>
              <a:effectLst/>
              <a:uLnTx/>
              <a:uFillTx/>
              <a:latin typeface="Segoe UI"/>
              <a:ea typeface="+mn-ea"/>
              <a:cs typeface="+mn-cs"/>
            </a:endParaRPr>
          </a:p>
        </p:txBody>
      </p:sp>
    </p:spTree>
    <p:extLst>
      <p:ext uri="{BB962C8B-B14F-4D97-AF65-F5344CB8AC3E}">
        <p14:creationId xmlns:p14="http://schemas.microsoft.com/office/powerpoint/2010/main" val="257643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descr="Azure Data Plane services">
            <a:extLst>
              <a:ext uri="{FF2B5EF4-FFF2-40B4-BE49-F238E27FC236}">
                <a16:creationId xmlns:a16="http://schemas.microsoft.com/office/drawing/2014/main" id="{E429E68B-BF78-4557-8A55-52A36C135709}"/>
              </a:ext>
            </a:extLst>
          </p:cNvPr>
          <p:cNvGrpSpPr/>
          <p:nvPr/>
        </p:nvGrpSpPr>
        <p:grpSpPr>
          <a:xfrm>
            <a:off x="628853" y="5082894"/>
            <a:ext cx="10813269" cy="1177088"/>
            <a:chOff x="641462" y="5184320"/>
            <a:chExt cx="11030098" cy="1200691"/>
          </a:xfrm>
        </p:grpSpPr>
        <p:sp>
          <p:nvSpPr>
            <p:cNvPr id="8" name="Double Brace 7">
              <a:extLst>
                <a:ext uri="{FF2B5EF4-FFF2-40B4-BE49-F238E27FC236}">
                  <a16:creationId xmlns:a16="http://schemas.microsoft.com/office/drawing/2014/main" id="{D10D7640-93C1-4BD6-9B96-1F52F706662B}"/>
                </a:ext>
              </a:extLst>
            </p:cNvPr>
            <p:cNvSpPr/>
            <p:nvPr/>
          </p:nvSpPr>
          <p:spPr>
            <a:xfrm>
              <a:off x="1654635" y="5184320"/>
              <a:ext cx="10016925" cy="1148089"/>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pic>
          <p:nvPicPr>
            <p:cNvPr id="10" name="Picture 9" descr="A close up of a sign&#10;&#10;Description generated with high confidence">
              <a:extLst>
                <a:ext uri="{FF2B5EF4-FFF2-40B4-BE49-F238E27FC236}">
                  <a16:creationId xmlns:a16="http://schemas.microsoft.com/office/drawing/2014/main" id="{1D083313-DAA9-46FE-B63E-29D4216F2A4D}"/>
                </a:ext>
              </a:extLst>
            </p:cNvPr>
            <p:cNvPicPr>
              <a:picLocks noChangeAspect="1"/>
            </p:cNvPicPr>
            <p:nvPr/>
          </p:nvPicPr>
          <p:blipFill>
            <a:blip r:embed="rId3"/>
            <a:stretch>
              <a:fillRect/>
            </a:stretch>
          </p:blipFill>
          <p:spPr>
            <a:xfrm>
              <a:off x="10332729" y="5563864"/>
              <a:ext cx="795824" cy="795824"/>
            </a:xfrm>
            <a:prstGeom prst="rect">
              <a:avLst/>
            </a:prstGeom>
          </p:spPr>
        </p:pic>
        <p:sp>
          <p:nvSpPr>
            <p:cNvPr id="12" name="Rectangle 11">
              <a:extLst>
                <a:ext uri="{FF2B5EF4-FFF2-40B4-BE49-F238E27FC236}">
                  <a16:creationId xmlns:a16="http://schemas.microsoft.com/office/drawing/2014/main" id="{D13014F9-6DC3-41B8-93E3-6EE2981B4755}"/>
                </a:ext>
              </a:extLst>
            </p:cNvPr>
            <p:cNvSpPr/>
            <p:nvPr/>
          </p:nvSpPr>
          <p:spPr>
            <a:xfrm>
              <a:off x="2037208" y="5200655"/>
              <a:ext cx="9394480" cy="3033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372" b="1" cap="all">
                  <a:solidFill>
                    <a:srgbClr val="FFFFFF"/>
                  </a:solidFill>
                  <a:latin typeface="Segoe UI"/>
                </a:rPr>
                <a:t>Resource providers</a:t>
              </a:r>
            </a:p>
          </p:txBody>
        </p:sp>
        <p:pic>
          <p:nvPicPr>
            <p:cNvPr id="14" name="Picture 13" descr="A close up of a logo&#10;&#10;Description generated with high confidence">
              <a:extLst>
                <a:ext uri="{FF2B5EF4-FFF2-40B4-BE49-F238E27FC236}">
                  <a16:creationId xmlns:a16="http://schemas.microsoft.com/office/drawing/2014/main" id="{3972AE8A-4BF5-4A4E-98E6-523CA9E347B0}"/>
                </a:ext>
              </a:extLst>
            </p:cNvPr>
            <p:cNvPicPr>
              <a:picLocks noChangeAspect="1"/>
            </p:cNvPicPr>
            <p:nvPr/>
          </p:nvPicPr>
          <p:blipFill>
            <a:blip r:embed="rId4"/>
            <a:stretch>
              <a:fillRect/>
            </a:stretch>
          </p:blipFill>
          <p:spPr>
            <a:xfrm>
              <a:off x="2576196" y="5558671"/>
              <a:ext cx="795824" cy="795824"/>
            </a:xfrm>
            <a:prstGeom prst="rect">
              <a:avLst/>
            </a:prstGeom>
          </p:spPr>
        </p:pic>
        <p:pic>
          <p:nvPicPr>
            <p:cNvPr id="15" name="Picture 14" descr="A picture containing vector graphics&#10;&#10;Description generated with high confidence">
              <a:extLst>
                <a:ext uri="{FF2B5EF4-FFF2-40B4-BE49-F238E27FC236}">
                  <a16:creationId xmlns:a16="http://schemas.microsoft.com/office/drawing/2014/main" id="{C8BC2EBA-A34D-40A0-8E96-AB954B626F97}"/>
                </a:ext>
              </a:extLst>
            </p:cNvPr>
            <p:cNvPicPr>
              <a:picLocks noChangeAspect="1"/>
            </p:cNvPicPr>
            <p:nvPr/>
          </p:nvPicPr>
          <p:blipFill>
            <a:blip r:embed="rId5"/>
            <a:stretch>
              <a:fillRect/>
            </a:stretch>
          </p:blipFill>
          <p:spPr>
            <a:xfrm>
              <a:off x="9296077" y="5536585"/>
              <a:ext cx="795824" cy="795824"/>
            </a:xfrm>
            <a:prstGeom prst="rect">
              <a:avLst/>
            </a:prstGeom>
          </p:spPr>
        </p:pic>
        <p:pic>
          <p:nvPicPr>
            <p:cNvPr id="16" name="Picture 15" descr="A close up of a logo&#10;&#10;Description generated with very high confidence">
              <a:extLst>
                <a:ext uri="{FF2B5EF4-FFF2-40B4-BE49-F238E27FC236}">
                  <a16:creationId xmlns:a16="http://schemas.microsoft.com/office/drawing/2014/main" id="{5CBD648C-2B52-4C51-9C08-DF96DB7CD634}"/>
                </a:ext>
              </a:extLst>
            </p:cNvPr>
            <p:cNvPicPr>
              <a:picLocks noChangeAspect="1"/>
            </p:cNvPicPr>
            <p:nvPr/>
          </p:nvPicPr>
          <p:blipFill>
            <a:blip r:embed="rId6"/>
            <a:stretch>
              <a:fillRect/>
            </a:stretch>
          </p:blipFill>
          <p:spPr>
            <a:xfrm>
              <a:off x="8153031" y="5536585"/>
              <a:ext cx="795824" cy="795824"/>
            </a:xfrm>
            <a:prstGeom prst="rect">
              <a:avLst/>
            </a:prstGeom>
          </p:spPr>
        </p:pic>
        <p:pic>
          <p:nvPicPr>
            <p:cNvPr id="17" name="Picture 16">
              <a:extLst>
                <a:ext uri="{FF2B5EF4-FFF2-40B4-BE49-F238E27FC236}">
                  <a16:creationId xmlns:a16="http://schemas.microsoft.com/office/drawing/2014/main" id="{863CFC85-B10A-4D9C-9343-ABC618E06CE9}"/>
                </a:ext>
              </a:extLst>
            </p:cNvPr>
            <p:cNvPicPr>
              <a:picLocks noChangeAspect="1"/>
            </p:cNvPicPr>
            <p:nvPr/>
          </p:nvPicPr>
          <p:blipFill>
            <a:blip r:embed="rId7"/>
            <a:stretch>
              <a:fillRect/>
            </a:stretch>
          </p:blipFill>
          <p:spPr>
            <a:xfrm>
              <a:off x="7115018" y="5585867"/>
              <a:ext cx="795824" cy="795824"/>
            </a:xfrm>
            <a:prstGeom prst="rect">
              <a:avLst/>
            </a:prstGeom>
          </p:spPr>
        </p:pic>
        <p:pic>
          <p:nvPicPr>
            <p:cNvPr id="18" name="Picture 17">
              <a:extLst>
                <a:ext uri="{FF2B5EF4-FFF2-40B4-BE49-F238E27FC236}">
                  <a16:creationId xmlns:a16="http://schemas.microsoft.com/office/drawing/2014/main" id="{8C7FDC12-0F3A-4952-B3C8-9DDA9AE5410B}"/>
                </a:ext>
              </a:extLst>
            </p:cNvPr>
            <p:cNvPicPr>
              <a:picLocks noChangeAspect="1"/>
            </p:cNvPicPr>
            <p:nvPr/>
          </p:nvPicPr>
          <p:blipFill>
            <a:blip r:embed="rId8"/>
            <a:stretch>
              <a:fillRect/>
            </a:stretch>
          </p:blipFill>
          <p:spPr>
            <a:xfrm>
              <a:off x="3763124" y="5589187"/>
              <a:ext cx="795824" cy="795824"/>
            </a:xfrm>
            <a:prstGeom prst="rect">
              <a:avLst/>
            </a:prstGeom>
          </p:spPr>
        </p:pic>
        <p:pic>
          <p:nvPicPr>
            <p:cNvPr id="19" name="Picture 18" descr="A close up of a sign&#10;&#10;Description generated with high confidence">
              <a:extLst>
                <a:ext uri="{FF2B5EF4-FFF2-40B4-BE49-F238E27FC236}">
                  <a16:creationId xmlns:a16="http://schemas.microsoft.com/office/drawing/2014/main" id="{AEDB2070-06CD-4B01-AD93-E0E83D329775}"/>
                </a:ext>
              </a:extLst>
            </p:cNvPr>
            <p:cNvPicPr>
              <a:picLocks noChangeAspect="1"/>
            </p:cNvPicPr>
            <p:nvPr/>
          </p:nvPicPr>
          <p:blipFill>
            <a:blip r:embed="rId9"/>
            <a:stretch>
              <a:fillRect/>
            </a:stretch>
          </p:blipFill>
          <p:spPr>
            <a:xfrm>
              <a:off x="4838020" y="5558671"/>
              <a:ext cx="795824" cy="795824"/>
            </a:xfrm>
            <a:prstGeom prst="rect">
              <a:avLst/>
            </a:prstGeom>
          </p:spPr>
        </p:pic>
        <p:pic>
          <p:nvPicPr>
            <p:cNvPr id="20" name="Picture 19">
              <a:extLst>
                <a:ext uri="{FF2B5EF4-FFF2-40B4-BE49-F238E27FC236}">
                  <a16:creationId xmlns:a16="http://schemas.microsoft.com/office/drawing/2014/main" id="{701C3605-CE3C-4A90-81D6-C02EB1EDADAD}"/>
                </a:ext>
              </a:extLst>
            </p:cNvPr>
            <p:cNvPicPr>
              <a:picLocks noChangeAspect="1"/>
            </p:cNvPicPr>
            <p:nvPr/>
          </p:nvPicPr>
          <p:blipFill>
            <a:blip r:embed="rId10"/>
            <a:stretch>
              <a:fillRect/>
            </a:stretch>
          </p:blipFill>
          <p:spPr>
            <a:xfrm>
              <a:off x="5973333" y="5585867"/>
              <a:ext cx="795824" cy="795824"/>
            </a:xfrm>
            <a:prstGeom prst="rect">
              <a:avLst/>
            </a:prstGeom>
          </p:spPr>
        </p:pic>
        <p:sp>
          <p:nvSpPr>
            <p:cNvPr id="21" name="TextBox 20">
              <a:extLst>
                <a:ext uri="{FF2B5EF4-FFF2-40B4-BE49-F238E27FC236}">
                  <a16:creationId xmlns:a16="http://schemas.microsoft.com/office/drawing/2014/main" id="{0163D48F-812D-427C-B74B-7C3D36080BE6}"/>
                </a:ext>
              </a:extLst>
            </p:cNvPr>
            <p:cNvSpPr txBox="1"/>
            <p:nvPr/>
          </p:nvSpPr>
          <p:spPr>
            <a:xfrm>
              <a:off x="641462" y="5368481"/>
              <a:ext cx="1254418" cy="553998"/>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Data</a:t>
              </a:r>
            </a:p>
            <a:p>
              <a:pPr defTabSz="914225">
                <a:defRPr/>
              </a:pPr>
              <a:r>
                <a:rPr lang="en-US">
                  <a:gradFill>
                    <a:gsLst>
                      <a:gs pos="2917">
                        <a:srgbClr val="1A1A1A"/>
                      </a:gs>
                      <a:gs pos="30000">
                        <a:srgbClr val="1A1A1A"/>
                      </a:gs>
                    </a:gsLst>
                    <a:lin ang="5400000" scaled="0"/>
                  </a:gradFill>
                  <a:latin typeface="Segoe UI"/>
                </a:rPr>
                <a:t>Plane</a:t>
              </a:r>
            </a:p>
          </p:txBody>
        </p:sp>
      </p:grpSp>
      <p:grpSp>
        <p:nvGrpSpPr>
          <p:cNvPr id="40" name="Group 39" descr="Azure Control Plane services">
            <a:extLst>
              <a:ext uri="{FF2B5EF4-FFF2-40B4-BE49-F238E27FC236}">
                <a16:creationId xmlns:a16="http://schemas.microsoft.com/office/drawing/2014/main" id="{1210D084-AB5C-4526-91C4-C463C4FC7C84}"/>
              </a:ext>
            </a:extLst>
          </p:cNvPr>
          <p:cNvGrpSpPr/>
          <p:nvPr/>
        </p:nvGrpSpPr>
        <p:grpSpPr>
          <a:xfrm>
            <a:off x="628853" y="3434172"/>
            <a:ext cx="10845696" cy="1135791"/>
            <a:chOff x="641462" y="3464750"/>
            <a:chExt cx="11063175" cy="1158566"/>
          </a:xfrm>
        </p:grpSpPr>
        <p:sp>
          <p:nvSpPr>
            <p:cNvPr id="4" name="Rectangle 3">
              <a:extLst>
                <a:ext uri="{FF2B5EF4-FFF2-40B4-BE49-F238E27FC236}">
                  <a16:creationId xmlns:a16="http://schemas.microsoft.com/office/drawing/2014/main" id="{AB09DD19-6DB6-432D-B33E-70CC13E2CA00}"/>
                </a:ext>
              </a:extLst>
            </p:cNvPr>
            <p:cNvSpPr/>
            <p:nvPr/>
          </p:nvSpPr>
          <p:spPr>
            <a:xfrm>
              <a:off x="2035571" y="3664907"/>
              <a:ext cx="9394481" cy="25911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sz="1372" b="1" cap="all">
                  <a:solidFill>
                    <a:srgbClr val="FFFFFF"/>
                  </a:solidFill>
                  <a:latin typeface="Segoe UI"/>
                </a:rPr>
                <a:t>API endpoint (management.azure.com)</a:t>
              </a:r>
            </a:p>
          </p:txBody>
        </p:sp>
        <p:sp>
          <p:nvSpPr>
            <p:cNvPr id="6" name="Rectangle 5">
              <a:extLst>
                <a:ext uri="{FF2B5EF4-FFF2-40B4-BE49-F238E27FC236}">
                  <a16:creationId xmlns:a16="http://schemas.microsoft.com/office/drawing/2014/main" id="{920E5A65-DA7F-4E4D-ACFB-8A9A16D4FD4F}"/>
                </a:ext>
              </a:extLst>
            </p:cNvPr>
            <p:cNvSpPr/>
            <p:nvPr/>
          </p:nvSpPr>
          <p:spPr>
            <a:xfrm>
              <a:off x="2035573" y="4153183"/>
              <a:ext cx="9394480" cy="3414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5">
                <a:defRPr/>
              </a:pPr>
              <a:r>
                <a:rPr lang="en-US" sz="1176" b="1" cap="all">
                  <a:solidFill>
                    <a:srgbClr val="FFFFFF"/>
                  </a:solidFill>
                  <a:latin typeface="Segoe UI"/>
                </a:rPr>
                <a:t>Activity logs, Access control, policy, Locks, template engine, Deployments, Resource group</a:t>
              </a:r>
            </a:p>
          </p:txBody>
        </p:sp>
        <p:sp>
          <p:nvSpPr>
            <p:cNvPr id="7" name="Double Brace 6">
              <a:extLst>
                <a:ext uri="{FF2B5EF4-FFF2-40B4-BE49-F238E27FC236}">
                  <a16:creationId xmlns:a16="http://schemas.microsoft.com/office/drawing/2014/main" id="{CFD61C3D-3E8A-4DD1-B49C-09E44625A005}"/>
                </a:ext>
              </a:extLst>
            </p:cNvPr>
            <p:cNvSpPr/>
            <p:nvPr/>
          </p:nvSpPr>
          <p:spPr>
            <a:xfrm>
              <a:off x="1654634" y="3464750"/>
              <a:ext cx="10050003" cy="1158566"/>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sp>
          <p:nvSpPr>
            <p:cNvPr id="22" name="TextBox 21">
              <a:extLst>
                <a:ext uri="{FF2B5EF4-FFF2-40B4-BE49-F238E27FC236}">
                  <a16:creationId xmlns:a16="http://schemas.microsoft.com/office/drawing/2014/main" id="{1477EAEC-85F5-4AAF-ABAF-768D31966DB1}"/>
                </a:ext>
              </a:extLst>
            </p:cNvPr>
            <p:cNvSpPr txBox="1"/>
            <p:nvPr/>
          </p:nvSpPr>
          <p:spPr>
            <a:xfrm>
              <a:off x="641462" y="3681593"/>
              <a:ext cx="1254418" cy="553998"/>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Control </a:t>
              </a:r>
            </a:p>
            <a:p>
              <a:pPr defTabSz="914225">
                <a:defRPr/>
              </a:pPr>
              <a:r>
                <a:rPr lang="en-US">
                  <a:gradFill>
                    <a:gsLst>
                      <a:gs pos="2917">
                        <a:srgbClr val="1A1A1A"/>
                      </a:gs>
                      <a:gs pos="30000">
                        <a:srgbClr val="1A1A1A"/>
                      </a:gs>
                    </a:gsLst>
                    <a:lin ang="5400000" scaled="0"/>
                  </a:gradFill>
                  <a:latin typeface="Segoe UI"/>
                </a:rPr>
                <a:t>Plane</a:t>
              </a:r>
            </a:p>
          </p:txBody>
        </p:sp>
      </p:grpSp>
      <p:grpSp>
        <p:nvGrpSpPr>
          <p:cNvPr id="39" name="Group 38" descr="Azure Client Tools">
            <a:extLst>
              <a:ext uri="{FF2B5EF4-FFF2-40B4-BE49-F238E27FC236}">
                <a16:creationId xmlns:a16="http://schemas.microsoft.com/office/drawing/2014/main" id="{2817CF40-AAA0-4DEF-8D05-E8EBAEE28F31}"/>
              </a:ext>
            </a:extLst>
          </p:cNvPr>
          <p:cNvGrpSpPr/>
          <p:nvPr/>
        </p:nvGrpSpPr>
        <p:grpSpPr>
          <a:xfrm>
            <a:off x="628853" y="1905747"/>
            <a:ext cx="10813268" cy="1075041"/>
            <a:chOff x="641462" y="1882723"/>
            <a:chExt cx="11030097" cy="1096598"/>
          </a:xfrm>
        </p:grpSpPr>
        <p:pic>
          <p:nvPicPr>
            <p:cNvPr id="5" name="Picture 4">
              <a:extLst>
                <a:ext uri="{FF2B5EF4-FFF2-40B4-BE49-F238E27FC236}">
                  <a16:creationId xmlns:a16="http://schemas.microsoft.com/office/drawing/2014/main" id="{D8BD6306-3BDF-40E5-A17E-2CCEC589BA9A}"/>
                </a:ext>
              </a:extLst>
            </p:cNvPr>
            <p:cNvPicPr>
              <a:picLocks noChangeAspect="1"/>
            </p:cNvPicPr>
            <p:nvPr/>
          </p:nvPicPr>
          <p:blipFill>
            <a:blip r:embed="rId11"/>
            <a:stretch>
              <a:fillRect/>
            </a:stretch>
          </p:blipFill>
          <p:spPr>
            <a:xfrm>
              <a:off x="5394430" y="2083014"/>
              <a:ext cx="1777775" cy="507935"/>
            </a:xfrm>
            <a:prstGeom prst="rect">
              <a:avLst/>
            </a:prstGeom>
          </p:spPr>
        </p:pic>
        <p:sp>
          <p:nvSpPr>
            <p:cNvPr id="9" name="Double Brace 8">
              <a:extLst>
                <a:ext uri="{FF2B5EF4-FFF2-40B4-BE49-F238E27FC236}">
                  <a16:creationId xmlns:a16="http://schemas.microsoft.com/office/drawing/2014/main" id="{5FDF0E20-B413-450E-9243-8BBF1200D8DA}"/>
                </a:ext>
              </a:extLst>
            </p:cNvPr>
            <p:cNvSpPr/>
            <p:nvPr/>
          </p:nvSpPr>
          <p:spPr>
            <a:xfrm>
              <a:off x="1654635" y="1882723"/>
              <a:ext cx="10016924" cy="1096598"/>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914225">
                <a:defRPr/>
              </a:pPr>
              <a:endParaRPr lang="nb-NO" sz="1800">
                <a:solidFill>
                  <a:srgbClr val="1A1A1A"/>
                </a:solidFill>
                <a:latin typeface="Segoe UI"/>
              </a:endParaRPr>
            </a:p>
          </p:txBody>
        </p:sp>
        <p:pic>
          <p:nvPicPr>
            <p:cNvPr id="11" name="Picture 10">
              <a:extLst>
                <a:ext uri="{FF2B5EF4-FFF2-40B4-BE49-F238E27FC236}">
                  <a16:creationId xmlns:a16="http://schemas.microsoft.com/office/drawing/2014/main" id="{E07D5136-6F73-4CD2-8932-A91D50311FC7}"/>
                </a:ext>
              </a:extLst>
            </p:cNvPr>
            <p:cNvPicPr>
              <a:picLocks noChangeAspect="1"/>
            </p:cNvPicPr>
            <p:nvPr/>
          </p:nvPicPr>
          <p:blipFill>
            <a:blip r:embed="rId12"/>
            <a:stretch>
              <a:fillRect/>
            </a:stretch>
          </p:blipFill>
          <p:spPr>
            <a:xfrm>
              <a:off x="4353592" y="2122756"/>
              <a:ext cx="650205" cy="650205"/>
            </a:xfrm>
            <a:prstGeom prst="rect">
              <a:avLst/>
            </a:prstGeom>
          </p:spPr>
        </p:pic>
        <p:pic>
          <p:nvPicPr>
            <p:cNvPr id="13" name="Picture 12" descr="A close up of a logo&#10;&#10;Description generated with very high confidence">
              <a:extLst>
                <a:ext uri="{FF2B5EF4-FFF2-40B4-BE49-F238E27FC236}">
                  <a16:creationId xmlns:a16="http://schemas.microsoft.com/office/drawing/2014/main" id="{667F9200-3BF1-4C86-9FD4-71C21D117CF9}"/>
                </a:ext>
              </a:extLst>
            </p:cNvPr>
            <p:cNvPicPr>
              <a:picLocks noChangeAspect="1"/>
            </p:cNvPicPr>
            <p:nvPr/>
          </p:nvPicPr>
          <p:blipFill>
            <a:blip r:embed="rId13"/>
            <a:stretch>
              <a:fillRect/>
            </a:stretch>
          </p:blipFill>
          <p:spPr>
            <a:xfrm>
              <a:off x="2395316" y="2133597"/>
              <a:ext cx="662953" cy="662953"/>
            </a:xfrm>
            <a:prstGeom prst="rect">
              <a:avLst/>
            </a:prstGeom>
          </p:spPr>
        </p:pic>
        <p:sp>
          <p:nvSpPr>
            <p:cNvPr id="23" name="TextBox 22">
              <a:extLst>
                <a:ext uri="{FF2B5EF4-FFF2-40B4-BE49-F238E27FC236}">
                  <a16:creationId xmlns:a16="http://schemas.microsoft.com/office/drawing/2014/main" id="{2669AB33-7573-40BD-B16B-D4FA9ECE0541}"/>
                </a:ext>
              </a:extLst>
            </p:cNvPr>
            <p:cNvSpPr txBox="1"/>
            <p:nvPr/>
          </p:nvSpPr>
          <p:spPr>
            <a:xfrm>
              <a:off x="641462" y="2275927"/>
              <a:ext cx="1254418" cy="276999"/>
            </a:xfrm>
            <a:prstGeom prst="rect">
              <a:avLst/>
            </a:prstGeom>
            <a:noFill/>
          </p:spPr>
          <p:txBody>
            <a:bodyPr wrap="square" lIns="0" tIns="0" rIns="0" bIns="0" rtlCol="0">
              <a:spAutoFit/>
            </a:bodyPr>
            <a:lstStyle/>
            <a:p>
              <a:pPr defTabSz="914225">
                <a:defRPr/>
              </a:pPr>
              <a:r>
                <a:rPr lang="en-US">
                  <a:gradFill>
                    <a:gsLst>
                      <a:gs pos="2917">
                        <a:srgbClr val="1A1A1A"/>
                      </a:gs>
                      <a:gs pos="30000">
                        <a:srgbClr val="1A1A1A"/>
                      </a:gs>
                    </a:gsLst>
                    <a:lin ang="5400000" scaled="0"/>
                  </a:gradFill>
                  <a:latin typeface="Segoe UI"/>
                </a:rPr>
                <a:t>Clients</a:t>
              </a:r>
            </a:p>
          </p:txBody>
        </p:sp>
        <p:pic>
          <p:nvPicPr>
            <p:cNvPr id="24" name="Picture 23">
              <a:extLst>
                <a:ext uri="{FF2B5EF4-FFF2-40B4-BE49-F238E27FC236}">
                  <a16:creationId xmlns:a16="http://schemas.microsoft.com/office/drawing/2014/main" id="{B0882AD5-2712-4BF8-9685-44A553976683}"/>
                </a:ext>
              </a:extLst>
            </p:cNvPr>
            <p:cNvPicPr>
              <a:picLocks noChangeAspect="1"/>
            </p:cNvPicPr>
            <p:nvPr/>
          </p:nvPicPr>
          <p:blipFill>
            <a:blip r:embed="rId14"/>
            <a:stretch>
              <a:fillRect/>
            </a:stretch>
          </p:blipFill>
          <p:spPr>
            <a:xfrm>
              <a:off x="10077164" y="2083411"/>
              <a:ext cx="841829" cy="518048"/>
            </a:xfrm>
            <a:prstGeom prst="rect">
              <a:avLst/>
            </a:prstGeom>
          </p:spPr>
        </p:pic>
        <p:pic>
          <p:nvPicPr>
            <p:cNvPr id="25" name="Picture 24">
              <a:extLst>
                <a:ext uri="{FF2B5EF4-FFF2-40B4-BE49-F238E27FC236}">
                  <a16:creationId xmlns:a16="http://schemas.microsoft.com/office/drawing/2014/main" id="{4DAB0872-493B-4B52-82DA-43C56647481B}"/>
                </a:ext>
              </a:extLst>
            </p:cNvPr>
            <p:cNvPicPr>
              <a:picLocks noChangeAspect="1"/>
            </p:cNvPicPr>
            <p:nvPr/>
          </p:nvPicPr>
          <p:blipFill>
            <a:blip r:embed="rId15"/>
            <a:stretch>
              <a:fillRect/>
            </a:stretch>
          </p:blipFill>
          <p:spPr>
            <a:xfrm>
              <a:off x="9472638" y="2095123"/>
              <a:ext cx="522952" cy="530402"/>
            </a:xfrm>
            <a:prstGeom prst="rect">
              <a:avLst/>
            </a:prstGeom>
          </p:spPr>
        </p:pic>
        <p:pic>
          <p:nvPicPr>
            <p:cNvPr id="26" name="Picture 25" descr="A picture containing clipart&#10;&#10;Description generated with very high confidence">
              <a:extLst>
                <a:ext uri="{FF2B5EF4-FFF2-40B4-BE49-F238E27FC236}">
                  <a16:creationId xmlns:a16="http://schemas.microsoft.com/office/drawing/2014/main" id="{07842867-3C77-4F30-AD6F-8F2F646F3449}"/>
                </a:ext>
              </a:extLst>
            </p:cNvPr>
            <p:cNvPicPr>
              <a:picLocks noChangeAspect="1"/>
            </p:cNvPicPr>
            <p:nvPr/>
          </p:nvPicPr>
          <p:blipFill rotWithShape="1">
            <a:blip r:embed="rId16"/>
            <a:srcRect l="10317"/>
            <a:stretch/>
          </p:blipFill>
          <p:spPr>
            <a:xfrm>
              <a:off x="7256100" y="2074073"/>
              <a:ext cx="841830" cy="536713"/>
            </a:xfrm>
            <a:prstGeom prst="rect">
              <a:avLst/>
            </a:prstGeom>
          </p:spPr>
        </p:pic>
        <p:pic>
          <p:nvPicPr>
            <p:cNvPr id="27" name="Picture 26" descr="A picture containing clipart&#10;&#10;Description generated with high confidence">
              <a:extLst>
                <a:ext uri="{FF2B5EF4-FFF2-40B4-BE49-F238E27FC236}">
                  <a16:creationId xmlns:a16="http://schemas.microsoft.com/office/drawing/2014/main" id="{E5477E71-7EE1-4C41-9135-239F78B4DABD}"/>
                </a:ext>
              </a:extLst>
            </p:cNvPr>
            <p:cNvPicPr>
              <a:picLocks noChangeAspect="1"/>
            </p:cNvPicPr>
            <p:nvPr/>
          </p:nvPicPr>
          <p:blipFill rotWithShape="1">
            <a:blip r:embed="rId17"/>
            <a:srcRect l="22482" r="19004"/>
            <a:stretch/>
          </p:blipFill>
          <p:spPr>
            <a:xfrm>
              <a:off x="8226974" y="2076528"/>
              <a:ext cx="522952" cy="548997"/>
            </a:xfrm>
            <a:prstGeom prst="rect">
              <a:avLst/>
            </a:prstGeom>
          </p:spPr>
        </p:pic>
        <p:pic>
          <p:nvPicPr>
            <p:cNvPr id="28" name="Picture 27" descr="A drawing of a person&#10;&#10;Description generated with very high confidence">
              <a:extLst>
                <a:ext uri="{FF2B5EF4-FFF2-40B4-BE49-F238E27FC236}">
                  <a16:creationId xmlns:a16="http://schemas.microsoft.com/office/drawing/2014/main" id="{D89DCD55-0954-4E6A-A819-011694754517}"/>
                </a:ext>
              </a:extLst>
            </p:cNvPr>
            <p:cNvPicPr>
              <a:picLocks noChangeAspect="1"/>
            </p:cNvPicPr>
            <p:nvPr/>
          </p:nvPicPr>
          <p:blipFill>
            <a:blip r:embed="rId18"/>
            <a:stretch>
              <a:fillRect/>
            </a:stretch>
          </p:blipFill>
          <p:spPr>
            <a:xfrm>
              <a:off x="8859564" y="2092778"/>
              <a:ext cx="522952" cy="516496"/>
            </a:xfrm>
            <a:prstGeom prst="rect">
              <a:avLst/>
            </a:prstGeom>
          </p:spPr>
        </p:pic>
        <p:pic>
          <p:nvPicPr>
            <p:cNvPr id="29" name="Picture 28">
              <a:extLst>
                <a:ext uri="{FF2B5EF4-FFF2-40B4-BE49-F238E27FC236}">
                  <a16:creationId xmlns:a16="http://schemas.microsoft.com/office/drawing/2014/main" id="{AD38ABB6-4D8F-4898-ABD7-620D621053E8}"/>
                </a:ext>
              </a:extLst>
            </p:cNvPr>
            <p:cNvPicPr>
              <a:picLocks noChangeAspect="1"/>
            </p:cNvPicPr>
            <p:nvPr/>
          </p:nvPicPr>
          <p:blipFill>
            <a:blip r:embed="rId19"/>
            <a:stretch>
              <a:fillRect/>
            </a:stretch>
          </p:blipFill>
          <p:spPr>
            <a:xfrm>
              <a:off x="3278827" y="2122756"/>
              <a:ext cx="757676" cy="683756"/>
            </a:xfrm>
            <a:prstGeom prst="rect">
              <a:avLst/>
            </a:prstGeom>
          </p:spPr>
        </p:pic>
      </p:grpSp>
      <p:sp>
        <p:nvSpPr>
          <p:cNvPr id="43" name="Freeform 23">
            <a:extLst>
              <a:ext uri="{FF2B5EF4-FFF2-40B4-BE49-F238E27FC236}">
                <a16:creationId xmlns:a16="http://schemas.microsoft.com/office/drawing/2014/main" id="{4F4560E0-7266-4C2D-A44B-99E606636F2A}"/>
              </a:ext>
              <a:ext uri="{C183D7F6-B498-43B3-948B-1728B52AA6E4}">
                <adec:decorative xmlns:adec="http://schemas.microsoft.com/office/drawing/2017/decorative" val="1"/>
              </a:ext>
            </a:extLst>
          </p:cNvPr>
          <p:cNvSpPr>
            <a:spLocks noChangeAspect="1" noEditPoints="1"/>
          </p:cNvSpPr>
          <p:nvPr/>
        </p:nvSpPr>
        <p:spPr bwMode="black">
          <a:xfrm>
            <a:off x="11623953" y="142110"/>
            <a:ext cx="419028" cy="380397"/>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ln/>
        </p:spPr>
        <p:style>
          <a:lnRef idx="2">
            <a:schemeClr val="dk1"/>
          </a:lnRef>
          <a:fillRef idx="1">
            <a:schemeClr val="lt1"/>
          </a:fillRef>
          <a:effectRef idx="0">
            <a:schemeClr val="dk1"/>
          </a:effectRef>
          <a:fontRef idx="minor">
            <a:schemeClr val="dk1"/>
          </a:fontRef>
        </p:style>
        <p:txBody>
          <a:bodyPr vert="horz" wrap="square" lIns="80674" tIns="40338" rIns="80674" bIns="40338" numCol="1" anchor="t" anchorCtr="0" compatLnSpc="1">
            <a:prstTxWarp prst="textNoShape">
              <a:avLst/>
            </a:prstTxWarp>
          </a:bodyPr>
          <a:lstStyle/>
          <a:p>
            <a:pPr defTabSz="896236">
              <a:defRPr/>
            </a:pPr>
            <a:endParaRPr lang="en-US" sz="1568" kern="0">
              <a:solidFill>
                <a:srgbClr val="1A1A1A"/>
              </a:solidFill>
              <a:latin typeface="Segoe UI" charset="0"/>
              <a:ea typeface="Segoe UI" charset="0"/>
              <a:cs typeface="Segoe UI" charset="0"/>
            </a:endParaRPr>
          </a:p>
        </p:txBody>
      </p:sp>
      <p:sp>
        <p:nvSpPr>
          <p:cNvPr id="37" name="Title 3">
            <a:extLst>
              <a:ext uri="{FF2B5EF4-FFF2-40B4-BE49-F238E27FC236}">
                <a16:creationId xmlns:a16="http://schemas.microsoft.com/office/drawing/2014/main" id="{4C81B31F-536A-6848-9288-75A388952D67}"/>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42" name="Text Placeholder 4">
            <a:extLst>
              <a:ext uri="{FF2B5EF4-FFF2-40B4-BE49-F238E27FC236}">
                <a16:creationId xmlns:a16="http://schemas.microsoft.com/office/drawing/2014/main" id="{0FD45A9A-6E3A-4B44-8068-B3E7FB135CDD}"/>
              </a:ext>
            </a:extLst>
          </p:cNvPr>
          <p:cNvSpPr txBox="1">
            <a:spLocks noGrp="1"/>
          </p:cNvSpPr>
          <p:nvPr>
            <p:ph type="title" idx="4294967295"/>
          </p:nvPr>
        </p:nvSpPr>
        <p:spPr>
          <a:xfrm>
            <a:off x="197867" y="383539"/>
            <a:ext cx="5587150" cy="346521"/>
          </a:xfrm>
          <a:prstGeom prst="rect">
            <a:avLst/>
          </a:prstGeom>
          <a:noFill/>
          <a:ln>
            <a:noFill/>
            <a:prstDash/>
          </a:ln>
          <a:effectLst/>
        </p:spPr>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defTabSz="914225">
              <a:lnSpc>
                <a:spcPct val="100000"/>
              </a:lnSpc>
              <a:spcBef>
                <a:spcPts val="1000"/>
              </a:spcBef>
              <a:buNone/>
              <a:defRPr/>
            </a:pPr>
            <a:r>
              <a:rPr lang="en-US" sz="1765" b="1" spc="0" dirty="0">
                <a:ln>
                  <a:noFill/>
                </a:ln>
                <a:solidFill>
                  <a:srgbClr val="0000FF"/>
                </a:solidFill>
              </a:rPr>
              <a:t>Infrastructure as Code Options</a:t>
            </a:r>
          </a:p>
        </p:txBody>
      </p:sp>
      <p:sp>
        <p:nvSpPr>
          <p:cNvPr id="44" name="Rectangle 43">
            <a:extLst>
              <a:ext uri="{FF2B5EF4-FFF2-40B4-BE49-F238E27FC236}">
                <a16:creationId xmlns:a16="http://schemas.microsoft.com/office/drawing/2014/main" id="{6A7683E0-EC7E-E44E-9EBE-3357BFFD15FC}"/>
              </a:ext>
              <a:ext uri="{C183D7F6-B498-43B3-948B-1728B52AA6E4}">
                <adec:decorative xmlns:adec="http://schemas.microsoft.com/office/drawing/2017/decorative" val="1"/>
              </a:ext>
            </a:extLst>
          </p:cNvPr>
          <p:cNvSpPr/>
          <p:nvPr/>
        </p:nvSpPr>
        <p:spPr>
          <a:xfrm>
            <a:off x="299121" y="776407"/>
            <a:ext cx="44820" cy="155419"/>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endParaRPr lang="en-US" sz="1765">
              <a:solidFill>
                <a:prstClr val="white"/>
              </a:solidFill>
              <a:latin typeface="Calibri" panose="020F0502020204030204"/>
            </a:endParaRPr>
          </a:p>
        </p:txBody>
      </p:sp>
      <p:sp>
        <p:nvSpPr>
          <p:cNvPr id="45" name="TextBox 23">
            <a:extLst>
              <a:ext uri="{FF2B5EF4-FFF2-40B4-BE49-F238E27FC236}">
                <a16:creationId xmlns:a16="http://schemas.microsoft.com/office/drawing/2014/main" id="{9855BA16-8121-7746-81D9-B7E53397D82F}"/>
              </a:ext>
            </a:extLst>
          </p:cNvPr>
          <p:cNvSpPr txBox="1"/>
          <p:nvPr/>
        </p:nvSpPr>
        <p:spPr>
          <a:xfrm>
            <a:off x="343940" y="734974"/>
            <a:ext cx="7099667" cy="271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176">
                <a:solidFill>
                  <a:schemeClr val="tx2"/>
                </a:solidFill>
                <a:latin typeface="Segoe UI" panose="020B0502040204020203" pitchFamily="34" charset="0"/>
                <a:cs typeface="Segoe UI" panose="020B0502040204020203" pitchFamily="34" charset="0"/>
              </a:rPr>
              <a:t>Consistently deploy, monitor, and manage solution resources as a group </a:t>
            </a:r>
          </a:p>
        </p:txBody>
      </p:sp>
    </p:spTree>
    <p:extLst>
      <p:ext uri="{BB962C8B-B14F-4D97-AF65-F5344CB8AC3E}">
        <p14:creationId xmlns:p14="http://schemas.microsoft.com/office/powerpoint/2010/main" val="659898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8DAB-8565-4C0A-AFB5-27C4254907E1}"/>
              </a:ext>
            </a:extLst>
          </p:cNvPr>
          <p:cNvSpPr>
            <a:spLocks noGrp="1"/>
          </p:cNvSpPr>
          <p:nvPr>
            <p:ph type="title"/>
          </p:nvPr>
        </p:nvSpPr>
        <p:spPr/>
        <p:txBody>
          <a:bodyPr/>
          <a:lstStyle/>
          <a:p>
            <a:r>
              <a:rPr lang="en-GB" dirty="0"/>
              <a:t>Basic </a:t>
            </a:r>
            <a:r>
              <a:rPr lang="en-GB" dirty="0" err="1"/>
              <a:t>IaC</a:t>
            </a:r>
            <a:r>
              <a:rPr lang="en-GB" dirty="0"/>
              <a:t> Terms	</a:t>
            </a:r>
          </a:p>
        </p:txBody>
      </p:sp>
      <p:sp>
        <p:nvSpPr>
          <p:cNvPr id="3" name="Text Placeholder 2">
            <a:extLst>
              <a:ext uri="{FF2B5EF4-FFF2-40B4-BE49-F238E27FC236}">
                <a16:creationId xmlns:a16="http://schemas.microsoft.com/office/drawing/2014/main" id="{10C77B54-D3A8-4933-B835-859456C2DC04}"/>
              </a:ext>
            </a:extLst>
          </p:cNvPr>
          <p:cNvSpPr>
            <a:spLocks noGrp="1"/>
          </p:cNvSpPr>
          <p:nvPr>
            <p:ph type="body" sz="quarter" idx="10"/>
          </p:nvPr>
        </p:nvSpPr>
        <p:spPr>
          <a:xfrm>
            <a:off x="586390" y="1434370"/>
            <a:ext cx="11018520" cy="4050340"/>
          </a:xfrm>
        </p:spPr>
        <p:txBody>
          <a:bodyPr/>
          <a:lstStyle/>
          <a:p>
            <a:r>
              <a:rPr lang="en-GB" dirty="0"/>
              <a:t>Variable</a:t>
            </a:r>
          </a:p>
          <a:p>
            <a:r>
              <a:rPr lang="en-GB" dirty="0"/>
              <a:t>Parameter</a:t>
            </a:r>
          </a:p>
          <a:p>
            <a:r>
              <a:rPr lang="en-GB" dirty="0"/>
              <a:t>Function</a:t>
            </a:r>
          </a:p>
          <a:p>
            <a:r>
              <a:rPr lang="en-GB" dirty="0"/>
              <a:t>Module</a:t>
            </a:r>
          </a:p>
          <a:p>
            <a:r>
              <a:rPr lang="en-GB" dirty="0"/>
              <a:t>Resources</a:t>
            </a:r>
          </a:p>
          <a:p>
            <a:r>
              <a:rPr lang="en-GB" dirty="0"/>
              <a:t>Outputs</a:t>
            </a:r>
          </a:p>
          <a:p>
            <a:endParaRPr lang="en-GB" dirty="0"/>
          </a:p>
          <a:p>
            <a:endParaRPr lang="en-GB" dirty="0"/>
          </a:p>
        </p:txBody>
      </p:sp>
    </p:spTree>
    <p:extLst>
      <p:ext uri="{BB962C8B-B14F-4D97-AF65-F5344CB8AC3E}">
        <p14:creationId xmlns:p14="http://schemas.microsoft.com/office/powerpoint/2010/main" val="2795354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dirty="0"/>
              <a:t>ARM Templates</a:t>
            </a:r>
          </a:p>
        </p:txBody>
      </p:sp>
    </p:spTree>
    <p:extLst>
      <p:ext uri="{BB962C8B-B14F-4D97-AF65-F5344CB8AC3E}">
        <p14:creationId xmlns:p14="http://schemas.microsoft.com/office/powerpoint/2010/main" val="13415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36379" y="953668"/>
            <a:ext cx="5119371" cy="805452"/>
          </a:xfrm>
        </p:spPr>
        <p:txBody>
          <a:bodyPr/>
          <a:lstStyle/>
          <a:p>
            <a:pPr>
              <a:lnSpc>
                <a:spcPct val="100000"/>
              </a:lnSpc>
            </a:pPr>
            <a:r>
              <a:rPr lang="en-GB" sz="1765">
                <a:solidFill>
                  <a:schemeClr val="tx1">
                    <a:lumMod val="65000"/>
                    <a:lumOff val="35000"/>
                  </a:schemeClr>
                </a:solidFill>
              </a:rPr>
              <a:t>Declarative files for creating Azure resources in a reliable, repeatable and auditable way. </a:t>
            </a:r>
            <a:endParaRPr lang="en-US" sz="1765">
              <a:solidFill>
                <a:schemeClr val="tx1">
                  <a:lumMod val="65000"/>
                  <a:lumOff val="35000"/>
                </a:schemeClr>
              </a:solidFill>
            </a:endParaRPr>
          </a:p>
        </p:txBody>
      </p:sp>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26425" y="223039"/>
            <a:ext cx="11336039" cy="739238"/>
          </a:xfrm>
        </p:spPr>
        <p:txBody>
          <a:bodyPr/>
          <a:lstStyle/>
          <a:p>
            <a:r>
              <a:rPr lang="en-US">
                <a:solidFill>
                  <a:srgbClr val="2C65E1"/>
                </a:solidFill>
              </a:rPr>
              <a:t>What are ARM Templates?</a:t>
            </a:r>
          </a:p>
        </p:txBody>
      </p:sp>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970467" y="6229904"/>
            <a:ext cx="5417848" cy="24138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568" b="1" i="0" u="none" strike="noStrike" kern="1200" cap="none" spc="0" normalizeH="0" baseline="0" noProof="0">
                <a:ln>
                  <a:noFill/>
                </a:ln>
                <a:solidFill>
                  <a:srgbClr val="2C65E1"/>
                </a:solidFill>
                <a:effectLst/>
                <a:uLnTx/>
                <a:uFillTx/>
                <a:latin typeface="Segoe UI Semibold" panose="020B0702040204020203" pitchFamily="34" charset="0"/>
                <a:ea typeface="+mn-ea"/>
                <a:cs typeface="Segoe UI Semibold" panose="020B0702040204020203" pitchFamily="34" charset="0"/>
                <a:hlinkClick r:id="rId3"/>
              </a:rPr>
              <a:t>https://docs.microsoft.com/en-us/azure/templates/</a:t>
            </a:r>
            <a:endParaRPr kumimoji="0" lang="en-US" sz="1568" b="1" i="0" u="none" strike="noStrike" kern="1200" cap="none" spc="0" normalizeH="0" baseline="0" noProof="0">
              <a:ln>
                <a:noFill/>
              </a:ln>
              <a:solidFill>
                <a:srgbClr val="2C65E1"/>
              </a:solidFill>
              <a:effectLst/>
              <a:uLnTx/>
              <a:uFillTx/>
              <a:latin typeface="Segoe UI Semibold" panose="020B0702040204020203" pitchFamily="34" charset="0"/>
              <a:ea typeface="+mn-ea"/>
              <a:cs typeface="Segoe UI Semibold" panose="020B0702040204020203" pitchFamily="34" charset="0"/>
            </a:endParaRPr>
          </a:p>
        </p:txBody>
      </p:sp>
      <p:sp>
        <p:nvSpPr>
          <p:cNvPr id="29" name="Oval 28">
            <a:extLst>
              <a:ext uri="{FF2B5EF4-FFF2-40B4-BE49-F238E27FC236}">
                <a16:creationId xmlns:a16="http://schemas.microsoft.com/office/drawing/2014/main" id="{898FC792-55D1-47DF-A396-371288845618}"/>
              </a:ext>
              <a:ext uri="{C183D7F6-B498-43B3-948B-1728B52AA6E4}">
                <adec:decorative xmlns:adec="http://schemas.microsoft.com/office/drawing/2017/decorative" val="1"/>
              </a:ext>
            </a:extLst>
          </p:cNvPr>
          <p:cNvSpPr/>
          <p:nvPr/>
        </p:nvSpPr>
        <p:spPr bwMode="auto">
          <a:xfrm>
            <a:off x="400017" y="6137918"/>
            <a:ext cx="420039" cy="420037"/>
          </a:xfrm>
          <a:prstGeom prst="ellipse">
            <a:avLst/>
          </a:prstGeom>
          <a:noFill/>
          <a:ln w="28575" cap="flat" cmpd="sng" algn="ctr">
            <a:solidFill>
              <a:srgbClr val="2C65E1"/>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1961" b="0" i="0" u="none" strike="noStrike" kern="0" cap="none" spc="0" normalizeH="0" baseline="0" noProof="0">
                <a:ln w="19050">
                  <a:noFill/>
                </a:ln>
                <a:solidFill>
                  <a:srgbClr val="2C65E1"/>
                </a:solidFill>
                <a:effectLst/>
                <a:uLnTx/>
                <a:uFillTx/>
                <a:latin typeface="Segoe UI"/>
                <a:ea typeface="Segoe UI" pitchFamily="34" charset="0"/>
                <a:cs typeface="Segoe UI" pitchFamily="34" charset="0"/>
                <a:sym typeface="Wingdings" panose="05000000000000000000" pitchFamily="2" charset="2"/>
              </a:rPr>
              <a:t></a:t>
            </a:r>
            <a:endParaRPr kumimoji="0" lang="en-US" sz="1961" b="0" i="0" u="none" strike="noStrike" kern="0" cap="none" spc="0" normalizeH="0" baseline="0" noProof="0">
              <a:ln w="19050">
                <a:noFill/>
              </a:ln>
              <a:solidFill>
                <a:srgbClr val="2C65E1"/>
              </a:solidFill>
              <a:effectLst/>
              <a:uLnTx/>
              <a:uFillTx/>
              <a:latin typeface="Segoe UI"/>
              <a:ea typeface="Segoe UI" pitchFamily="34" charset="0"/>
              <a:cs typeface="Segoe UI" pitchFamily="34" charset="0"/>
            </a:endParaRPr>
          </a:p>
        </p:txBody>
      </p:sp>
      <p:grpSp>
        <p:nvGrpSpPr>
          <p:cNvPr id="6" name="Group 5">
            <a:extLst>
              <a:ext uri="{FF2B5EF4-FFF2-40B4-BE49-F238E27FC236}">
                <a16:creationId xmlns:a16="http://schemas.microsoft.com/office/drawing/2014/main" id="{658F222D-D1BE-4011-90D2-8D47C4737536}"/>
              </a:ext>
            </a:extLst>
          </p:cNvPr>
          <p:cNvGrpSpPr/>
          <p:nvPr/>
        </p:nvGrpSpPr>
        <p:grpSpPr>
          <a:xfrm>
            <a:off x="432583" y="1545025"/>
            <a:ext cx="5029576" cy="4336744"/>
            <a:chOff x="432583" y="1545025"/>
            <a:chExt cx="5029576" cy="433674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4417386"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Infrastructure as Code</a:t>
              </a:r>
            </a:p>
          </p:txBody>
        </p:sp>
        <p:grpSp>
          <p:nvGrpSpPr>
            <p:cNvPr id="2" name="Group 1">
              <a:extLst>
                <a:ext uri="{FF2B5EF4-FFF2-40B4-BE49-F238E27FC236}">
                  <a16:creationId xmlns:a16="http://schemas.microsoft.com/office/drawing/2014/main" id="{D150BEB0-9853-4B18-8723-C30C6A127027}"/>
                </a:ext>
              </a:extLst>
            </p:cNvPr>
            <p:cNvGrpSpPr/>
            <p:nvPr/>
          </p:nvGrpSpPr>
          <p:grpSpPr>
            <a:xfrm>
              <a:off x="432583" y="1698136"/>
              <a:ext cx="4822889" cy="4183633"/>
              <a:chOff x="432583" y="1698136"/>
              <a:chExt cx="4822889" cy="4183633"/>
            </a:xfrm>
          </p:grpSpPr>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4105056" cy="470693"/>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US" sz="1176" b="0" i="0" u="none" strike="noStrike" kern="1200" cap="none" spc="0" normalizeH="0" baseline="0" noProof="0">
                    <a:ln>
                      <a:noFill/>
                    </a:ln>
                    <a:solidFill>
                      <a:srgbClr val="595959"/>
                    </a:solidFill>
                    <a:effectLst/>
                    <a:uLnTx/>
                    <a:uFillTx/>
                    <a:latin typeface="Segoe UI"/>
                    <a:ea typeface="+mn-ea"/>
                    <a:cs typeface="+mn-cs"/>
                  </a:rPr>
                  <a:t>Define Azure resources using text files.</a:t>
                </a: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3896879" cy="651728"/>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NZ" sz="1176" b="0" i="0" u="none" strike="noStrike" kern="1200" cap="none" spc="0" normalizeH="0" baseline="0" noProof="0">
                    <a:ln>
                      <a:noFill/>
                    </a:ln>
                    <a:solidFill>
                      <a:srgbClr val="595959"/>
                    </a:solidFill>
                    <a:effectLst/>
                    <a:uLnTx/>
                    <a:uFillTx/>
                    <a:latin typeface="Segoe UI"/>
                    <a:ea typeface="+mn-ea"/>
                    <a:cs typeface="+mn-cs"/>
                  </a:rPr>
                  <a:t>Declare how the resources should be and Azure Resource Manager “makes it so”. </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JSON</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4210699" cy="832764"/>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GB" sz="1176" b="0" i="0" u="none" strike="noStrike" kern="1200" cap="none" spc="0" normalizeH="0" baseline="0" noProof="0">
                    <a:ln>
                      <a:noFill/>
                    </a:ln>
                    <a:solidFill>
                      <a:srgbClr val="595959"/>
                    </a:solidFill>
                    <a:effectLst/>
                    <a:uLnTx/>
                    <a:uFillTx/>
                    <a:latin typeface="Segoe UI"/>
                    <a:ea typeface="+mn-ea"/>
                    <a:cs typeface="+mn-cs"/>
                  </a:rPr>
                  <a:t>ARM Templates are JSON format text files. Edit them in Visual Studio Code (or other text editors). Version control them.</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0491" y="1801135"/>
                <a:ext cx="336159" cy="319351"/>
              </a:xfrm>
              <a:prstGeom prst="rect">
                <a:avLst/>
              </a:prstGeom>
            </p:spPr>
          </p:pic>
          <p:grpSp>
            <p:nvGrpSpPr>
              <p:cNvPr id="3" name="Group 2">
                <a:extLst>
                  <a:ext uri="{FF2B5EF4-FFF2-40B4-BE49-F238E27FC236}">
                    <a16:creationId xmlns:a16="http://schemas.microsoft.com/office/drawing/2014/main" id="{432669B6-D049-4C9E-A270-FF0CA5C8AA28}"/>
                  </a:ext>
                </a:extLst>
              </p:cNvPr>
              <p:cNvGrpSpPr/>
              <p:nvPr/>
            </p:nvGrpSpPr>
            <p:grpSpPr>
              <a:xfrm>
                <a:off x="432583" y="4881403"/>
                <a:ext cx="4822889" cy="1000366"/>
                <a:chOff x="432583" y="4746230"/>
                <a:chExt cx="4822889" cy="1000366"/>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15522"/>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solidFill>
                        <a:srgbClr val="000000">
                          <a:lumMod val="65000"/>
                          <a:lumOff val="35000"/>
                        </a:srgbClr>
                      </a:solidFill>
                      <a:effectLst/>
                      <a:uLnTx/>
                      <a:uFillTx/>
                      <a:latin typeface="Segoe UI Semibold"/>
                      <a:ea typeface="+mn-ea"/>
                      <a:cs typeface="+mn-cs"/>
                    </a:rPr>
                    <a:t>Meta-Language</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4210700" cy="651728"/>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100000"/>
                    </a:lnSpc>
                    <a:spcBef>
                      <a:spcPts val="0"/>
                    </a:spcBef>
                    <a:spcAft>
                      <a:spcPts val="588"/>
                    </a:spcAft>
                    <a:buClrTx/>
                    <a:buSzTx/>
                    <a:buFontTx/>
                    <a:buNone/>
                    <a:tabLst/>
                    <a:defRPr/>
                  </a:pPr>
                  <a:r>
                    <a:rPr kumimoji="0" lang="en-GB" sz="1176" b="0" i="0" u="none" strike="noStrike" kern="1200" cap="none" spc="0" normalizeH="0" baseline="0" noProof="0">
                      <a:ln>
                        <a:noFill/>
                      </a:ln>
                      <a:solidFill>
                        <a:srgbClr val="595959"/>
                      </a:solidFill>
                      <a:effectLst/>
                      <a:uLnTx/>
                      <a:uFillTx/>
                      <a:latin typeface="Segoe UI"/>
                      <a:ea typeface="+mn-ea"/>
                      <a:cs typeface="+mn-cs"/>
                    </a:rPr>
                    <a:t>Contains some programming language constructs such as functions and loops. </a:t>
                  </a:r>
                  <a:endParaRPr kumimoji="0" lang="en-US" sz="1176" b="0" i="0" u="none" strike="noStrike" kern="1200" cap="none" spc="0" normalizeH="0" baseline="0" noProof="0">
                    <a:ln>
                      <a:noFill/>
                    </a:ln>
                    <a:solidFill>
                      <a:srgbClr val="595959"/>
                    </a:solidFill>
                    <a:effectLst/>
                    <a:uLnTx/>
                    <a:uFillTx/>
                    <a:latin typeface="Segoe UI"/>
                    <a:ea typeface="+mn-ea"/>
                    <a:cs typeface="+mn-cs"/>
                  </a:endParaRPr>
                </a:p>
              </p:txBody>
            </p:sp>
            <p:pic>
              <p:nvPicPr>
                <p:cNvPr id="36" name="Graphic 35">
                  <a:extLst>
                    <a:ext uri="{FF2B5EF4-FFF2-40B4-BE49-F238E27FC236}">
                      <a16:creationId xmlns:a16="http://schemas.microsoft.com/office/drawing/2014/main" id="{0BDC9036-025D-43F9-AA73-A887588652A1}"/>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6767" y="4991785"/>
                  <a:ext cx="280133" cy="336159"/>
                </a:xfrm>
                <a:prstGeom prst="rect">
                  <a:avLst/>
                </a:prstGeom>
              </p:spPr>
            </p:pic>
          </p:grpSp>
          <p:pic>
            <p:nvPicPr>
              <p:cNvPr id="38" name="Graphic 37">
                <a:extLst>
                  <a:ext uri="{FF2B5EF4-FFF2-40B4-BE49-F238E27FC236}">
                    <a16:creationId xmlns:a16="http://schemas.microsoft.com/office/drawing/2014/main" id="{ABF23BC7-1AA2-4459-BE12-18A85FDCC87A}"/>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491" y="3942497"/>
                <a:ext cx="336159" cy="336159"/>
              </a:xfrm>
              <a:prstGeom prst="rect">
                <a:avLst/>
              </a:prstGeom>
            </p:spPr>
          </p:pic>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4708" y="2902801"/>
                <a:ext cx="280133" cy="280133"/>
              </a:xfrm>
              <a:prstGeom prst="rect">
                <a:avLst/>
              </a:prstGeom>
            </p:spPr>
          </p:pic>
        </p:grpSp>
      </p:grpSp>
      <p:pic>
        <p:nvPicPr>
          <p:cNvPr id="27" name="Picture 26">
            <a:extLst>
              <a:ext uri="{FF2B5EF4-FFF2-40B4-BE49-F238E27FC236}">
                <a16:creationId xmlns:a16="http://schemas.microsoft.com/office/drawing/2014/main" id="{BECA4993-054F-4AE4-83F4-0C4FAEB067AD}"/>
              </a:ext>
            </a:extLst>
          </p:cNvPr>
          <p:cNvPicPr>
            <a:picLocks noChangeAspect="1"/>
          </p:cNvPicPr>
          <p:nvPr/>
        </p:nvPicPr>
        <p:blipFill rotWithShape="1">
          <a:blip r:embed="rId12"/>
          <a:srcRect r="28017" b="24669"/>
          <a:stretch/>
        </p:blipFill>
        <p:spPr>
          <a:xfrm>
            <a:off x="6161461" y="1478478"/>
            <a:ext cx="6030540" cy="4609339"/>
          </a:xfrm>
          <a:prstGeom prst="rect">
            <a:avLst/>
          </a:prstGeom>
        </p:spPr>
      </p:pic>
      <p:pic>
        <p:nvPicPr>
          <p:cNvPr id="31" name="Picture 30">
            <a:extLst>
              <a:ext uri="{FF2B5EF4-FFF2-40B4-BE49-F238E27FC236}">
                <a16:creationId xmlns:a16="http://schemas.microsoft.com/office/drawing/2014/main" id="{760F76C4-CB10-40EC-A65D-A104B9D69428}"/>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361669" y="0"/>
            <a:ext cx="7844340" cy="6857027"/>
          </a:xfrm>
          <a:prstGeom prst="rect">
            <a:avLst/>
          </a:prstGeom>
        </p:spPr>
      </p:pic>
    </p:spTree>
    <p:extLst>
      <p:ext uri="{BB962C8B-B14F-4D97-AF65-F5344CB8AC3E}">
        <p14:creationId xmlns:p14="http://schemas.microsoft.com/office/powerpoint/2010/main" val="192964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C29DCF8-2624-4133-8959-39819EB86AAE}"/>
              </a:ext>
              <a:ext uri="{C183D7F6-B498-43B3-948B-1728B52AA6E4}">
                <adec:decorative xmlns:adec="http://schemas.microsoft.com/office/drawing/2017/decorative" val="1"/>
              </a:ext>
            </a:extLst>
          </p:cNvPr>
          <p:cNvSpPr/>
          <p:nvPr/>
        </p:nvSpPr>
        <p:spPr>
          <a:xfrm rot="16200000">
            <a:off x="1656049" y="2819901"/>
            <a:ext cx="6857027" cy="1218200"/>
          </a:xfrm>
          <a:prstGeom prst="rect">
            <a:avLst/>
          </a:prstGeom>
          <a:gradFill flip="none" rotWithShape="1">
            <a:gsLst>
              <a:gs pos="0">
                <a:schemeClr val="bg1">
                  <a:lumMod val="95000"/>
                  <a:alpha val="52000"/>
                </a:schemeClr>
              </a:gs>
              <a:gs pos="100000">
                <a:schemeClr val="bg1">
                  <a:lumMod val="82000"/>
                  <a:lumOff val="18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a:solidFill>
                <a:prstClr val="white"/>
              </a:solidFill>
              <a:latin typeface="Calibri" panose="020F0502020204030204"/>
            </a:endParaRPr>
          </a:p>
        </p:txBody>
      </p:sp>
      <p:sp>
        <p:nvSpPr>
          <p:cNvPr id="28" name="TextBox 27">
            <a:extLst>
              <a:ext uri="{FF2B5EF4-FFF2-40B4-BE49-F238E27FC236}">
                <a16:creationId xmlns:a16="http://schemas.microsoft.com/office/drawing/2014/main" id="{15F95574-6343-43A1-841D-56D120070878}"/>
              </a:ext>
            </a:extLst>
          </p:cNvPr>
          <p:cNvSpPr txBox="1"/>
          <p:nvPr/>
        </p:nvSpPr>
        <p:spPr>
          <a:xfrm>
            <a:off x="357563" y="2009661"/>
            <a:ext cx="3947263" cy="2308207"/>
          </a:xfrm>
          <a:prstGeom prst="rect">
            <a:avLst/>
          </a:prstGeom>
          <a:noFill/>
        </p:spPr>
        <p:txBody>
          <a:bodyPr wrap="square" rtlCol="0">
            <a:spAutoFit/>
          </a:bodyPr>
          <a:lstStyle/>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template-driven</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declarative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idempotent</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multi-service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multi-region</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extensible</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implicit &amp; explicit dependency graph</a:t>
            </a:r>
          </a:p>
          <a:p>
            <a:pPr marL="457112" indent="-457112" defTabSz="457112">
              <a:spcAft>
                <a:spcPts val="600"/>
              </a:spcAft>
              <a:buClr>
                <a:srgbClr val="1A1A1A"/>
              </a:buClr>
              <a:buFont typeface="Arial" panose="020B0604020202020204" pitchFamily="34" charset="0"/>
              <a:buChar char="•"/>
              <a:defRPr/>
            </a:pPr>
            <a:r>
              <a:rPr lang="en-US" sz="1372">
                <a:solidFill>
                  <a:prstClr val="black">
                    <a:lumMod val="50000"/>
                    <a:lumOff val="50000"/>
                  </a:prstClr>
                </a:solidFill>
                <a:latin typeface="Segoe UI"/>
              </a:rPr>
              <a:t>functions and expressions</a:t>
            </a:r>
          </a:p>
        </p:txBody>
      </p:sp>
      <p:sp>
        <p:nvSpPr>
          <p:cNvPr id="2" name="Text Placeholder 6">
            <a:extLst>
              <a:ext uri="{FF2B5EF4-FFF2-40B4-BE49-F238E27FC236}">
                <a16:creationId xmlns:a16="http://schemas.microsoft.com/office/drawing/2014/main" id="{16866470-D3CC-4075-BB05-F0D7D84581F5}"/>
              </a:ext>
            </a:extLst>
          </p:cNvPr>
          <p:cNvSpPr txBox="1">
            <a:spLocks/>
          </p:cNvSpPr>
          <p:nvPr/>
        </p:nvSpPr>
        <p:spPr>
          <a:xfrm>
            <a:off x="4900767" y="1603635"/>
            <a:ext cx="6653856" cy="1039666"/>
          </a:xfrm>
          <a:prstGeom prst="rect">
            <a:avLst/>
          </a:prstGeom>
        </p:spPr>
        <p:txBody>
          <a:bodyPr vert="horz" lIns="91427" tIns="45713" rIns="91427" bIns="45713"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defTabSz="457112">
              <a:buClr>
                <a:srgbClr val="1A1A1A"/>
              </a:buClr>
              <a:buNone/>
              <a:defRPr/>
            </a:pPr>
            <a:r>
              <a:rPr lang="en-US" sz="1800" u="sng">
                <a:solidFill>
                  <a:srgbClr val="1A1A1A"/>
                </a:solidFill>
                <a:latin typeface="Segoe UI"/>
              </a:rPr>
              <a:t>PUT </a:t>
            </a:r>
            <a:r>
              <a:rPr lang="nb-NO" sz="1400">
                <a:solidFill>
                  <a:srgbClr val="1A1A1A"/>
                </a:solidFill>
                <a:latin typeface="Segoe UI"/>
              </a:rPr>
              <a:t>https://</a:t>
            </a:r>
            <a:r>
              <a:rPr lang="nb-NO" sz="1400" b="1">
                <a:solidFill>
                  <a:srgbClr val="1A1A1A"/>
                </a:solidFill>
                <a:latin typeface="Segoe UI"/>
              </a:rPr>
              <a:t>management.azure.com</a:t>
            </a:r>
            <a:r>
              <a:rPr lang="nb-NO" sz="1400">
                <a:solidFill>
                  <a:srgbClr val="1A1A1A"/>
                </a:solidFill>
                <a:latin typeface="Segoe UI"/>
              </a:rPr>
              <a:t>/subscriptions/(Id)/resourceGroups/(name)/Microsoft.Resources/deployments/(name)?api-version=2017-05-10</a:t>
            </a:r>
          </a:p>
          <a:p>
            <a:pPr marL="285695" indent="-285695" algn="ctr" defTabSz="457112">
              <a:buClr>
                <a:srgbClr val="1A1A1A"/>
              </a:buClr>
              <a:defRPr/>
            </a:pPr>
            <a:endParaRPr lang="en-US" sz="1800" u="sng">
              <a:solidFill>
                <a:srgbClr val="1A1A1A"/>
              </a:solidFill>
              <a:latin typeface="Segoe UI"/>
            </a:endParaRPr>
          </a:p>
        </p:txBody>
      </p:sp>
      <p:sp>
        <p:nvSpPr>
          <p:cNvPr id="3" name="Rounded Rectangle 29">
            <a:extLst>
              <a:ext uri="{FF2B5EF4-FFF2-40B4-BE49-F238E27FC236}">
                <a16:creationId xmlns:a16="http://schemas.microsoft.com/office/drawing/2014/main" id="{C6AAB522-2225-4114-B220-80BB5B625FB0}"/>
              </a:ext>
            </a:extLst>
          </p:cNvPr>
          <p:cNvSpPr>
            <a:spLocks noGrp="1"/>
          </p:cNvSpPr>
          <p:nvPr>
            <p:ph type="title" idx="4294967295"/>
          </p:nvPr>
        </p:nvSpPr>
        <p:spPr bwMode="auto">
          <a:xfrm>
            <a:off x="5390112" y="2491341"/>
            <a:ext cx="6087355" cy="503382"/>
          </a:xfrm>
          <a:prstGeom prst="roundRect">
            <a:avLst/>
          </a:prstGeom>
          <a:solidFill>
            <a:srgbClr val="FFC000"/>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3" rIns="0" bIns="45713" numCol="1" spcCol="0" rtlCol="0" fromWordArt="0" anchor="ctr" anchorCtr="0" forceAA="0" compatLnSpc="1">
            <a:prstTxWarp prst="textNoShape">
              <a:avLst/>
            </a:prstTxWarp>
            <a:noAutofit/>
          </a:bodyPr>
          <a:lstStyle/>
          <a:p>
            <a:pPr algn="ctr" defTabSz="913854" fontAlgn="base">
              <a:spcAft>
                <a:spcPct val="0"/>
              </a:spcAft>
              <a:defRPr/>
            </a:pPr>
            <a:r>
              <a:rPr lang="en-US" sz="1961" spc="0">
                <a:ln>
                  <a:noFill/>
                </a:ln>
                <a:gradFill>
                  <a:gsLst>
                    <a:gs pos="16814">
                      <a:srgbClr val="FFFFFF"/>
                    </a:gs>
                    <a:gs pos="46000">
                      <a:srgbClr val="FFFFFF"/>
                    </a:gs>
                  </a:gsLst>
                  <a:lin ang="5400000" scaled="0"/>
                </a:gradFill>
                <a:latin typeface="Segoe UI"/>
              </a:rPr>
              <a:t>Resource Group</a:t>
            </a:r>
          </a:p>
        </p:txBody>
      </p:sp>
      <p:sp>
        <p:nvSpPr>
          <p:cNvPr id="5" name="Rounded Rectangle 30">
            <a:extLst>
              <a:ext uri="{FF2B5EF4-FFF2-40B4-BE49-F238E27FC236}">
                <a16:creationId xmlns:a16="http://schemas.microsoft.com/office/drawing/2014/main" id="{D5B140AC-9469-4930-8A83-37ED816B1C3B}"/>
              </a:ext>
            </a:extLst>
          </p:cNvPr>
          <p:cNvSpPr/>
          <p:nvPr/>
        </p:nvSpPr>
        <p:spPr bwMode="auto">
          <a:xfrm>
            <a:off x="5973331"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VM</a:t>
            </a:r>
            <a:endParaRPr lang="en-US" sz="1961">
              <a:gradFill>
                <a:gsLst>
                  <a:gs pos="16814">
                    <a:srgbClr val="FFFFFF"/>
                  </a:gs>
                  <a:gs pos="46000">
                    <a:srgbClr val="FFFFFF"/>
                  </a:gs>
                </a:gsLst>
                <a:lin ang="5400000" scaled="0"/>
              </a:gradFill>
              <a:latin typeface="Segoe UI"/>
            </a:endParaRPr>
          </a:p>
        </p:txBody>
      </p:sp>
      <p:sp>
        <p:nvSpPr>
          <p:cNvPr id="6" name="Rounded Rectangle 33">
            <a:extLst>
              <a:ext uri="{FF2B5EF4-FFF2-40B4-BE49-F238E27FC236}">
                <a16:creationId xmlns:a16="http://schemas.microsoft.com/office/drawing/2014/main" id="{91924491-98D0-494D-8703-30725267928E}"/>
              </a:ext>
            </a:extLst>
          </p:cNvPr>
          <p:cNvSpPr/>
          <p:nvPr/>
        </p:nvSpPr>
        <p:spPr bwMode="auto">
          <a:xfrm>
            <a:off x="6930006"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NIC</a:t>
            </a:r>
            <a:endParaRPr lang="en-US" sz="1961">
              <a:gradFill>
                <a:gsLst>
                  <a:gs pos="16814">
                    <a:srgbClr val="FFFFFF"/>
                  </a:gs>
                  <a:gs pos="46000">
                    <a:srgbClr val="FFFFFF"/>
                  </a:gs>
                </a:gsLst>
                <a:lin ang="5400000" scaled="0"/>
              </a:gradFill>
              <a:latin typeface="Segoe UI"/>
            </a:endParaRPr>
          </a:p>
        </p:txBody>
      </p:sp>
      <p:sp>
        <p:nvSpPr>
          <p:cNvPr id="9" name="Rounded Rectangle 36">
            <a:extLst>
              <a:ext uri="{FF2B5EF4-FFF2-40B4-BE49-F238E27FC236}">
                <a16:creationId xmlns:a16="http://schemas.microsoft.com/office/drawing/2014/main" id="{9F512BAE-A0FB-4873-86FF-01833E6723ED}"/>
              </a:ext>
            </a:extLst>
          </p:cNvPr>
          <p:cNvSpPr/>
          <p:nvPr/>
        </p:nvSpPr>
        <p:spPr bwMode="auto">
          <a:xfrm>
            <a:off x="7886682"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VM IP Address</a:t>
            </a:r>
            <a:endParaRPr lang="en-US" sz="1961">
              <a:gradFill>
                <a:gsLst>
                  <a:gs pos="16814">
                    <a:srgbClr val="FFFFFF"/>
                  </a:gs>
                  <a:gs pos="46000">
                    <a:srgbClr val="FFFFFF"/>
                  </a:gs>
                </a:gsLst>
                <a:lin ang="5400000" scaled="0"/>
              </a:gradFill>
              <a:latin typeface="Segoe UI"/>
            </a:endParaRPr>
          </a:p>
        </p:txBody>
      </p:sp>
      <p:sp>
        <p:nvSpPr>
          <p:cNvPr id="15" name="Rounded Rectangle 42">
            <a:extLst>
              <a:ext uri="{FF2B5EF4-FFF2-40B4-BE49-F238E27FC236}">
                <a16:creationId xmlns:a16="http://schemas.microsoft.com/office/drawing/2014/main" id="{E02A561C-A5A9-43AE-88D0-6E0A3A2141F8}"/>
              </a:ext>
            </a:extLst>
          </p:cNvPr>
          <p:cNvSpPr/>
          <p:nvPr/>
        </p:nvSpPr>
        <p:spPr bwMode="auto">
          <a:xfrm>
            <a:off x="9800032"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Load Balancer</a:t>
            </a:r>
            <a:endParaRPr lang="en-US" sz="1961">
              <a:gradFill>
                <a:gsLst>
                  <a:gs pos="16814">
                    <a:srgbClr val="FFFFFF"/>
                  </a:gs>
                  <a:gs pos="46000">
                    <a:srgbClr val="FFFFFF"/>
                  </a:gs>
                </a:gsLst>
                <a:lin ang="5400000" scaled="0"/>
              </a:gradFill>
              <a:latin typeface="Segoe UI"/>
            </a:endParaRPr>
          </a:p>
        </p:txBody>
      </p:sp>
      <p:sp>
        <p:nvSpPr>
          <p:cNvPr id="17" name="Rectangle 16">
            <a:extLst>
              <a:ext uri="{FF2B5EF4-FFF2-40B4-BE49-F238E27FC236}">
                <a16:creationId xmlns:a16="http://schemas.microsoft.com/office/drawing/2014/main" id="{3F298990-7C54-4220-B287-912001BCF163}"/>
              </a:ext>
            </a:extLst>
          </p:cNvPr>
          <p:cNvSpPr/>
          <p:nvPr/>
        </p:nvSpPr>
        <p:spPr bwMode="auto">
          <a:xfrm>
            <a:off x="5539495" y="4563245"/>
            <a:ext cx="746918" cy="366163"/>
          </a:xfrm>
          <a:prstGeom prst="rect">
            <a:avLst/>
          </a:prstGeom>
          <a:solidFill>
            <a:srgbClr val="107C1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Depends On</a:t>
            </a:r>
          </a:p>
        </p:txBody>
      </p:sp>
      <p:cxnSp>
        <p:nvCxnSpPr>
          <p:cNvPr id="18" name="Straight Connector 17">
            <a:extLst>
              <a:ext uri="{FF2B5EF4-FFF2-40B4-BE49-F238E27FC236}">
                <a16:creationId xmlns:a16="http://schemas.microsoft.com/office/drawing/2014/main" id="{A00E6B4D-950B-4222-B171-2FBF865640BD}"/>
              </a:ext>
              <a:ext uri="{C183D7F6-B498-43B3-948B-1728B52AA6E4}">
                <adec:decorative xmlns:adec="http://schemas.microsoft.com/office/drawing/2017/decorative" val="1"/>
              </a:ext>
            </a:extLst>
          </p:cNvPr>
          <p:cNvCxnSpPr>
            <a:cxnSpLocks/>
            <a:stCxn id="17" idx="0"/>
          </p:cNvCxnSpPr>
          <p:nvPr/>
        </p:nvCxnSpPr>
        <p:spPr>
          <a:xfrm flipV="1">
            <a:off x="5912955" y="3755902"/>
            <a:ext cx="1" cy="80734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853BC5EB-FA8E-4576-BFB0-4DE2C83A61F2}"/>
              </a:ext>
              <a:ext uri="{C183D7F6-B498-43B3-948B-1728B52AA6E4}">
                <adec:decorative xmlns:adec="http://schemas.microsoft.com/office/drawing/2017/decorative" val="1"/>
              </a:ext>
            </a:extLst>
          </p:cNvPr>
          <p:cNvGrpSpPr/>
          <p:nvPr/>
        </p:nvGrpSpPr>
        <p:grpSpPr>
          <a:xfrm>
            <a:off x="6381680" y="4218549"/>
            <a:ext cx="1699235" cy="414246"/>
            <a:chOff x="6523714" y="3917501"/>
            <a:chExt cx="1733567" cy="422617"/>
          </a:xfrm>
        </p:grpSpPr>
        <p:cxnSp>
          <p:nvCxnSpPr>
            <p:cNvPr id="38" name="Curved Connector 52">
              <a:extLst>
                <a:ext uri="{FF2B5EF4-FFF2-40B4-BE49-F238E27FC236}">
                  <a16:creationId xmlns:a16="http://schemas.microsoft.com/office/drawing/2014/main" id="{8F84FD98-BA93-4076-A143-BC21E8AF656B}"/>
                </a:ext>
              </a:extLst>
            </p:cNvPr>
            <p:cNvCxnSpPr>
              <a:stCxn id="7" idx="2"/>
              <a:endCxn id="8" idx="2"/>
            </p:cNvCxnSpPr>
            <p:nvPr/>
          </p:nvCxnSpPr>
          <p:spPr>
            <a:xfrm rot="16200000" flipH="1">
              <a:off x="7005238" y="3462885"/>
              <a:ext cx="12955" cy="976004"/>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1AFFF08-B689-4084-BD2F-2FE8DB938CDA}"/>
                </a:ext>
              </a:extLst>
            </p:cNvPr>
            <p:cNvSpPr txBox="1"/>
            <p:nvPr/>
          </p:nvSpPr>
          <p:spPr>
            <a:xfrm>
              <a:off x="7369601" y="3917501"/>
              <a:ext cx="887680" cy="422617"/>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22" name="Group 21">
            <a:extLst>
              <a:ext uri="{FF2B5EF4-FFF2-40B4-BE49-F238E27FC236}">
                <a16:creationId xmlns:a16="http://schemas.microsoft.com/office/drawing/2014/main" id="{12BB59E5-21B7-4000-BA65-EDC2C8F4991F}"/>
              </a:ext>
              <a:ext uri="{C183D7F6-B498-43B3-948B-1728B52AA6E4}">
                <adec:decorative xmlns:adec="http://schemas.microsoft.com/office/drawing/2017/decorative" val="1"/>
              </a:ext>
            </a:extLst>
          </p:cNvPr>
          <p:cNvGrpSpPr/>
          <p:nvPr/>
        </p:nvGrpSpPr>
        <p:grpSpPr>
          <a:xfrm>
            <a:off x="7352085" y="4206475"/>
            <a:ext cx="2057671" cy="414254"/>
            <a:chOff x="7499779" y="3830662"/>
            <a:chExt cx="2099240" cy="422626"/>
          </a:xfrm>
        </p:grpSpPr>
        <p:cxnSp>
          <p:nvCxnSpPr>
            <p:cNvPr id="43" name="Curved Connector 58">
              <a:extLst>
                <a:ext uri="{FF2B5EF4-FFF2-40B4-BE49-F238E27FC236}">
                  <a16:creationId xmlns:a16="http://schemas.microsoft.com/office/drawing/2014/main" id="{665F5973-15A0-477D-9E8D-C608912E809F}"/>
                </a:ext>
              </a:extLst>
            </p:cNvPr>
            <p:cNvCxnSpPr>
              <a:stCxn id="8" idx="2"/>
              <a:endCxn id="9" idx="2"/>
            </p:cNvCxnSpPr>
            <p:nvPr/>
          </p:nvCxnSpPr>
          <p:spPr>
            <a:xfrm rot="16200000" flipH="1">
              <a:off x="7981302" y="3376047"/>
              <a:ext cx="12955" cy="976002"/>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743370A-19C4-4D1D-8FF9-D9324E4573E9}"/>
                </a:ext>
              </a:extLst>
            </p:cNvPr>
            <p:cNvSpPr txBox="1"/>
            <p:nvPr/>
          </p:nvSpPr>
          <p:spPr>
            <a:xfrm>
              <a:off x="8711341" y="3830662"/>
              <a:ext cx="887678" cy="422626"/>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26" name="Group 25">
            <a:extLst>
              <a:ext uri="{FF2B5EF4-FFF2-40B4-BE49-F238E27FC236}">
                <a16:creationId xmlns:a16="http://schemas.microsoft.com/office/drawing/2014/main" id="{93397620-D9BA-4194-BFEB-C01326822BAD}"/>
              </a:ext>
              <a:ext uri="{C183D7F6-B498-43B3-948B-1728B52AA6E4}">
                <adec:decorative xmlns:adec="http://schemas.microsoft.com/office/drawing/2017/decorative" val="1"/>
              </a:ext>
            </a:extLst>
          </p:cNvPr>
          <p:cNvGrpSpPr/>
          <p:nvPr/>
        </p:nvGrpSpPr>
        <p:grpSpPr>
          <a:xfrm>
            <a:off x="7352083" y="3000918"/>
            <a:ext cx="3008761" cy="414245"/>
            <a:chOff x="7499651" y="2567167"/>
            <a:chExt cx="3069528" cy="422616"/>
          </a:xfrm>
        </p:grpSpPr>
        <p:cxnSp>
          <p:nvCxnSpPr>
            <p:cNvPr id="50" name="Curved Connector 65">
              <a:extLst>
                <a:ext uri="{FF2B5EF4-FFF2-40B4-BE49-F238E27FC236}">
                  <a16:creationId xmlns:a16="http://schemas.microsoft.com/office/drawing/2014/main" id="{8EA371DD-6F08-4ED7-9DF9-8474E21ABB39}"/>
                </a:ext>
              </a:extLst>
            </p:cNvPr>
            <p:cNvCxnSpPr>
              <a:stCxn id="8" idx="0"/>
              <a:endCxn id="10" idx="0"/>
            </p:cNvCxnSpPr>
            <p:nvPr/>
          </p:nvCxnSpPr>
          <p:spPr>
            <a:xfrm rot="5400000" flipH="1" flipV="1">
              <a:off x="8957168" y="1452075"/>
              <a:ext cx="12955" cy="2927990"/>
            </a:xfrm>
            <a:prstGeom prst="curvedConnector3">
              <a:avLst>
                <a:gd name="adj1" fmla="val 1800000"/>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AF3747D-050C-4CF8-859F-2C820655ABC0}"/>
                </a:ext>
              </a:extLst>
            </p:cNvPr>
            <p:cNvSpPr txBox="1"/>
            <p:nvPr/>
          </p:nvSpPr>
          <p:spPr>
            <a:xfrm>
              <a:off x="9150083" y="2567167"/>
              <a:ext cx="1419096" cy="422616"/>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Backend Pool (NICs)</a:t>
              </a:r>
            </a:p>
          </p:txBody>
        </p:sp>
      </p:grpSp>
      <p:sp>
        <p:nvSpPr>
          <p:cNvPr id="30" name="Rounded Rectangle 106">
            <a:extLst>
              <a:ext uri="{FF2B5EF4-FFF2-40B4-BE49-F238E27FC236}">
                <a16:creationId xmlns:a16="http://schemas.microsoft.com/office/drawing/2014/main" id="{279609EB-E39D-4F3C-BDE9-3290713DF224}"/>
              </a:ext>
            </a:extLst>
          </p:cNvPr>
          <p:cNvSpPr/>
          <p:nvPr/>
        </p:nvSpPr>
        <p:spPr bwMode="auto">
          <a:xfrm>
            <a:off x="10756709" y="3316436"/>
            <a:ext cx="83146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LB IP Address</a:t>
            </a:r>
            <a:endParaRPr lang="en-US" sz="1961">
              <a:gradFill>
                <a:gsLst>
                  <a:gs pos="16814">
                    <a:srgbClr val="FFFFFF"/>
                  </a:gs>
                  <a:gs pos="46000">
                    <a:srgbClr val="FFFFFF"/>
                  </a:gs>
                </a:gsLst>
                <a:lin ang="5400000" scaled="0"/>
              </a:gradFill>
              <a:latin typeface="Segoe UI"/>
            </a:endParaRPr>
          </a:p>
        </p:txBody>
      </p:sp>
      <p:grpSp>
        <p:nvGrpSpPr>
          <p:cNvPr id="34" name="Group 33">
            <a:extLst>
              <a:ext uri="{FF2B5EF4-FFF2-40B4-BE49-F238E27FC236}">
                <a16:creationId xmlns:a16="http://schemas.microsoft.com/office/drawing/2014/main" id="{B4F6EE55-748F-4B25-957C-B84EDDB6286A}"/>
              </a:ext>
              <a:ext uri="{C183D7F6-B498-43B3-948B-1728B52AA6E4}">
                <adec:decorative xmlns:adec="http://schemas.microsoft.com/office/drawing/2017/decorative" val="1"/>
              </a:ext>
            </a:extLst>
          </p:cNvPr>
          <p:cNvGrpSpPr/>
          <p:nvPr/>
        </p:nvGrpSpPr>
        <p:grpSpPr>
          <a:xfrm>
            <a:off x="10222112" y="4206405"/>
            <a:ext cx="1709810" cy="414250"/>
            <a:chOff x="10427681" y="3950781"/>
            <a:chExt cx="1744354" cy="422622"/>
          </a:xfrm>
        </p:grpSpPr>
        <p:cxnSp>
          <p:nvCxnSpPr>
            <p:cNvPr id="54" name="Curved Connector 110">
              <a:extLst>
                <a:ext uri="{FF2B5EF4-FFF2-40B4-BE49-F238E27FC236}">
                  <a16:creationId xmlns:a16="http://schemas.microsoft.com/office/drawing/2014/main" id="{9D7ED013-1F28-4F55-9630-180014FFD206}"/>
                </a:ext>
              </a:extLst>
            </p:cNvPr>
            <p:cNvCxnSpPr>
              <a:stCxn id="10" idx="2"/>
              <a:endCxn id="22" idx="2"/>
            </p:cNvCxnSpPr>
            <p:nvPr/>
          </p:nvCxnSpPr>
          <p:spPr>
            <a:xfrm rot="16200000" flipH="1">
              <a:off x="10909206" y="3469256"/>
              <a:ext cx="12955" cy="976005"/>
            </a:xfrm>
            <a:prstGeom prst="curved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33DB207-163A-4D9F-B699-F409DF4B6B03}"/>
                </a:ext>
              </a:extLst>
            </p:cNvPr>
            <p:cNvSpPr txBox="1"/>
            <p:nvPr/>
          </p:nvSpPr>
          <p:spPr>
            <a:xfrm>
              <a:off x="11284355" y="3950781"/>
              <a:ext cx="887680" cy="422622"/>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sp>
        <p:nvSpPr>
          <p:cNvPr id="36" name="Rounded Rectangle 141">
            <a:extLst>
              <a:ext uri="{FF2B5EF4-FFF2-40B4-BE49-F238E27FC236}">
                <a16:creationId xmlns:a16="http://schemas.microsoft.com/office/drawing/2014/main" id="{E0371130-CBC8-445B-A47D-1467BACE1170}"/>
              </a:ext>
            </a:extLst>
          </p:cNvPr>
          <p:cNvSpPr/>
          <p:nvPr/>
        </p:nvSpPr>
        <p:spPr bwMode="auto">
          <a:xfrm>
            <a:off x="7001594" y="5133664"/>
            <a:ext cx="1036780" cy="896297"/>
          </a:xfrm>
          <a:prstGeom prst="roundRect">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Network Security Group</a:t>
            </a:r>
            <a:endParaRPr lang="en-US" sz="1961">
              <a:gradFill>
                <a:gsLst>
                  <a:gs pos="16814">
                    <a:srgbClr val="FFFFFF"/>
                  </a:gs>
                  <a:gs pos="46000">
                    <a:srgbClr val="FFFFFF"/>
                  </a:gs>
                </a:gsLst>
                <a:lin ang="5400000" scaled="0"/>
              </a:gradFill>
              <a:latin typeface="Segoe UI"/>
            </a:endParaRPr>
          </a:p>
        </p:txBody>
      </p:sp>
      <p:grpSp>
        <p:nvGrpSpPr>
          <p:cNvPr id="60" name="Group 59">
            <a:extLst>
              <a:ext uri="{FF2B5EF4-FFF2-40B4-BE49-F238E27FC236}">
                <a16:creationId xmlns:a16="http://schemas.microsoft.com/office/drawing/2014/main" id="{FA426D0E-DDA0-499C-88B4-63B6B5DF5ABF}"/>
              </a:ext>
              <a:ext uri="{C183D7F6-B498-43B3-948B-1728B52AA6E4}">
                <adec:decorative xmlns:adec="http://schemas.microsoft.com/office/drawing/2017/decorative" val="1"/>
              </a:ext>
            </a:extLst>
          </p:cNvPr>
          <p:cNvGrpSpPr/>
          <p:nvPr/>
        </p:nvGrpSpPr>
        <p:grpSpPr>
          <a:xfrm>
            <a:off x="8843357" y="3316436"/>
            <a:ext cx="831460" cy="896297"/>
            <a:chOff x="9588825" y="2889026"/>
            <a:chExt cx="848253" cy="914400"/>
          </a:xfrm>
          <a:solidFill>
            <a:srgbClr val="0078D4"/>
          </a:solidFill>
        </p:grpSpPr>
        <p:sp>
          <p:nvSpPr>
            <p:cNvPr id="58" name="Rounded Rectangle 32">
              <a:extLst>
                <a:ext uri="{FF2B5EF4-FFF2-40B4-BE49-F238E27FC236}">
                  <a16:creationId xmlns:a16="http://schemas.microsoft.com/office/drawing/2014/main" id="{FC06693D-DD1D-4B09-B19A-E696D052514F}"/>
                </a:ext>
              </a:extLst>
            </p:cNvPr>
            <p:cNvSpPr/>
            <p:nvPr/>
          </p:nvSpPr>
          <p:spPr bwMode="auto">
            <a:xfrm>
              <a:off x="9588825" y="2889026"/>
              <a:ext cx="848253" cy="914400"/>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t"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VNet</a:t>
              </a:r>
              <a:endParaRPr lang="en-US" sz="1961">
                <a:gradFill>
                  <a:gsLst>
                    <a:gs pos="16814">
                      <a:srgbClr val="FFFFFF"/>
                    </a:gs>
                    <a:gs pos="46000">
                      <a:srgbClr val="FFFFFF"/>
                    </a:gs>
                  </a:gsLst>
                  <a:lin ang="5400000" scaled="0"/>
                </a:gradFill>
                <a:latin typeface="Segoe UI"/>
              </a:endParaRPr>
            </a:p>
          </p:txBody>
        </p:sp>
        <p:sp>
          <p:nvSpPr>
            <p:cNvPr id="59" name="Rounded Rectangle 143">
              <a:extLst>
                <a:ext uri="{FF2B5EF4-FFF2-40B4-BE49-F238E27FC236}">
                  <a16:creationId xmlns:a16="http://schemas.microsoft.com/office/drawing/2014/main" id="{2E00207E-46CB-4538-95CA-F0F48300A4B2}"/>
                </a:ext>
              </a:extLst>
            </p:cNvPr>
            <p:cNvSpPr/>
            <p:nvPr/>
          </p:nvSpPr>
          <p:spPr bwMode="auto">
            <a:xfrm>
              <a:off x="9724112" y="3326308"/>
              <a:ext cx="570316" cy="182637"/>
            </a:xfrm>
            <a:prstGeom prst="round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Subnet</a:t>
              </a:r>
            </a:p>
          </p:txBody>
        </p:sp>
      </p:grpSp>
      <p:grpSp>
        <p:nvGrpSpPr>
          <p:cNvPr id="64" name="Group 63">
            <a:extLst>
              <a:ext uri="{FF2B5EF4-FFF2-40B4-BE49-F238E27FC236}">
                <a16:creationId xmlns:a16="http://schemas.microsoft.com/office/drawing/2014/main" id="{C9A87FAE-1AEC-4D04-A72E-F3A18C33E0EC}"/>
              </a:ext>
              <a:ext uri="{C183D7F6-B498-43B3-948B-1728B52AA6E4}">
                <adec:decorative xmlns:adec="http://schemas.microsoft.com/office/drawing/2017/decorative" val="1"/>
              </a:ext>
            </a:extLst>
          </p:cNvPr>
          <p:cNvGrpSpPr/>
          <p:nvPr/>
        </p:nvGrpSpPr>
        <p:grpSpPr>
          <a:xfrm>
            <a:off x="5016656" y="3330163"/>
            <a:ext cx="831460" cy="868844"/>
            <a:chOff x="5684837" y="2903030"/>
            <a:chExt cx="848253" cy="886392"/>
          </a:xfrm>
          <a:solidFill>
            <a:srgbClr val="0078D4"/>
          </a:solidFill>
        </p:grpSpPr>
        <p:sp>
          <p:nvSpPr>
            <p:cNvPr id="62" name="Rounded Rectangle 31">
              <a:extLst>
                <a:ext uri="{FF2B5EF4-FFF2-40B4-BE49-F238E27FC236}">
                  <a16:creationId xmlns:a16="http://schemas.microsoft.com/office/drawing/2014/main" id="{101EDD0B-58E6-4595-9674-F13CA2B7205A}"/>
                </a:ext>
              </a:extLst>
            </p:cNvPr>
            <p:cNvSpPr/>
            <p:nvPr/>
          </p:nvSpPr>
          <p:spPr bwMode="auto">
            <a:xfrm>
              <a:off x="5684837" y="2903030"/>
              <a:ext cx="848253" cy="886392"/>
            </a:xfrm>
            <a:prstGeom prst="round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t" anchorCtr="0" compatLnSpc="1">
              <a:prstTxWarp prst="textNoShape">
                <a:avLst/>
              </a:prstTxWarp>
            </a:bodyPr>
            <a:lstStyle/>
            <a:p>
              <a:pPr algn="ctr" defTabSz="913854" fontAlgn="base">
                <a:spcBef>
                  <a:spcPct val="0"/>
                </a:spcBef>
                <a:spcAft>
                  <a:spcPct val="0"/>
                </a:spcAft>
                <a:defRPr/>
              </a:pPr>
              <a:r>
                <a:rPr lang="en-US" sz="1567">
                  <a:gradFill>
                    <a:gsLst>
                      <a:gs pos="16814">
                        <a:srgbClr val="FFFFFF"/>
                      </a:gs>
                      <a:gs pos="46000">
                        <a:srgbClr val="FFFFFF"/>
                      </a:gs>
                    </a:gsLst>
                    <a:lin ang="5400000" scaled="0"/>
                  </a:gradFill>
                  <a:latin typeface="Segoe UI"/>
                </a:rPr>
                <a:t>Storage Account</a:t>
              </a:r>
              <a:endParaRPr lang="en-US" sz="1961">
                <a:gradFill>
                  <a:gsLst>
                    <a:gs pos="16814">
                      <a:srgbClr val="FFFFFF"/>
                    </a:gs>
                    <a:gs pos="46000">
                      <a:srgbClr val="FFFFFF"/>
                    </a:gs>
                  </a:gsLst>
                  <a:lin ang="5400000" scaled="0"/>
                </a:gradFill>
                <a:latin typeface="Segoe UI"/>
              </a:endParaRPr>
            </a:p>
          </p:txBody>
        </p:sp>
        <p:sp>
          <p:nvSpPr>
            <p:cNvPr id="63" name="Rounded Rectangle 146">
              <a:extLst>
                <a:ext uri="{FF2B5EF4-FFF2-40B4-BE49-F238E27FC236}">
                  <a16:creationId xmlns:a16="http://schemas.microsoft.com/office/drawing/2014/main" id="{0A9B6A62-9D51-42FF-848D-0D7892D30BF2}"/>
                </a:ext>
              </a:extLst>
            </p:cNvPr>
            <p:cNvSpPr/>
            <p:nvPr/>
          </p:nvSpPr>
          <p:spPr bwMode="auto">
            <a:xfrm>
              <a:off x="5793943" y="3508945"/>
              <a:ext cx="570316" cy="182637"/>
            </a:xfrm>
            <a:prstGeom prst="round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r>
                <a:rPr lang="en-US" sz="882">
                  <a:gradFill>
                    <a:gsLst>
                      <a:gs pos="16814">
                        <a:srgbClr val="FFFFFF"/>
                      </a:gs>
                      <a:gs pos="46000">
                        <a:srgbClr val="FFFFFF"/>
                      </a:gs>
                    </a:gsLst>
                    <a:lin ang="5400000" scaled="0"/>
                  </a:gradFill>
                  <a:latin typeface="Segoe UI"/>
                </a:rPr>
                <a:t>Disk (blob)</a:t>
              </a:r>
            </a:p>
          </p:txBody>
        </p:sp>
      </p:grpSp>
      <p:grpSp>
        <p:nvGrpSpPr>
          <p:cNvPr id="68" name="Group 67">
            <a:extLst>
              <a:ext uri="{FF2B5EF4-FFF2-40B4-BE49-F238E27FC236}">
                <a16:creationId xmlns:a16="http://schemas.microsoft.com/office/drawing/2014/main" id="{735CC8A5-8756-40CA-97EA-A636B11B9459}"/>
              </a:ext>
              <a:ext uri="{C183D7F6-B498-43B3-948B-1728B52AA6E4}">
                <adec:decorative xmlns:adec="http://schemas.microsoft.com/office/drawing/2017/decorative" val="1"/>
              </a:ext>
            </a:extLst>
          </p:cNvPr>
          <p:cNvGrpSpPr/>
          <p:nvPr/>
        </p:nvGrpSpPr>
        <p:grpSpPr>
          <a:xfrm>
            <a:off x="7163203" y="4244949"/>
            <a:ext cx="870099" cy="920930"/>
            <a:chOff x="7968611" y="4296798"/>
            <a:chExt cx="887671" cy="939531"/>
          </a:xfrm>
        </p:grpSpPr>
        <p:cxnSp>
          <p:nvCxnSpPr>
            <p:cNvPr id="66" name="Straight Arrow Connector 65">
              <a:extLst>
                <a:ext uri="{FF2B5EF4-FFF2-40B4-BE49-F238E27FC236}">
                  <a16:creationId xmlns:a16="http://schemas.microsoft.com/office/drawing/2014/main" id="{2AAB949C-ABA5-49CA-A07D-14B7DD4EED32}"/>
                </a:ext>
              </a:extLst>
            </p:cNvPr>
            <p:cNvCxnSpPr>
              <a:stCxn id="8" idx="2"/>
              <a:endCxn id="26" idx="0"/>
            </p:cNvCxnSpPr>
            <p:nvPr/>
          </p:nvCxnSpPr>
          <p:spPr>
            <a:xfrm>
              <a:off x="8017172" y="4296798"/>
              <a:ext cx="177767" cy="9395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3BAD473-8949-406F-8B49-D4B30F43F663}"/>
                </a:ext>
              </a:extLst>
            </p:cNvPr>
            <p:cNvSpPr txBox="1"/>
            <p:nvPr/>
          </p:nvSpPr>
          <p:spPr>
            <a:xfrm>
              <a:off x="7968611" y="4621523"/>
              <a:ext cx="887671" cy="422615"/>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grpSp>
        <p:nvGrpSpPr>
          <p:cNvPr id="72" name="Group 71">
            <a:extLst>
              <a:ext uri="{FF2B5EF4-FFF2-40B4-BE49-F238E27FC236}">
                <a16:creationId xmlns:a16="http://schemas.microsoft.com/office/drawing/2014/main" id="{30A38364-8B32-4005-8AFE-6DFA7564DF7F}"/>
              </a:ext>
              <a:ext uri="{C183D7F6-B498-43B3-948B-1728B52AA6E4}">
                <adec:decorative xmlns:adec="http://schemas.microsoft.com/office/drawing/2017/decorative" val="1"/>
              </a:ext>
            </a:extLst>
          </p:cNvPr>
          <p:cNvGrpSpPr/>
          <p:nvPr/>
        </p:nvGrpSpPr>
        <p:grpSpPr>
          <a:xfrm>
            <a:off x="7345734" y="3924080"/>
            <a:ext cx="2538742" cy="565655"/>
            <a:chOff x="7493230" y="4002336"/>
            <a:chExt cx="2590023" cy="577076"/>
          </a:xfrm>
        </p:grpSpPr>
        <p:cxnSp>
          <p:nvCxnSpPr>
            <p:cNvPr id="70" name="Curved Connector 61">
              <a:extLst>
                <a:ext uri="{FF2B5EF4-FFF2-40B4-BE49-F238E27FC236}">
                  <a16:creationId xmlns:a16="http://schemas.microsoft.com/office/drawing/2014/main" id="{7DCC524A-3116-4CCF-AD52-775F43679124}"/>
                </a:ext>
              </a:extLst>
            </p:cNvPr>
            <p:cNvCxnSpPr>
              <a:stCxn id="8" idx="2"/>
              <a:endCxn id="29" idx="2"/>
            </p:cNvCxnSpPr>
            <p:nvPr/>
          </p:nvCxnSpPr>
          <p:spPr>
            <a:xfrm rot="5400000" flipH="1" flipV="1">
              <a:off x="8320149" y="3175417"/>
              <a:ext cx="294479" cy="1948318"/>
            </a:xfrm>
            <a:prstGeom prst="curvedConnector3">
              <a:avLst>
                <a:gd name="adj1" fmla="val -7918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D7DC4B1-C575-4DD9-A291-80CAF9317122}"/>
                </a:ext>
              </a:extLst>
            </p:cNvPr>
            <p:cNvSpPr txBox="1"/>
            <p:nvPr/>
          </p:nvSpPr>
          <p:spPr>
            <a:xfrm>
              <a:off x="9195577" y="4156800"/>
              <a:ext cx="887676" cy="422612"/>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882">
                  <a:solidFill>
                    <a:srgbClr val="D2D2D2">
                      <a:lumMod val="50000"/>
                    </a:srgbClr>
                  </a:solidFill>
                  <a:latin typeface="Segoe UI"/>
                </a:rPr>
                <a:t>Reference</a:t>
              </a:r>
            </a:p>
          </p:txBody>
        </p:sp>
      </p:grpSp>
      <p:cxnSp>
        <p:nvCxnSpPr>
          <p:cNvPr id="74" name="Straight Arrow Connector 73">
            <a:extLst>
              <a:ext uri="{FF2B5EF4-FFF2-40B4-BE49-F238E27FC236}">
                <a16:creationId xmlns:a16="http://schemas.microsoft.com/office/drawing/2014/main" id="{87561F05-284E-4271-AB9B-75E2ABDA1D70}"/>
              </a:ext>
              <a:ext uri="{C183D7F6-B498-43B3-948B-1728B52AA6E4}">
                <adec:decorative xmlns:adec="http://schemas.microsoft.com/office/drawing/2017/decorative" val="1"/>
              </a:ext>
            </a:extLst>
          </p:cNvPr>
          <p:cNvCxnSpPr>
            <a:cxnSpLocks/>
          </p:cNvCxnSpPr>
          <p:nvPr/>
        </p:nvCxnSpPr>
        <p:spPr>
          <a:xfrm>
            <a:off x="5793447" y="3755901"/>
            <a:ext cx="179259"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itle 3">
            <a:extLst>
              <a:ext uri="{FF2B5EF4-FFF2-40B4-BE49-F238E27FC236}">
                <a16:creationId xmlns:a16="http://schemas.microsoft.com/office/drawing/2014/main" id="{1021916B-3987-844B-A8A7-50483ADEE978}"/>
              </a:ext>
            </a:extLst>
          </p:cNvPr>
          <p:cNvSpPr txBox="1">
            <a:spLocks/>
          </p:cNvSpPr>
          <p:nvPr/>
        </p:nvSpPr>
        <p:spPr>
          <a:xfrm>
            <a:off x="197867" y="155321"/>
            <a:ext cx="5081270" cy="199140"/>
          </a:xfrm>
          <a:prstGeom prst="rect">
            <a:avLst/>
          </a:prstGeom>
        </p:spPr>
        <p:txBody>
          <a:bodyPr/>
          <a:lstStyle>
            <a:lvl1pPr algn="l" defTabSz="932597" rtl="0" eaLnBrk="1" latinLnBrk="0" hangingPunct="1">
              <a:lnSpc>
                <a:spcPct val="90000"/>
              </a:lnSpc>
              <a:spcBef>
                <a:spcPct val="0"/>
              </a:spcBef>
              <a:buNone/>
              <a:defRPr kumimoji="0" lang="en-US" sz="4488" b="1" i="0" u="none" strike="noStrike" kern="1200" cap="none" spc="0" normalizeH="0" baseline="0" smtClean="0">
                <a:ln>
                  <a:noFill/>
                </a:ln>
                <a:solidFill>
                  <a:srgbClr val="331C58"/>
                </a:solidFill>
                <a:effectLst/>
                <a:uLnTx/>
                <a:uFillTx/>
                <a:latin typeface="Segoe UI" panose="020B0502040204020203" pitchFamily="34" charset="0"/>
                <a:ea typeface="+mn-ea"/>
                <a:cs typeface="Segoe UI" panose="020B0502040204020203" pitchFamily="34" charset="0"/>
              </a:defRPr>
            </a:lvl1pPr>
          </a:lstStyle>
          <a:p>
            <a:pPr defTabSz="914225">
              <a:lnSpc>
                <a:spcPct val="150000"/>
              </a:lnSpc>
              <a:defRPr/>
            </a:pPr>
            <a:r>
              <a:rPr lang="en-US" sz="784" b="0" spc="294">
                <a:solidFill>
                  <a:prstClr val="black">
                    <a:lumMod val="50000"/>
                    <a:lumOff val="50000"/>
                  </a:prstClr>
                </a:solidFill>
              </a:rPr>
              <a:t>AZURE</a:t>
            </a:r>
          </a:p>
        </p:txBody>
      </p:sp>
      <p:sp>
        <p:nvSpPr>
          <p:cNvPr id="42" name="Text Placeholder 4">
            <a:extLst>
              <a:ext uri="{FF2B5EF4-FFF2-40B4-BE49-F238E27FC236}">
                <a16:creationId xmlns:a16="http://schemas.microsoft.com/office/drawing/2014/main" id="{B1BD5CBA-1858-A64B-88A8-C11221FB34D5}"/>
              </a:ext>
            </a:extLst>
          </p:cNvPr>
          <p:cNvSpPr txBox="1">
            <a:spLocks/>
          </p:cNvSpPr>
          <p:nvPr/>
        </p:nvSpPr>
        <p:spPr>
          <a:xfrm>
            <a:off x="197868" y="383539"/>
            <a:ext cx="4277594" cy="346521"/>
          </a:xfrm>
          <a:prstGeom prst="rect">
            <a:avLst/>
          </a:prstGeom>
        </p:spPr>
        <p:txBody>
          <a:bodyPr/>
          <a:lst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Segoe UI" panose="020B0502040204020203" pitchFamily="34" charset="0"/>
                <a:ea typeface="+mn-ea"/>
                <a:cs typeface="Segoe UI" panose="020B0502040204020203"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Segoe UI" panose="020B0502040204020203" pitchFamily="34" charset="0"/>
                <a:ea typeface="+mn-ea"/>
                <a:cs typeface="Segoe UI" panose="020B0502040204020203"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Segoe UI" panose="020B0502040204020203" pitchFamily="34" charset="0"/>
                <a:ea typeface="+mn-ea"/>
                <a:cs typeface="Segoe UI" panose="020B0502040204020203"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Segoe UI" panose="020B0502040204020203" pitchFamily="34" charset="0"/>
                <a:ea typeface="+mn-ea"/>
                <a:cs typeface="Segoe UI" panose="020B0502040204020203"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a:lstStyle>
          <a:p>
            <a:pPr marL="0" indent="0">
              <a:lnSpc>
                <a:spcPct val="100000"/>
              </a:lnSpc>
              <a:buNone/>
            </a:pPr>
            <a:r>
              <a:rPr lang="en-US" sz="1765" b="1">
                <a:solidFill>
                  <a:srgbClr val="0000FF"/>
                </a:solidFill>
              </a:rPr>
              <a:t>ARM template deployment </a:t>
            </a:r>
          </a:p>
        </p:txBody>
      </p:sp>
    </p:spTree>
    <p:extLst>
      <p:ext uri="{BB962C8B-B14F-4D97-AF65-F5344CB8AC3E}">
        <p14:creationId xmlns:p14="http://schemas.microsoft.com/office/powerpoint/2010/main" val="414646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FCBF66-C1BF-4B76-8C8C-F6A517D59564}"/>
              </a:ext>
            </a:extLst>
          </p:cNvPr>
          <p:cNvSpPr>
            <a:spLocks noGrp="1"/>
          </p:cNvSpPr>
          <p:nvPr>
            <p:ph type="title"/>
          </p:nvPr>
        </p:nvSpPr>
        <p:spPr/>
        <p:txBody>
          <a:bodyPr/>
          <a:lstStyle/>
          <a:p>
            <a:r>
              <a:rPr lang="de-DE" err="1"/>
              <a:t>What</a:t>
            </a:r>
            <a:r>
              <a:rPr lang="de-DE"/>
              <a:t> </a:t>
            </a:r>
            <a:r>
              <a:rPr lang="de-DE" err="1"/>
              <a:t>is</a:t>
            </a:r>
            <a:r>
              <a:rPr lang="de-DE"/>
              <a:t> </a:t>
            </a:r>
            <a:r>
              <a:rPr lang="de-DE" err="1"/>
              <a:t>Bicep</a:t>
            </a:r>
            <a:r>
              <a:rPr lang="de-DE"/>
              <a:t>?</a:t>
            </a:r>
          </a:p>
        </p:txBody>
      </p:sp>
    </p:spTree>
    <p:extLst>
      <p:ext uri="{BB962C8B-B14F-4D97-AF65-F5344CB8AC3E}">
        <p14:creationId xmlns:p14="http://schemas.microsoft.com/office/powerpoint/2010/main" val="407647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FB28DC-965A-492D-A1DD-CF9290237FB5}"/>
              </a:ext>
            </a:extLst>
          </p:cNvPr>
          <p:cNvSpPr/>
          <p:nvPr/>
        </p:nvSpPr>
        <p:spPr>
          <a:xfrm>
            <a:off x="0" y="0"/>
            <a:ext cx="535066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B26C363-220D-426E-934F-3F61D6428A22}"/>
              </a:ext>
            </a:extLst>
          </p:cNvPr>
          <p:cNvSpPr txBox="1"/>
          <p:nvPr/>
        </p:nvSpPr>
        <p:spPr>
          <a:xfrm>
            <a:off x="278606" y="113615"/>
            <a:ext cx="4714875" cy="646331"/>
          </a:xfrm>
          <a:prstGeom prst="rect">
            <a:avLst/>
          </a:prstGeom>
          <a:noFill/>
        </p:spPr>
        <p:txBody>
          <a:bodyPr wrap="square" rtlCol="0">
            <a:spAutoFit/>
          </a:bodyPr>
          <a:lstStyle/>
          <a:p>
            <a:r>
              <a:rPr lang="en-US" sz="3600">
                <a:latin typeface="Segoe UI Semibold" panose="020B0702040204020203" pitchFamily="34" charset="0"/>
                <a:cs typeface="Segoe UI Semibold" panose="020B0702040204020203" pitchFamily="34" charset="0"/>
              </a:rPr>
              <a:t>Project ‘Bicep’</a:t>
            </a:r>
          </a:p>
        </p:txBody>
      </p:sp>
      <p:sp>
        <p:nvSpPr>
          <p:cNvPr id="10" name="TextBox 9">
            <a:extLst>
              <a:ext uri="{FF2B5EF4-FFF2-40B4-BE49-F238E27FC236}">
                <a16:creationId xmlns:a16="http://schemas.microsoft.com/office/drawing/2014/main" id="{A5950058-9B74-4C80-A83E-AD3634910472}"/>
              </a:ext>
            </a:extLst>
          </p:cNvPr>
          <p:cNvSpPr txBox="1"/>
          <p:nvPr/>
        </p:nvSpPr>
        <p:spPr>
          <a:xfrm>
            <a:off x="7200303" y="6115533"/>
            <a:ext cx="4991697" cy="646331"/>
          </a:xfrm>
          <a:prstGeom prst="rect">
            <a:avLst/>
          </a:prstGeom>
          <a:noFill/>
        </p:spPr>
        <p:txBody>
          <a:bodyPr wrap="square" rtlCol="0">
            <a:spAutoFit/>
          </a:bodyPr>
          <a:lstStyle/>
          <a:p>
            <a:pPr algn="r"/>
            <a:r>
              <a:rPr lang="en-US">
                <a:latin typeface="Segoe UI" panose="020B0502040204020203" pitchFamily="34" charset="0"/>
                <a:cs typeface="Segoe UI" panose="020B0502040204020203" pitchFamily="34" charset="0"/>
              </a:rPr>
              <a:t>Learn more: </a:t>
            </a:r>
            <a:r>
              <a:rPr lang="en-US">
                <a:solidFill>
                  <a:srgbClr val="0070C0"/>
                </a:solidFill>
                <a:latin typeface="Segoe UI" panose="020B0502040204020203" pitchFamily="34" charset="0"/>
                <a:cs typeface="Segoe UI" panose="020B0502040204020203" pitchFamily="34" charset="0"/>
              </a:rPr>
              <a:t>aka.ms/Bicep</a:t>
            </a:r>
          </a:p>
          <a:p>
            <a:pPr algn="r"/>
            <a:r>
              <a:rPr lang="en-GB">
                <a:hlinkClick r:id="rId3"/>
              </a:rPr>
              <a:t>Releases · Azure/bicep (github.com)</a:t>
            </a:r>
            <a:endParaRPr lang="en-US">
              <a:solidFill>
                <a:srgbClr val="0070C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7F49340-F6F0-4199-A4AE-2B39B81A3326}"/>
              </a:ext>
            </a:extLst>
          </p:cNvPr>
          <p:cNvSpPr txBox="1"/>
          <p:nvPr/>
        </p:nvSpPr>
        <p:spPr>
          <a:xfrm>
            <a:off x="259826" y="1895120"/>
            <a:ext cx="4479831" cy="877163"/>
          </a:xfrm>
          <a:prstGeom prst="rect">
            <a:avLst/>
          </a:prstGeom>
          <a:noFill/>
        </p:spPr>
        <p:txBody>
          <a:bodyPr wrap="square" rtlCol="0">
            <a:spAutoFit/>
          </a:bodyPr>
          <a:lstStyle/>
          <a:p>
            <a:r>
              <a:rPr lang="en-US" sz="1700" dirty="0" err="1">
                <a:solidFill>
                  <a:srgbClr val="0070C0"/>
                </a:solidFill>
                <a:latin typeface="Segoe UI Semibold" panose="020B0702040204020203" pitchFamily="34" charset="0"/>
                <a:cs typeface="Segoe UI Semibold" panose="020B0702040204020203" pitchFamily="34" charset="0"/>
              </a:rPr>
              <a:t>Transpiles</a:t>
            </a:r>
            <a:r>
              <a:rPr lang="en-US" sz="1700" dirty="0">
                <a:solidFill>
                  <a:srgbClr val="0070C0"/>
                </a:solidFill>
                <a:latin typeface="Segoe UI Semibold" panose="020B0702040204020203" pitchFamily="34" charset="0"/>
                <a:cs typeface="Segoe UI Semibold" panose="020B0702040204020203" pitchFamily="34" charset="0"/>
              </a:rPr>
              <a:t> to ARM Templates: </a:t>
            </a:r>
            <a:r>
              <a:rPr lang="en-US" sz="1700" dirty="0">
                <a:latin typeface="Segoe UI" panose="020B0502040204020203" pitchFamily="34" charset="0"/>
                <a:cs typeface="Segoe UI" panose="020B0502040204020203" pitchFamily="34" charset="0"/>
              </a:rPr>
              <a:t>Should be able to leverage ARM template knowledge and investments.</a:t>
            </a:r>
            <a:r>
              <a:rPr lang="en-US" sz="1700" dirty="0">
                <a:solidFill>
                  <a:srgbClr val="0070C0"/>
                </a:solidFill>
                <a:latin typeface="Segoe UI Semibold" panose="020B0702040204020203" pitchFamily="34" charset="0"/>
                <a:cs typeface="Segoe UI Semibold" panose="020B0702040204020203" pitchFamily="34" charset="0"/>
              </a:rPr>
              <a:t> </a:t>
            </a:r>
            <a:endParaRPr lang="en-US" sz="17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824D6E7C-4E74-4B67-95C9-C620C73D1045}"/>
              </a:ext>
            </a:extLst>
          </p:cNvPr>
          <p:cNvSpPr txBox="1"/>
          <p:nvPr/>
        </p:nvSpPr>
        <p:spPr>
          <a:xfrm>
            <a:off x="259826" y="2798775"/>
            <a:ext cx="4479830" cy="615553"/>
          </a:xfrm>
          <a:prstGeom prst="rect">
            <a:avLst/>
          </a:prstGeom>
          <a:noFill/>
        </p:spPr>
        <p:txBody>
          <a:bodyPr wrap="square" rtlCol="0">
            <a:spAutoFit/>
          </a:bodyPr>
          <a:lstStyle/>
          <a:p>
            <a:r>
              <a:rPr lang="en-US" sz="1700" dirty="0">
                <a:solidFill>
                  <a:srgbClr val="0070C0"/>
                </a:solidFill>
                <a:latin typeface="Segoe UI Semibold" panose="020B0702040204020203" pitchFamily="34" charset="0"/>
                <a:cs typeface="Segoe UI Semibold" panose="020B0702040204020203" pitchFamily="34" charset="0"/>
              </a:rPr>
              <a:t>Regular release cycle: </a:t>
            </a:r>
            <a:r>
              <a:rPr lang="en-US" sz="1700" dirty="0">
                <a:latin typeface="Segoe UI" panose="020B0502040204020203" pitchFamily="34" charset="0"/>
                <a:cs typeface="Segoe UI" panose="020B0502040204020203" pitchFamily="34" charset="0"/>
              </a:rPr>
              <a:t>Stability and Tooling updates </a:t>
            </a:r>
          </a:p>
        </p:txBody>
      </p:sp>
      <p:sp>
        <p:nvSpPr>
          <p:cNvPr id="34" name="TextBox 33">
            <a:extLst>
              <a:ext uri="{FF2B5EF4-FFF2-40B4-BE49-F238E27FC236}">
                <a16:creationId xmlns:a16="http://schemas.microsoft.com/office/drawing/2014/main" id="{A6E61E7B-2823-4832-B483-DCD529894849}"/>
              </a:ext>
            </a:extLst>
          </p:cNvPr>
          <p:cNvSpPr txBox="1"/>
          <p:nvPr/>
        </p:nvSpPr>
        <p:spPr>
          <a:xfrm>
            <a:off x="278606" y="881932"/>
            <a:ext cx="4714875" cy="707886"/>
          </a:xfrm>
          <a:prstGeom prst="rect">
            <a:avLst/>
          </a:prstGeom>
          <a:noFill/>
        </p:spPr>
        <p:txBody>
          <a:bodyPr wrap="square" rtlCol="0">
            <a:spAutoFit/>
          </a:bodyPr>
          <a:lstStyle/>
          <a:p>
            <a:r>
              <a:rPr lang="en-US" sz="2000">
                <a:solidFill>
                  <a:srgbClr val="0070C0"/>
                </a:solidFill>
                <a:latin typeface="Segoe UI" panose="020B0502040204020203" pitchFamily="34" charset="0"/>
                <a:cs typeface="Segoe UI" panose="020B0502040204020203" pitchFamily="34" charset="0"/>
              </a:rPr>
              <a:t>Simple declarative language to provision infrastructure on Azure</a:t>
            </a:r>
          </a:p>
        </p:txBody>
      </p:sp>
      <p:sp>
        <p:nvSpPr>
          <p:cNvPr id="65" name="TextBox 64">
            <a:extLst>
              <a:ext uri="{FF2B5EF4-FFF2-40B4-BE49-F238E27FC236}">
                <a16:creationId xmlns:a16="http://schemas.microsoft.com/office/drawing/2014/main" id="{53785D50-4A70-4FBE-8C9E-8E9A09BD4730}"/>
              </a:ext>
            </a:extLst>
          </p:cNvPr>
          <p:cNvSpPr txBox="1"/>
          <p:nvPr/>
        </p:nvSpPr>
        <p:spPr>
          <a:xfrm>
            <a:off x="251967" y="4776706"/>
            <a:ext cx="4942439" cy="1661993"/>
          </a:xfrm>
          <a:prstGeom prst="rect">
            <a:avLst/>
          </a:prstGeom>
          <a:noFill/>
        </p:spPr>
        <p:txBody>
          <a:bodyPr wrap="square" rtlCol="0">
            <a:spAutoFit/>
          </a:bodyPr>
          <a:lstStyle/>
          <a:p>
            <a:r>
              <a:rPr lang="en-US" sz="1700">
                <a:solidFill>
                  <a:srgbClr val="0070C0"/>
                </a:solidFill>
                <a:latin typeface="Segoe UI Semibold" panose="020B0702040204020203" pitchFamily="34" charset="0"/>
                <a:cs typeface="Segoe UI Semibold" panose="020B0702040204020203" pitchFamily="34" charset="0"/>
              </a:rPr>
              <a:t>Lots of ways to contribute: </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Open </a:t>
            </a:r>
            <a:r>
              <a:rPr lang="en-US" sz="1700">
                <a:latin typeface="Segoe UI" panose="020B0502040204020203" pitchFamily="34" charset="0"/>
                <a:cs typeface="Segoe UI" panose="020B0502040204020203" pitchFamily="34" charset="0"/>
                <a:hlinkClick r:id="rId4"/>
              </a:rPr>
              <a:t>issues</a:t>
            </a:r>
            <a:r>
              <a:rPr lang="en-US" sz="1700">
                <a:latin typeface="Segoe UI" panose="020B0502040204020203" pitchFamily="34" charset="0"/>
                <a:cs typeface="Segoe UI" panose="020B0502040204020203" pitchFamily="34" charset="0"/>
              </a:rPr>
              <a:t> for syntax discussions, bugs, etc.</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Submit PRs to the examples directory</a:t>
            </a:r>
          </a:p>
          <a:p>
            <a:pPr marL="285750" indent="-285750">
              <a:buFont typeface="Arial" panose="020B0604020202020204" pitchFamily="34" charset="0"/>
              <a:buChar char="•"/>
            </a:pPr>
            <a:r>
              <a:rPr lang="en-US" sz="1700">
                <a:latin typeface="Segoe UI" panose="020B0502040204020203" pitchFamily="34" charset="0"/>
                <a:cs typeface="Segoe UI" panose="020B0502040204020203" pitchFamily="34" charset="0"/>
              </a:rPr>
              <a:t>Take a look at “Good first issue” label for feature PRs</a:t>
            </a:r>
          </a:p>
          <a:p>
            <a:pPr marL="285750" indent="-285750">
              <a:buFont typeface="Arial" panose="020B0604020202020204" pitchFamily="34" charset="0"/>
              <a:buChar char="•"/>
            </a:pPr>
            <a:endParaRPr lang="en-US" sz="1700">
              <a:latin typeface="Segoe UI" panose="020B0502040204020203" pitchFamily="34" charset="0"/>
              <a:cs typeface="Segoe UI" panose="020B0502040204020203" pitchFamily="34" charset="0"/>
            </a:endParaRPr>
          </a:p>
        </p:txBody>
      </p:sp>
      <p:grpSp>
        <p:nvGrpSpPr>
          <p:cNvPr id="66" name="Group 84">
            <a:extLst>
              <a:ext uri="{FF2B5EF4-FFF2-40B4-BE49-F238E27FC236}">
                <a16:creationId xmlns:a16="http://schemas.microsoft.com/office/drawing/2014/main" id="{4CEAB683-BFB5-4D14-9D58-D3AE2FD7F2F3}"/>
              </a:ext>
            </a:extLst>
          </p:cNvPr>
          <p:cNvGrpSpPr/>
          <p:nvPr/>
        </p:nvGrpSpPr>
        <p:grpSpPr>
          <a:xfrm>
            <a:off x="6062563" y="1405558"/>
            <a:ext cx="4715078" cy="3380336"/>
            <a:chOff x="6279650" y="1070631"/>
            <a:chExt cx="4715078" cy="3380336"/>
          </a:xfrm>
        </p:grpSpPr>
        <p:sp>
          <p:nvSpPr>
            <p:cNvPr id="67" name="Rectangle: Rounded Corners 36">
              <a:extLst>
                <a:ext uri="{FF2B5EF4-FFF2-40B4-BE49-F238E27FC236}">
                  <a16:creationId xmlns:a16="http://schemas.microsoft.com/office/drawing/2014/main" id="{8AA411DB-F1CF-4F38-A5DF-4C7EA3EEEE7A}"/>
                </a:ext>
              </a:extLst>
            </p:cNvPr>
            <p:cNvSpPr/>
            <p:nvPr/>
          </p:nvSpPr>
          <p:spPr>
            <a:xfrm>
              <a:off x="6307487" y="2770370"/>
              <a:ext cx="4632310" cy="492352"/>
            </a:xfrm>
            <a:prstGeom prst="roundRect">
              <a:avLst>
                <a:gd name="adj" fmla="val 2513"/>
              </a:avLst>
            </a:prstGeom>
            <a:solidFill>
              <a:srgbClr val="155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Semibold" panose="020B0702040204020203" pitchFamily="34" charset="0"/>
                <a:cs typeface="Segoe UI Semibold" panose="020B0702040204020203" pitchFamily="34" charset="0"/>
              </a:endParaRPr>
            </a:p>
          </p:txBody>
        </p:sp>
        <p:sp>
          <p:nvSpPr>
            <p:cNvPr id="68" name="TextBox 37">
              <a:extLst>
                <a:ext uri="{FF2B5EF4-FFF2-40B4-BE49-F238E27FC236}">
                  <a16:creationId xmlns:a16="http://schemas.microsoft.com/office/drawing/2014/main" id="{BADB2835-564C-4D5C-AD6C-F5585870E81E}"/>
                </a:ext>
              </a:extLst>
            </p:cNvPr>
            <p:cNvSpPr txBox="1"/>
            <p:nvPr/>
          </p:nvSpPr>
          <p:spPr>
            <a:xfrm>
              <a:off x="6304152" y="2836446"/>
              <a:ext cx="4635645" cy="338554"/>
            </a:xfrm>
            <a:prstGeom prst="rect">
              <a:avLst/>
            </a:prstGeom>
            <a:noFill/>
          </p:spPr>
          <p:txBody>
            <a:bodyPr wrap="square" rtlCol="0">
              <a:spAutoFit/>
            </a:bodyPr>
            <a:lstStyle/>
            <a:p>
              <a:pPr algn="ctr"/>
              <a:r>
                <a:rPr lang="en-US" sz="1600">
                  <a:solidFill>
                    <a:schemeClr val="bg1"/>
                  </a:solidFill>
                  <a:latin typeface="Segoe UI Semibold" panose="020B0702040204020203" pitchFamily="34" charset="0"/>
                  <a:cs typeface="Segoe UI Semibold" panose="020B0702040204020203" pitchFamily="34" charset="0"/>
                </a:rPr>
                <a:t>Azure Resource Manager</a:t>
              </a:r>
            </a:p>
          </p:txBody>
        </p:sp>
        <p:grpSp>
          <p:nvGrpSpPr>
            <p:cNvPr id="69" name="Group 38">
              <a:extLst>
                <a:ext uri="{FF2B5EF4-FFF2-40B4-BE49-F238E27FC236}">
                  <a16:creationId xmlns:a16="http://schemas.microsoft.com/office/drawing/2014/main" id="{F601583C-8DEE-4BC4-9474-8848D265EEFA}"/>
                </a:ext>
              </a:extLst>
            </p:cNvPr>
            <p:cNvGrpSpPr/>
            <p:nvPr/>
          </p:nvGrpSpPr>
          <p:grpSpPr>
            <a:xfrm>
              <a:off x="6279650" y="3263351"/>
              <a:ext cx="4715078" cy="1187616"/>
              <a:chOff x="3275938" y="3728462"/>
              <a:chExt cx="4715078" cy="1187616"/>
            </a:xfrm>
          </p:grpSpPr>
          <p:grpSp>
            <p:nvGrpSpPr>
              <p:cNvPr id="76" name="Group 39">
                <a:extLst>
                  <a:ext uri="{FF2B5EF4-FFF2-40B4-BE49-F238E27FC236}">
                    <a16:creationId xmlns:a16="http://schemas.microsoft.com/office/drawing/2014/main" id="{898406F6-6963-4358-96EB-33D34C951A78}"/>
                  </a:ext>
                </a:extLst>
              </p:cNvPr>
              <p:cNvGrpSpPr/>
              <p:nvPr/>
            </p:nvGrpSpPr>
            <p:grpSpPr>
              <a:xfrm>
                <a:off x="5083015" y="3728462"/>
                <a:ext cx="616596" cy="699712"/>
                <a:chOff x="2040937" y="2361536"/>
                <a:chExt cx="616596" cy="699712"/>
              </a:xfrm>
            </p:grpSpPr>
            <p:cxnSp>
              <p:nvCxnSpPr>
                <p:cNvPr id="101" name="Straight Arrow Connector 60">
                  <a:extLst>
                    <a:ext uri="{FF2B5EF4-FFF2-40B4-BE49-F238E27FC236}">
                      <a16:creationId xmlns:a16="http://schemas.microsoft.com/office/drawing/2014/main" id="{7666BBB8-B19D-47F4-88D2-E41EBF2F406C}"/>
                    </a:ext>
                  </a:extLst>
                </p:cNvPr>
                <p:cNvCxnSpPr>
                  <a:cxnSpLocks/>
                </p:cNvCxnSpPr>
                <p:nvPr/>
              </p:nvCxnSpPr>
              <p:spPr>
                <a:xfrm>
                  <a:off x="2343997"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Rounded Corners 61">
                  <a:extLst>
                    <a:ext uri="{FF2B5EF4-FFF2-40B4-BE49-F238E27FC236}">
                      <a16:creationId xmlns:a16="http://schemas.microsoft.com/office/drawing/2014/main" id="{9CCC5363-6283-4FCB-975F-6D0EFC0A62C4}"/>
                    </a:ext>
                  </a:extLst>
                </p:cNvPr>
                <p:cNvSpPr/>
                <p:nvPr/>
              </p:nvSpPr>
              <p:spPr>
                <a:xfrm>
                  <a:off x="2040937"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ARC</a:t>
                  </a:r>
                </a:p>
              </p:txBody>
            </p:sp>
          </p:grpSp>
          <p:grpSp>
            <p:nvGrpSpPr>
              <p:cNvPr id="77" name="Group 40">
                <a:extLst>
                  <a:ext uri="{FF2B5EF4-FFF2-40B4-BE49-F238E27FC236}">
                    <a16:creationId xmlns:a16="http://schemas.microsoft.com/office/drawing/2014/main" id="{4A8B4A53-6953-4923-BD18-CD90D7737F89}"/>
                  </a:ext>
                </a:extLst>
              </p:cNvPr>
              <p:cNvGrpSpPr/>
              <p:nvPr/>
            </p:nvGrpSpPr>
            <p:grpSpPr>
              <a:xfrm>
                <a:off x="5809195" y="3728462"/>
                <a:ext cx="616596" cy="699712"/>
                <a:chOff x="2807419" y="2361536"/>
                <a:chExt cx="616596" cy="699712"/>
              </a:xfrm>
            </p:grpSpPr>
            <p:cxnSp>
              <p:nvCxnSpPr>
                <p:cNvPr id="99" name="Straight Arrow Connector 58">
                  <a:extLst>
                    <a:ext uri="{FF2B5EF4-FFF2-40B4-BE49-F238E27FC236}">
                      <a16:creationId xmlns:a16="http://schemas.microsoft.com/office/drawing/2014/main" id="{486BB4FD-2FF3-4CF2-AAAB-B234FD14A8D5}"/>
                    </a:ext>
                  </a:extLst>
                </p:cNvPr>
                <p:cNvCxnSpPr>
                  <a:cxnSpLocks/>
                </p:cNvCxnSpPr>
                <p:nvPr/>
              </p:nvCxnSpPr>
              <p:spPr>
                <a:xfrm>
                  <a:off x="3110479"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Rounded Corners 59">
                  <a:extLst>
                    <a:ext uri="{FF2B5EF4-FFF2-40B4-BE49-F238E27FC236}">
                      <a16:creationId xmlns:a16="http://schemas.microsoft.com/office/drawing/2014/main" id="{AD3DD678-FD94-4A18-A554-938BB308BF04}"/>
                    </a:ext>
                  </a:extLst>
                </p:cNvPr>
                <p:cNvSpPr/>
                <p:nvPr/>
              </p:nvSpPr>
              <p:spPr>
                <a:xfrm>
                  <a:off x="2807419"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K8s</a:t>
                  </a:r>
                </a:p>
              </p:txBody>
            </p:sp>
          </p:grpSp>
          <p:grpSp>
            <p:nvGrpSpPr>
              <p:cNvPr id="78" name="Group 41">
                <a:extLst>
                  <a:ext uri="{FF2B5EF4-FFF2-40B4-BE49-F238E27FC236}">
                    <a16:creationId xmlns:a16="http://schemas.microsoft.com/office/drawing/2014/main" id="{4F2C037C-56BC-458A-B1A0-367E2E17A86D}"/>
                  </a:ext>
                </a:extLst>
              </p:cNvPr>
              <p:cNvGrpSpPr/>
              <p:nvPr/>
            </p:nvGrpSpPr>
            <p:grpSpPr>
              <a:xfrm>
                <a:off x="6535375" y="3728462"/>
                <a:ext cx="616596" cy="699712"/>
                <a:chOff x="2807419" y="2361536"/>
                <a:chExt cx="616596" cy="699712"/>
              </a:xfrm>
            </p:grpSpPr>
            <p:cxnSp>
              <p:nvCxnSpPr>
                <p:cNvPr id="97" name="Straight Arrow Connector 56">
                  <a:extLst>
                    <a:ext uri="{FF2B5EF4-FFF2-40B4-BE49-F238E27FC236}">
                      <a16:creationId xmlns:a16="http://schemas.microsoft.com/office/drawing/2014/main" id="{5CA43346-0103-427A-8AC5-076422DB5D4A}"/>
                    </a:ext>
                  </a:extLst>
                </p:cNvPr>
                <p:cNvCxnSpPr>
                  <a:cxnSpLocks/>
                </p:cNvCxnSpPr>
                <p:nvPr/>
              </p:nvCxnSpPr>
              <p:spPr>
                <a:xfrm>
                  <a:off x="3110479"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57">
                  <a:extLst>
                    <a:ext uri="{FF2B5EF4-FFF2-40B4-BE49-F238E27FC236}">
                      <a16:creationId xmlns:a16="http://schemas.microsoft.com/office/drawing/2014/main" id="{7D952C3B-EBBB-4765-95F7-D3DC193E9CC1}"/>
                    </a:ext>
                  </a:extLst>
                </p:cNvPr>
                <p:cNvSpPr/>
                <p:nvPr/>
              </p:nvSpPr>
              <p:spPr>
                <a:xfrm>
                  <a:off x="2807419" y="2711392"/>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GitHub</a:t>
                  </a:r>
                </a:p>
              </p:txBody>
            </p:sp>
          </p:grpSp>
          <p:grpSp>
            <p:nvGrpSpPr>
              <p:cNvPr id="79" name="Group 42">
                <a:extLst>
                  <a:ext uri="{FF2B5EF4-FFF2-40B4-BE49-F238E27FC236}">
                    <a16:creationId xmlns:a16="http://schemas.microsoft.com/office/drawing/2014/main" id="{D6902E73-4D8D-4323-9594-6B5E3EC8A9BB}"/>
                  </a:ext>
                </a:extLst>
              </p:cNvPr>
              <p:cNvGrpSpPr/>
              <p:nvPr/>
            </p:nvGrpSpPr>
            <p:grpSpPr>
              <a:xfrm>
                <a:off x="4300151" y="3728462"/>
                <a:ext cx="764795" cy="1187616"/>
                <a:chOff x="4300151" y="3544877"/>
                <a:chExt cx="764795" cy="1187616"/>
              </a:xfrm>
            </p:grpSpPr>
            <p:grpSp>
              <p:nvGrpSpPr>
                <p:cNvPr id="93" name="Group 52">
                  <a:extLst>
                    <a:ext uri="{FF2B5EF4-FFF2-40B4-BE49-F238E27FC236}">
                      <a16:creationId xmlns:a16="http://schemas.microsoft.com/office/drawing/2014/main" id="{13F0724C-346A-4E14-B17C-CA14294AFCCF}"/>
                    </a:ext>
                  </a:extLst>
                </p:cNvPr>
                <p:cNvGrpSpPr/>
                <p:nvPr/>
              </p:nvGrpSpPr>
              <p:grpSpPr>
                <a:xfrm>
                  <a:off x="4356835" y="3544877"/>
                  <a:ext cx="616596" cy="695194"/>
                  <a:chOff x="4337936" y="3544877"/>
                  <a:chExt cx="616596" cy="695194"/>
                </a:xfrm>
              </p:grpSpPr>
              <p:cxnSp>
                <p:nvCxnSpPr>
                  <p:cNvPr id="95" name="Straight Arrow Connector 54">
                    <a:extLst>
                      <a:ext uri="{FF2B5EF4-FFF2-40B4-BE49-F238E27FC236}">
                        <a16:creationId xmlns:a16="http://schemas.microsoft.com/office/drawing/2014/main" id="{EE10FF11-656A-4718-92F8-3E424480F1FA}"/>
                      </a:ext>
                    </a:extLst>
                  </p:cNvPr>
                  <p:cNvCxnSpPr>
                    <a:cxnSpLocks/>
                  </p:cNvCxnSpPr>
                  <p:nvPr/>
                </p:nvCxnSpPr>
                <p:spPr>
                  <a:xfrm>
                    <a:off x="4634613" y="3544877"/>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55">
                    <a:extLst>
                      <a:ext uri="{FF2B5EF4-FFF2-40B4-BE49-F238E27FC236}">
                        <a16:creationId xmlns:a16="http://schemas.microsoft.com/office/drawing/2014/main" id="{DFF2197D-E91F-4EE5-87A2-118360C1035A}"/>
                      </a:ext>
                    </a:extLst>
                  </p:cNvPr>
                  <p:cNvSpPr/>
                  <p:nvPr/>
                </p:nvSpPr>
                <p:spPr>
                  <a:xfrm>
                    <a:off x="4337936" y="3890214"/>
                    <a:ext cx="616596" cy="349857"/>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600">
                        <a:solidFill>
                          <a:schemeClr val="tx1">
                            <a:lumMod val="50000"/>
                            <a:lumOff val="50000"/>
                          </a:schemeClr>
                        </a:solidFill>
                        <a:latin typeface="Segoe UI Semibold" panose="020B0702040204020203" pitchFamily="34" charset="0"/>
                        <a:cs typeface="Segoe UI Semibold" panose="020B0702040204020203" pitchFamily="34" charset="0"/>
                      </a:rPr>
                      <a:t>…</a:t>
                    </a:r>
                  </a:p>
                </p:txBody>
              </p:sp>
            </p:grpSp>
            <p:sp>
              <p:nvSpPr>
                <p:cNvPr id="94" name="TextBox 53">
                  <a:extLst>
                    <a:ext uri="{FF2B5EF4-FFF2-40B4-BE49-F238E27FC236}">
                      <a16:creationId xmlns:a16="http://schemas.microsoft.com/office/drawing/2014/main" id="{9A1CD8E7-F98F-47D0-B3F5-78302B0BBFD6}"/>
                    </a:ext>
                  </a:extLst>
                </p:cNvPr>
                <p:cNvSpPr txBox="1"/>
                <p:nvPr/>
              </p:nvSpPr>
              <p:spPr>
                <a:xfrm>
                  <a:off x="4300151" y="4270828"/>
                  <a:ext cx="764795" cy="461665"/>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+250 Resource Providers</a:t>
                  </a:r>
                </a:p>
              </p:txBody>
            </p:sp>
          </p:grpSp>
          <p:grpSp>
            <p:nvGrpSpPr>
              <p:cNvPr id="83" name="Group 43">
                <a:extLst>
                  <a:ext uri="{FF2B5EF4-FFF2-40B4-BE49-F238E27FC236}">
                    <a16:creationId xmlns:a16="http://schemas.microsoft.com/office/drawing/2014/main" id="{1E60C25F-543B-4AB5-B4D8-CE5DAE2C541B}"/>
                  </a:ext>
                </a:extLst>
              </p:cNvPr>
              <p:cNvGrpSpPr/>
              <p:nvPr/>
            </p:nvGrpSpPr>
            <p:grpSpPr>
              <a:xfrm>
                <a:off x="3275938" y="3728462"/>
                <a:ext cx="971313" cy="933444"/>
                <a:chOff x="3275938" y="3544877"/>
                <a:chExt cx="971313" cy="933444"/>
              </a:xfrm>
            </p:grpSpPr>
            <p:grpSp>
              <p:nvGrpSpPr>
                <p:cNvPr id="89" name="Group 48">
                  <a:extLst>
                    <a:ext uri="{FF2B5EF4-FFF2-40B4-BE49-F238E27FC236}">
                      <a16:creationId xmlns:a16="http://schemas.microsoft.com/office/drawing/2014/main" id="{31CC274B-DBCB-4C37-AC51-BD6BAC4C4CA6}"/>
                    </a:ext>
                  </a:extLst>
                </p:cNvPr>
                <p:cNvGrpSpPr/>
                <p:nvPr/>
              </p:nvGrpSpPr>
              <p:grpSpPr>
                <a:xfrm>
                  <a:off x="3303776" y="3544877"/>
                  <a:ext cx="915638" cy="932260"/>
                  <a:chOff x="507973" y="2361536"/>
                  <a:chExt cx="915638" cy="932260"/>
                </a:xfrm>
              </p:grpSpPr>
              <p:cxnSp>
                <p:nvCxnSpPr>
                  <p:cNvPr id="91" name="Straight Arrow Connector 50">
                    <a:extLst>
                      <a:ext uri="{FF2B5EF4-FFF2-40B4-BE49-F238E27FC236}">
                        <a16:creationId xmlns:a16="http://schemas.microsoft.com/office/drawing/2014/main" id="{230650F1-1A82-431E-9510-28D753B8596B}"/>
                      </a:ext>
                    </a:extLst>
                  </p:cNvPr>
                  <p:cNvCxnSpPr>
                    <a:cxnSpLocks/>
                  </p:cNvCxnSpPr>
                  <p:nvPr/>
                </p:nvCxnSpPr>
                <p:spPr>
                  <a:xfrm>
                    <a:off x="965396" y="236153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51">
                    <a:extLst>
                      <a:ext uri="{FF2B5EF4-FFF2-40B4-BE49-F238E27FC236}">
                        <a16:creationId xmlns:a16="http://schemas.microsoft.com/office/drawing/2014/main" id="{E4736DAB-B066-4833-BE6B-F86CF114DD52}"/>
                      </a:ext>
                    </a:extLst>
                  </p:cNvPr>
                  <p:cNvSpPr/>
                  <p:nvPr/>
                </p:nvSpPr>
                <p:spPr>
                  <a:xfrm>
                    <a:off x="507973" y="2711391"/>
                    <a:ext cx="915638" cy="582405"/>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lumMod val="50000"/>
                          <a:lumOff val="50000"/>
                        </a:schemeClr>
                      </a:solidFill>
                      <a:latin typeface="Segoe UI Semibold" panose="020B0702040204020203" pitchFamily="34" charset="0"/>
                      <a:cs typeface="Segoe UI Semibold" panose="020B0702040204020203" pitchFamily="34" charset="0"/>
                    </a:endParaRPr>
                  </a:p>
                </p:txBody>
              </p:sp>
            </p:grpSp>
            <p:sp>
              <p:nvSpPr>
                <p:cNvPr id="90" name="TextBox 49">
                  <a:extLst>
                    <a:ext uri="{FF2B5EF4-FFF2-40B4-BE49-F238E27FC236}">
                      <a16:creationId xmlns:a16="http://schemas.microsoft.com/office/drawing/2014/main" id="{598D5851-BB40-444A-AA33-FD2FAF3FBDBB}"/>
                    </a:ext>
                  </a:extLst>
                </p:cNvPr>
                <p:cNvSpPr txBox="1"/>
                <p:nvPr/>
              </p:nvSpPr>
              <p:spPr>
                <a:xfrm>
                  <a:off x="3275938" y="3893546"/>
                  <a:ext cx="971313" cy="584775"/>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Storage </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Compute</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Network</a:t>
                  </a:r>
                </a:p>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Identity</a:t>
                  </a:r>
                </a:p>
              </p:txBody>
            </p:sp>
          </p:grpSp>
          <p:grpSp>
            <p:nvGrpSpPr>
              <p:cNvPr id="85" name="Group 44">
                <a:extLst>
                  <a:ext uri="{FF2B5EF4-FFF2-40B4-BE49-F238E27FC236}">
                    <a16:creationId xmlns:a16="http://schemas.microsoft.com/office/drawing/2014/main" id="{273F72D7-8867-4E9D-96BA-81516B6A0E83}"/>
                  </a:ext>
                </a:extLst>
              </p:cNvPr>
              <p:cNvGrpSpPr/>
              <p:nvPr/>
            </p:nvGrpSpPr>
            <p:grpSpPr>
              <a:xfrm>
                <a:off x="7183875" y="3728462"/>
                <a:ext cx="807141" cy="1064505"/>
                <a:chOff x="7183875" y="3544877"/>
                <a:chExt cx="807141" cy="1064505"/>
              </a:xfrm>
            </p:grpSpPr>
            <p:cxnSp>
              <p:nvCxnSpPr>
                <p:cNvPr id="86" name="Straight Arrow Connector 45">
                  <a:extLst>
                    <a:ext uri="{FF2B5EF4-FFF2-40B4-BE49-F238E27FC236}">
                      <a16:creationId xmlns:a16="http://schemas.microsoft.com/office/drawing/2014/main" id="{69C4176C-BDB9-4175-94B9-55A55B96CEDA}"/>
                    </a:ext>
                  </a:extLst>
                </p:cNvPr>
                <p:cNvCxnSpPr>
                  <a:cxnSpLocks/>
                </p:cNvCxnSpPr>
                <p:nvPr/>
              </p:nvCxnSpPr>
              <p:spPr>
                <a:xfrm>
                  <a:off x="7585535" y="3544877"/>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46">
                  <a:extLst>
                    <a:ext uri="{FF2B5EF4-FFF2-40B4-BE49-F238E27FC236}">
                      <a16:creationId xmlns:a16="http://schemas.microsoft.com/office/drawing/2014/main" id="{E1E0128E-CE0C-4B39-B862-BA0A0A0841B5}"/>
                    </a:ext>
                  </a:extLst>
                </p:cNvPr>
                <p:cNvSpPr/>
                <p:nvPr/>
              </p:nvSpPr>
              <p:spPr>
                <a:xfrm>
                  <a:off x="7273589" y="3894733"/>
                  <a:ext cx="616596"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r>
                    <a:rPr lang="en-US" sz="1600">
                      <a:solidFill>
                        <a:schemeClr val="tx1">
                          <a:lumMod val="50000"/>
                          <a:lumOff val="50000"/>
                        </a:schemeClr>
                      </a:solidFill>
                      <a:latin typeface="Segoe UI Semibold" panose="020B0702040204020203" pitchFamily="34" charset="0"/>
                      <a:cs typeface="Segoe UI Semibold" panose="020B0702040204020203" pitchFamily="34" charset="0"/>
                    </a:rPr>
                    <a:t>…</a:t>
                  </a:r>
                </a:p>
              </p:txBody>
            </p:sp>
            <p:sp>
              <p:nvSpPr>
                <p:cNvPr id="88" name="TextBox 47">
                  <a:extLst>
                    <a:ext uri="{FF2B5EF4-FFF2-40B4-BE49-F238E27FC236}">
                      <a16:creationId xmlns:a16="http://schemas.microsoft.com/office/drawing/2014/main" id="{E16486E5-E4CC-4829-A2A1-BC7EFD660250}"/>
                    </a:ext>
                  </a:extLst>
                </p:cNvPr>
                <p:cNvSpPr txBox="1"/>
                <p:nvPr/>
              </p:nvSpPr>
              <p:spPr>
                <a:xfrm>
                  <a:off x="7183875" y="4270828"/>
                  <a:ext cx="807141" cy="338554"/>
                </a:xfrm>
                <a:prstGeom prst="rect">
                  <a:avLst/>
                </a:prstGeom>
                <a:noFill/>
              </p:spPr>
              <p:txBody>
                <a:bodyPr wrap="square">
                  <a:spAutoFit/>
                </a:bodyPr>
                <a:lstStyle/>
                <a:p>
                  <a:pPr algn="ct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3</a:t>
                  </a:r>
                  <a:r>
                    <a:rPr lang="en-US" sz="800" baseline="30000">
                      <a:solidFill>
                        <a:schemeClr val="tx1">
                          <a:lumMod val="65000"/>
                          <a:lumOff val="35000"/>
                        </a:schemeClr>
                      </a:solidFill>
                      <a:latin typeface="Segoe UI Semibold" panose="020B0702040204020203" pitchFamily="34" charset="0"/>
                      <a:cs typeface="Segoe UI Semibold" panose="020B0702040204020203" pitchFamily="34" charset="0"/>
                    </a:rPr>
                    <a:t>rd</a:t>
                  </a:r>
                  <a:r>
                    <a:rPr lang="en-US" sz="800">
                      <a:solidFill>
                        <a:schemeClr val="tx1">
                          <a:lumMod val="65000"/>
                          <a:lumOff val="35000"/>
                        </a:schemeClr>
                      </a:solidFill>
                      <a:latin typeface="Segoe UI Semibold" panose="020B0702040204020203" pitchFamily="34" charset="0"/>
                      <a:cs typeface="Segoe UI Semibold" panose="020B0702040204020203" pitchFamily="34" charset="0"/>
                    </a:rPr>
                    <a:t> party extensibility</a:t>
                  </a:r>
                </a:p>
              </p:txBody>
            </p:sp>
          </p:grpSp>
        </p:grpSp>
        <p:sp>
          <p:nvSpPr>
            <p:cNvPr id="70" name="Rectangle: Rounded Corners 62">
              <a:extLst>
                <a:ext uri="{FF2B5EF4-FFF2-40B4-BE49-F238E27FC236}">
                  <a16:creationId xmlns:a16="http://schemas.microsoft.com/office/drawing/2014/main" id="{1D0284CB-D42A-4E5E-8908-23BF6882FF43}"/>
                </a:ext>
              </a:extLst>
            </p:cNvPr>
            <p:cNvSpPr/>
            <p:nvPr/>
          </p:nvSpPr>
          <p:spPr>
            <a:xfrm>
              <a:off x="7166665" y="2051162"/>
              <a:ext cx="2910617" cy="349856"/>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latin typeface="Segoe UI Semibold" panose="020B0702040204020203" pitchFamily="34" charset="0"/>
                  <a:cs typeface="Segoe UI Semibold" panose="020B0702040204020203" pitchFamily="34" charset="0"/>
                </a:rPr>
                <a:t>ARM Templates</a:t>
              </a:r>
            </a:p>
          </p:txBody>
        </p:sp>
        <p:cxnSp>
          <p:nvCxnSpPr>
            <p:cNvPr id="71" name="Straight Arrow Connector 63">
              <a:extLst>
                <a:ext uri="{FF2B5EF4-FFF2-40B4-BE49-F238E27FC236}">
                  <a16:creationId xmlns:a16="http://schemas.microsoft.com/office/drawing/2014/main" id="{CB4431C9-98D7-4A03-8482-FD5CAD0F79CC}"/>
                </a:ext>
              </a:extLst>
            </p:cNvPr>
            <p:cNvCxnSpPr>
              <a:cxnSpLocks/>
            </p:cNvCxnSpPr>
            <p:nvPr/>
          </p:nvCxnSpPr>
          <p:spPr>
            <a:xfrm>
              <a:off x="8609387" y="2485248"/>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9">
              <a:extLst>
                <a:ext uri="{FF2B5EF4-FFF2-40B4-BE49-F238E27FC236}">
                  <a16:creationId xmlns:a16="http://schemas.microsoft.com/office/drawing/2014/main" id="{1533947A-05FE-48D3-A201-AAFBA0D46648}"/>
                </a:ext>
              </a:extLst>
            </p:cNvPr>
            <p:cNvGrpSpPr/>
            <p:nvPr/>
          </p:nvGrpSpPr>
          <p:grpSpPr>
            <a:xfrm>
              <a:off x="7922243" y="1070631"/>
              <a:ext cx="1367729" cy="582405"/>
              <a:chOff x="2501916" y="5146282"/>
              <a:chExt cx="1367729" cy="582405"/>
            </a:xfrm>
          </p:grpSpPr>
          <p:sp>
            <p:nvSpPr>
              <p:cNvPr id="74" name="Rectangle: Rounded Corners 80">
                <a:extLst>
                  <a:ext uri="{FF2B5EF4-FFF2-40B4-BE49-F238E27FC236}">
                    <a16:creationId xmlns:a16="http://schemas.microsoft.com/office/drawing/2014/main" id="{ABAF2599-05D1-433F-B20A-B93A8A5901B3}"/>
                  </a:ext>
                </a:extLst>
              </p:cNvPr>
              <p:cNvSpPr/>
              <p:nvPr/>
            </p:nvSpPr>
            <p:spPr>
              <a:xfrm>
                <a:off x="2501916" y="5146282"/>
                <a:ext cx="1367729" cy="582405"/>
              </a:xfrm>
              <a:prstGeom prst="roundRect">
                <a:avLst>
                  <a:gd name="adj" fmla="val 2513"/>
                </a:avLst>
              </a:prstGeom>
              <a:solidFill>
                <a:schemeClr val="bg1"/>
              </a:solidFill>
              <a:ln w="6350">
                <a:solidFill>
                  <a:schemeClr val="bg1">
                    <a:lumMod val="75000"/>
                  </a:schemeClr>
                </a:solidFill>
              </a:ln>
              <a:effectLst>
                <a:glow rad="63500">
                  <a:schemeClr val="accent3">
                    <a:satMod val="175000"/>
                    <a:alpha val="5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tx1">
                      <a:lumMod val="50000"/>
                      <a:lumOff val="50000"/>
                    </a:schemeClr>
                  </a:solidFill>
                  <a:latin typeface="Segoe UI Semibold" panose="020B0702040204020203" pitchFamily="34" charset="0"/>
                  <a:cs typeface="Segoe UI Semibold" panose="020B0702040204020203" pitchFamily="34" charset="0"/>
                </a:endParaRPr>
              </a:p>
            </p:txBody>
          </p:sp>
          <p:sp>
            <p:nvSpPr>
              <p:cNvPr id="75" name="TextBox 81">
                <a:extLst>
                  <a:ext uri="{FF2B5EF4-FFF2-40B4-BE49-F238E27FC236}">
                    <a16:creationId xmlns:a16="http://schemas.microsoft.com/office/drawing/2014/main" id="{5C422781-E499-4AFD-801E-E03209FC2578}"/>
                  </a:ext>
                </a:extLst>
              </p:cNvPr>
              <p:cNvSpPr txBox="1"/>
              <p:nvPr/>
            </p:nvSpPr>
            <p:spPr>
              <a:xfrm>
                <a:off x="2501916" y="5183924"/>
                <a:ext cx="1367729" cy="523220"/>
              </a:xfrm>
              <a:prstGeom prst="rect">
                <a:avLst/>
              </a:prstGeom>
              <a:noFill/>
            </p:spPr>
            <p:txBody>
              <a:bodyPr wrap="square">
                <a:spAutoFit/>
              </a:bodyPr>
              <a:lstStyle/>
              <a:p>
                <a:pPr algn="ctr"/>
                <a:r>
                  <a:rPr lang="en-US" sz="1400">
                    <a:solidFill>
                      <a:srgbClr val="155BE3"/>
                    </a:solidFill>
                    <a:latin typeface="Segoe UI Semibold" panose="020B0702040204020203" pitchFamily="34" charset="0"/>
                    <a:cs typeface="Segoe UI Semibold" panose="020B0702040204020203" pitchFamily="34" charset="0"/>
                  </a:rPr>
                  <a:t>Bicep Language</a:t>
                </a:r>
              </a:p>
            </p:txBody>
          </p:sp>
        </p:grpSp>
        <p:cxnSp>
          <p:nvCxnSpPr>
            <p:cNvPr id="73" name="Straight Arrow Connector 83">
              <a:extLst>
                <a:ext uri="{FF2B5EF4-FFF2-40B4-BE49-F238E27FC236}">
                  <a16:creationId xmlns:a16="http://schemas.microsoft.com/office/drawing/2014/main" id="{385DA1B0-1984-4E3C-9C88-519175606E47}"/>
                </a:ext>
              </a:extLst>
            </p:cNvPr>
            <p:cNvCxnSpPr>
              <a:cxnSpLocks/>
            </p:cNvCxnSpPr>
            <p:nvPr/>
          </p:nvCxnSpPr>
          <p:spPr>
            <a:xfrm>
              <a:off x="8609386" y="1729876"/>
              <a:ext cx="0" cy="254443"/>
            </a:xfrm>
            <a:prstGeom prst="straightConnector1">
              <a:avLst/>
            </a:prstGeom>
            <a:ln w="12700">
              <a:solidFill>
                <a:srgbClr val="155BE3">
                  <a:alpha val="20000"/>
                </a:srgbClr>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TextBox 1">
            <a:extLst>
              <a:ext uri="{FF2B5EF4-FFF2-40B4-BE49-F238E27FC236}">
                <a16:creationId xmlns:a16="http://schemas.microsoft.com/office/drawing/2014/main" id="{9339371C-6E70-4597-A97F-6B382C4F4077}"/>
              </a:ext>
            </a:extLst>
          </p:cNvPr>
          <p:cNvSpPr txBox="1"/>
          <p:nvPr/>
        </p:nvSpPr>
        <p:spPr>
          <a:xfrm>
            <a:off x="8559614" y="2083358"/>
            <a:ext cx="1092808" cy="261610"/>
          </a:xfrm>
          <a:prstGeom prst="rect">
            <a:avLst/>
          </a:prstGeom>
          <a:noFill/>
        </p:spPr>
        <p:txBody>
          <a:bodyPr wrap="square">
            <a:spAutoFit/>
          </a:bodyPr>
          <a:lstStyle/>
          <a:p>
            <a:pPr algn="ctr"/>
            <a:r>
              <a:rPr lang="en-US" sz="1100">
                <a:solidFill>
                  <a:schemeClr val="tx1">
                    <a:lumMod val="65000"/>
                    <a:lumOff val="35000"/>
                  </a:schemeClr>
                </a:solidFill>
                <a:latin typeface="Consolas" panose="020B0609020204030204" pitchFamily="49" charset="0"/>
                <a:cs typeface="Segoe UI Semibold" panose="020B0702040204020203" pitchFamily="34" charset="0"/>
              </a:rPr>
              <a:t>bicep build</a:t>
            </a:r>
          </a:p>
        </p:txBody>
      </p:sp>
      <p:sp>
        <p:nvSpPr>
          <p:cNvPr id="104" name="TextBox 2">
            <a:extLst>
              <a:ext uri="{FF2B5EF4-FFF2-40B4-BE49-F238E27FC236}">
                <a16:creationId xmlns:a16="http://schemas.microsoft.com/office/drawing/2014/main" id="{FE3D329E-2EB0-4C4F-B49A-F8D9BBA97F9B}"/>
              </a:ext>
            </a:extLst>
          </p:cNvPr>
          <p:cNvSpPr txBox="1"/>
          <p:nvPr/>
        </p:nvSpPr>
        <p:spPr>
          <a:xfrm>
            <a:off x="8599091" y="2810649"/>
            <a:ext cx="2178550" cy="261610"/>
          </a:xfrm>
          <a:prstGeom prst="rect">
            <a:avLst/>
          </a:prstGeom>
          <a:noFill/>
        </p:spPr>
        <p:txBody>
          <a:bodyPr wrap="square">
            <a:spAutoFit/>
          </a:bodyPr>
          <a:lstStyle/>
          <a:p>
            <a:pPr algn="ctr"/>
            <a:r>
              <a:rPr lang="en-US" sz="1100">
                <a:solidFill>
                  <a:schemeClr val="tx1">
                    <a:lumMod val="65000"/>
                    <a:lumOff val="35000"/>
                  </a:schemeClr>
                </a:solidFill>
                <a:latin typeface="Consolas" panose="020B0609020204030204" pitchFamily="49" charset="0"/>
                <a:cs typeface="Segoe UI Semibold" panose="020B0702040204020203" pitchFamily="34" charset="0"/>
              </a:rPr>
              <a:t>az deployment group create</a:t>
            </a:r>
          </a:p>
        </p:txBody>
      </p:sp>
      <p:sp>
        <p:nvSpPr>
          <p:cNvPr id="105" name="TextBox 3">
            <a:extLst>
              <a:ext uri="{FF2B5EF4-FFF2-40B4-BE49-F238E27FC236}">
                <a16:creationId xmlns:a16="http://schemas.microsoft.com/office/drawing/2014/main" id="{E9C8FF91-F5E4-401E-8201-1BCBABAE497F}"/>
              </a:ext>
            </a:extLst>
          </p:cNvPr>
          <p:cNvSpPr txBox="1"/>
          <p:nvPr/>
        </p:nvSpPr>
        <p:spPr>
          <a:xfrm>
            <a:off x="278606" y="3469626"/>
            <a:ext cx="4479831" cy="584775"/>
          </a:xfrm>
          <a:prstGeom prst="rect">
            <a:avLst/>
          </a:prstGeom>
          <a:noFill/>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Modular: </a:t>
            </a:r>
            <a:r>
              <a:rPr lang="en-US" sz="1600">
                <a:latin typeface="Segoe UI" panose="020B0502040204020203" pitchFamily="34" charset="0"/>
                <a:cs typeface="Segoe UI" panose="020B0502040204020203" pitchFamily="34" charset="0"/>
              </a:rPr>
              <a:t>Abstract common blocks of config into reusable elements</a:t>
            </a:r>
          </a:p>
        </p:txBody>
      </p:sp>
      <p:sp>
        <p:nvSpPr>
          <p:cNvPr id="106" name="TextBox 5">
            <a:extLst>
              <a:ext uri="{FF2B5EF4-FFF2-40B4-BE49-F238E27FC236}">
                <a16:creationId xmlns:a16="http://schemas.microsoft.com/office/drawing/2014/main" id="{E71C102B-ABBB-4B84-93AE-9A64071078D1}"/>
              </a:ext>
            </a:extLst>
          </p:cNvPr>
          <p:cNvSpPr txBox="1"/>
          <p:nvPr/>
        </p:nvSpPr>
        <p:spPr>
          <a:xfrm>
            <a:off x="278606" y="4191984"/>
            <a:ext cx="4479831" cy="338554"/>
          </a:xfrm>
          <a:prstGeom prst="rect">
            <a:avLst/>
          </a:prstGeom>
          <a:noFill/>
        </p:spPr>
        <p:txBody>
          <a:bodyPr wrap="square" rtlCol="0">
            <a:spAutoFit/>
          </a:bodyPr>
          <a:lstStyle/>
          <a:p>
            <a:r>
              <a:rPr lang="en-US" sz="1600">
                <a:solidFill>
                  <a:srgbClr val="0070C0"/>
                </a:solidFill>
                <a:latin typeface="Segoe UI Semibold" panose="020B0702040204020203" pitchFamily="34" charset="0"/>
                <a:cs typeface="Segoe UI Semibold" panose="020B0702040204020203" pitchFamily="34" charset="0"/>
              </a:rPr>
              <a:t>Open Source: </a:t>
            </a:r>
            <a:r>
              <a:rPr lang="en-US" sz="1600">
                <a:latin typeface="Segoe UI" panose="020B0502040204020203" pitchFamily="34" charset="0"/>
                <a:cs typeface="Segoe UI" panose="020B0502040204020203" pitchFamily="34" charset="0"/>
              </a:rPr>
              <a:t>Transparency and community</a:t>
            </a:r>
          </a:p>
        </p:txBody>
      </p:sp>
    </p:spTree>
    <p:extLst>
      <p:ext uri="{BB962C8B-B14F-4D97-AF65-F5344CB8AC3E}">
        <p14:creationId xmlns:p14="http://schemas.microsoft.com/office/powerpoint/2010/main" val="3956869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4.xml><?xml version="1.0" encoding="utf-8"?>
<a:theme xmlns:a="http://schemas.openxmlformats.org/drawingml/2006/main" name="5-30660_TR21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5.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5.potx" id="{1DDE26AD-FCDB-497F-934C-DE1647EF5047}" vid="{CBF047EE-8A2D-4DFD-80E1-D9926FB9502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2627</Words>
  <Application>Microsoft Office PowerPoint</Application>
  <PresentationFormat>Widescreen</PresentationFormat>
  <Paragraphs>327</Paragraphs>
  <Slides>24</Slides>
  <Notes>20</Notes>
  <HiddenSlides>4</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24</vt:i4>
      </vt:variant>
    </vt:vector>
  </HeadingPairs>
  <TitlesOfParts>
    <vt:vector size="40" baseType="lpstr">
      <vt:lpstr>Arial</vt:lpstr>
      <vt:lpstr>Calibri</vt:lpstr>
      <vt:lpstr>Calibri Light</vt:lpstr>
      <vt:lpstr>Consolas</vt:lpstr>
      <vt:lpstr>Lucida Console</vt:lpstr>
      <vt:lpstr>Segoe UI</vt:lpstr>
      <vt:lpstr>Segoe UI Light</vt:lpstr>
      <vt:lpstr>Segoe UI Semibold</vt:lpstr>
      <vt:lpstr>Segoe UI Semilight</vt:lpstr>
      <vt:lpstr>Wingdings</vt:lpstr>
      <vt:lpstr>Wingdings 3</vt:lpstr>
      <vt:lpstr>Office Theme</vt:lpstr>
      <vt:lpstr>2_Office Theme</vt:lpstr>
      <vt:lpstr>3_5-30660_TR21_BO_CT_Template</vt:lpstr>
      <vt:lpstr>5-30660_TR21_BO_CT_Template</vt:lpstr>
      <vt:lpstr>WHITE TEMPLATE</vt:lpstr>
      <vt:lpstr>What is Infrastructure as Code? (IaC)</vt:lpstr>
      <vt:lpstr>What is Infrastructure as Code?</vt:lpstr>
      <vt:lpstr>Infrastructure as Code Options</vt:lpstr>
      <vt:lpstr>Basic IaC Terms </vt:lpstr>
      <vt:lpstr>ARM Templates</vt:lpstr>
      <vt:lpstr>What are ARM Templates?</vt:lpstr>
      <vt:lpstr>Resource Group</vt:lpstr>
      <vt:lpstr>What is Bicep?</vt:lpstr>
      <vt:lpstr>PowerPoint Presentation</vt:lpstr>
      <vt:lpstr>PowerPoint Presentation</vt:lpstr>
      <vt:lpstr>What Bicep is NOT</vt:lpstr>
      <vt:lpstr>Benefits of Azure Bicep</vt:lpstr>
      <vt:lpstr>PowerPoint Presentation</vt:lpstr>
      <vt:lpstr>v0.1 + v0.2</vt:lpstr>
      <vt:lpstr>v0.4</vt:lpstr>
      <vt:lpstr>Let’s get a look at a Bicep template…</vt:lpstr>
      <vt:lpstr>Bicep Improvements</vt:lpstr>
      <vt:lpstr>Bicep Template Variables</vt:lpstr>
      <vt:lpstr>Bicep Template Variables - Examples</vt:lpstr>
      <vt:lpstr>Bicep Template Parameters</vt:lpstr>
      <vt:lpstr>Bicep Template Parameters - Examples</vt:lpstr>
      <vt:lpstr>Bicep Template Resources</vt:lpstr>
      <vt:lpstr>Bicep Template Resources - Examples</vt:lpstr>
      <vt:lpstr>Bicep Template Deployment Revisited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Brook</dc:creator>
  <cp:lastModifiedBy>Nicola Gallacher</cp:lastModifiedBy>
  <cp:revision>2</cp:revision>
  <dcterms:created xsi:type="dcterms:W3CDTF">2022-01-07T11:05:04Z</dcterms:created>
  <dcterms:modified xsi:type="dcterms:W3CDTF">2022-03-18T16:44:52Z</dcterms:modified>
</cp:coreProperties>
</file>