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4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14" r:id="rId45"/>
    <p:sldId id="315" r:id="rId46"/>
    <p:sldId id="316" r:id="rId47"/>
    <p:sldId id="306" r:id="rId48"/>
    <p:sldId id="307" r:id="rId49"/>
    <p:sldId id="308" r:id="rId50"/>
    <p:sldId id="309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8B66-CE5C-415D-A154-A18399BE0406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91795-4D7E-4954-858B-259410DA1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8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0A977C-C6AA-4237-BAB0-78382018275C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180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526-495F-4565-A6B3-16DBD0FD01F5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0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D17-B6E4-4C9A-B3BC-2569618BB94E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1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5017-A46B-4227-B159-7EE543EDCD82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9C247-814C-44A1-B005-27DDA41F7C7B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67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8455-29A1-4852-A314-D3AF68695AD1}" type="datetime1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6E6C-BA16-4101-A951-9412500EE31E}" type="datetime1">
              <a:rPr lang="it-IT" smtClean="0"/>
              <a:t>08/02/2022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D1-0EBE-423A-850F-73884ED1FC5C}" type="datetime1">
              <a:rPr lang="it-IT" smtClean="0"/>
              <a:t>08/02/2022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6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0C9B-0572-40F7-AAAC-EB47BE67D568}" type="datetime1">
              <a:rPr lang="it-IT" smtClean="0"/>
              <a:t>08/02/2022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D2665-AD80-4F43-8A57-762F43D4FE9B}" type="datetime1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9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1762F-2CCC-4BAF-A80C-89031DC3BF39}" type="datetime1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3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27D73A-FAD7-45A2-8ECB-1D172736BE66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54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rgeislinger/asl-rgb-depth-fingerspelling-spelling-it-ou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9FDB7-7CC9-4AA2-86A6-FCE14A74F621}"/>
              </a:ext>
            </a:extLst>
          </p:cNvPr>
          <p:cNvSpPr txBox="1"/>
          <p:nvPr/>
        </p:nvSpPr>
        <p:spPr>
          <a:xfrm>
            <a:off x="6662019" y="4698609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Marchiotto Nicola – A.A. 20-21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48B803-5318-41FF-B89F-9BE11B90CC20}"/>
              </a:ext>
            </a:extLst>
          </p:cNvPr>
          <p:cNvSpPr txBox="1"/>
          <p:nvPr/>
        </p:nvSpPr>
        <p:spPr>
          <a:xfrm>
            <a:off x="2222695" y="2067951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RVC </a:t>
            </a:r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Homework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7AD8E-E77A-4AA3-8C20-29C60E204719}"/>
              </a:ext>
            </a:extLst>
          </p:cNvPr>
          <p:cNvSpPr txBox="1"/>
          <p:nvPr/>
        </p:nvSpPr>
        <p:spPr>
          <a:xfrm>
            <a:off x="2222695" y="2998559"/>
            <a:ext cx="505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Robotics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and control</a:t>
            </a:r>
          </a:p>
        </p:txBody>
      </p:sp>
    </p:spTree>
    <p:extLst>
      <p:ext uri="{BB962C8B-B14F-4D97-AF65-F5344CB8AC3E}">
        <p14:creationId xmlns:p14="http://schemas.microsoft.com/office/powerpoint/2010/main" val="404889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Harmonic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BFA48B7-C93B-4DF2-9020-D48D2C0B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=30; 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0;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=3</a:t>
            </a:r>
          </a:p>
          <a:p>
            <a:pPr marL="530352" lvl="1" indent="0">
              <a:buNone/>
            </a:pPr>
            <a:endParaRPr lang="it-IT" sz="1600" b="0" i="0" u="none" strike="noStrike" baseline="0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23EBBE-F524-4DAD-9588-10987C6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Cycloidal</a:t>
            </a:r>
            <a:b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</a:br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0061C15-3985-4BB5-AD45-7ADF27AA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b="1" dirty="0"/>
              <a:t>To </a:t>
            </a:r>
            <a:r>
              <a:rPr lang="it-IT" sz="1600" b="1" dirty="0" err="1"/>
              <a:t>overcome</a:t>
            </a:r>
            <a:r>
              <a:rPr lang="it-IT" sz="1600" b="1" dirty="0"/>
              <a:t> </a:t>
            </a:r>
            <a:r>
              <a:rPr lang="it-IT" sz="1600" b="1" dirty="0" err="1"/>
              <a:t>discontinuous</a:t>
            </a:r>
            <a:r>
              <a:rPr lang="it-IT" sz="1600" b="1" dirty="0"/>
              <a:t> </a:t>
            </a:r>
            <a:r>
              <a:rPr lang="it-IT" sz="1600" b="1" dirty="0" err="1"/>
              <a:t>accelerations</a:t>
            </a:r>
            <a:r>
              <a:rPr lang="it-IT" sz="1600" b="1" dirty="0"/>
              <a:t> </a:t>
            </a:r>
            <a:r>
              <a:rPr lang="it-IT" sz="1600" b="1" dirty="0" err="1"/>
              <a:t>at</a:t>
            </a:r>
            <a:r>
              <a:rPr lang="it-IT" sz="1600" b="1" dirty="0"/>
              <a:t> ti and </a:t>
            </a:r>
            <a:r>
              <a:rPr lang="it-IT" sz="1600" b="1" dirty="0" err="1"/>
              <a:t>tf</a:t>
            </a:r>
            <a:r>
              <a:rPr lang="it-IT" sz="1600" dirty="0"/>
              <a:t>, </a:t>
            </a:r>
            <a:r>
              <a:rPr lang="it-IT" sz="1600" dirty="0" err="1"/>
              <a:t>we</a:t>
            </a:r>
            <a:r>
              <a:rPr lang="it-IT" sz="1600" dirty="0"/>
              <a:t> can exploit </a:t>
            </a:r>
            <a:r>
              <a:rPr lang="it-IT" sz="1600" dirty="0" err="1"/>
              <a:t>cycloidal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by a </a:t>
            </a:r>
            <a:r>
              <a:rPr lang="it-IT" sz="1600" dirty="0" err="1"/>
              <a:t>circle</a:t>
            </a:r>
            <a:r>
              <a:rPr lang="it-IT" sz="1600" dirty="0"/>
              <a:t> </a:t>
            </a:r>
            <a:r>
              <a:rPr lang="it-IT" sz="1600" dirty="0" err="1"/>
              <a:t>rolling</a:t>
            </a:r>
            <a:r>
              <a:rPr lang="it-IT" sz="1600" dirty="0"/>
              <a:t> </a:t>
            </a:r>
            <a:r>
              <a:rPr lang="it-IT" sz="1600" dirty="0" err="1"/>
              <a:t>along</a:t>
            </a:r>
            <a:r>
              <a:rPr lang="it-IT" sz="1600" dirty="0"/>
              <a:t> a line</a:t>
            </a:r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=30; 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0;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</a:t>
            </a:r>
            <a:r>
              <a:rPr lang="it-IT" sz="1600" i="0" dirty="0"/>
              <a:t>3</a:t>
            </a: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342C62-8AB8-4B26-9CB9-7803F456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1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3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Trapeizoidal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To obtain trajectories with a continuous velocity profile, linear motions with parabolic blends are used, characterized therefore by the typic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al trapezoidal velocity profiles, this represent a popular solution in industrial robots.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Trajectories are divided into three parts: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1. constant acceleration in the start phase</a:t>
            </a:r>
          </a:p>
          <a:p>
            <a:pPr lvl="1"/>
            <a:r>
              <a:rPr lang="it-IT" sz="1800" b="0" i="0" u="none" strike="noStrike" baseline="0" dirty="0">
                <a:solidFill>
                  <a:schemeClr val="tx1"/>
                </a:solidFill>
              </a:rPr>
              <a:t>2.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constant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cruise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velocity</a:t>
            </a:r>
            <a:endParaRPr lang="it-IT" sz="1800" i="0" dirty="0">
              <a:solidFill>
                <a:schemeClr val="tx1"/>
              </a:solidFill>
            </a:endParaRPr>
          </a:p>
          <a:p>
            <a:pPr lvl="1"/>
            <a:r>
              <a:rPr lang="it-IT" sz="1800" b="0" i="0" u="none" strike="noStrike" baseline="0" dirty="0">
                <a:solidFill>
                  <a:schemeClr val="tx1"/>
                </a:solidFill>
              </a:rPr>
              <a:t>3</a:t>
            </a:r>
            <a:r>
              <a:rPr lang="en-US" sz="1800" b="0" i="0" u="none" strike="noStrike" baseline="0" dirty="0">
                <a:solidFill>
                  <a:srgbClr val="3333B3"/>
                </a:solidFill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constant deceleration in the arrival 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63F510-3D42-4AA6-A03A-F6783AA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86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tc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D54791-CBDC-49BF-88B8-FC26277A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/>
              <a:t>tc</a:t>
            </a:r>
            <a:r>
              <a:rPr lang="it-IT" sz="1600" dirty="0"/>
              <a:t> </a:t>
            </a:r>
            <a:r>
              <a:rPr lang="it-IT" sz="1600"/>
              <a:t>represents</a:t>
            </a:r>
            <a:r>
              <a:rPr lang="it-IT" sz="1600" dirty="0"/>
              <a:t> the duration of the </a:t>
            </a:r>
            <a:r>
              <a:rPr lang="it-IT" sz="1600"/>
              <a:t>acceleration</a:t>
            </a:r>
            <a:r>
              <a:rPr lang="it-IT" sz="1600" dirty="0"/>
              <a:t> and </a:t>
            </a:r>
            <a:r>
              <a:rPr lang="it-IT" sz="1600"/>
              <a:t>decelletation</a:t>
            </a:r>
            <a:r>
              <a:rPr lang="it-IT" sz="1600" dirty="0"/>
              <a:t> </a:t>
            </a:r>
            <a:r>
              <a:rPr lang="it-IT" sz="1600"/>
              <a:t>phases</a:t>
            </a:r>
            <a:endParaRPr lang="it-IT" sz="1600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=6;</a:t>
            </a:r>
          </a:p>
          <a:p>
            <a:pPr lvl="1"/>
            <a:r>
              <a:rPr lang="it-IT" sz="1600" i="0"/>
              <a:t>tc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1112AC-4222-4E99-93D0-85F200C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39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A6C494-88DD-4A4C-90B6-BDD16028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in the </a:t>
            </a:r>
            <a:r>
              <a:rPr lang="it-IT" sz="1600" dirty="0" err="1"/>
              <a:t>costant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i="0" dirty="0" err="1"/>
              <a:t>dqc</a:t>
            </a:r>
            <a:r>
              <a:rPr lang="it-IT" sz="1600" i="0" dirty="0"/>
              <a:t>=1;</a:t>
            </a:r>
            <a:endParaRPr lang="it-IT" sz="1600" b="0" i="0" u="none" strike="noStrike" baseline="0" dirty="0"/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3E509-7E78-4F12-A8FE-6191FC0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6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FCF334-9F49-4D4B-9D56-A008A8DD2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acceleration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decelleration</a:t>
            </a:r>
            <a:r>
              <a:rPr lang="it-IT" sz="1600" dirty="0"/>
              <a:t> </a:t>
            </a:r>
            <a:r>
              <a:rPr lang="it-IT" sz="1600" dirty="0" err="1"/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i="0" dirty="0" err="1"/>
              <a:t>ddqc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F128C9-5B0C-468E-88AC-7DAB56C3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47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7DACE8-04DA-44AF-A8BE-02D3BE4A8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velocity</a:t>
            </a:r>
            <a:r>
              <a:rPr lang="it-IT" sz="1600" dirty="0"/>
              <a:t> in the </a:t>
            </a:r>
            <a:r>
              <a:rPr lang="it-IT" sz="1600" dirty="0" err="1"/>
              <a:t>costant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endParaRPr lang="it-IT" sz="1600" dirty="0"/>
          </a:p>
          <a:p>
            <a:r>
              <a:rPr lang="it-IT" sz="1600" dirty="0" err="1"/>
              <a:t>ddqc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acceleration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decelleration</a:t>
            </a:r>
            <a:r>
              <a:rPr lang="it-IT" sz="1600" dirty="0"/>
              <a:t> </a:t>
            </a:r>
            <a:r>
              <a:rPr lang="it-IT" sz="1600" dirty="0" err="1"/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dqc</a:t>
            </a:r>
            <a:r>
              <a:rPr lang="it-IT" sz="1600" i="0" dirty="0"/>
              <a:t>=0.5;	</a:t>
            </a:r>
            <a:r>
              <a:rPr lang="it-IT" sz="1600" i="0" dirty="0" err="1"/>
              <a:t>ddqc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55ECB7-9443-4B83-9DF9-D1B11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86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78318"/>
          </a:xfrm>
        </p:spPr>
        <p:txBody>
          <a:bodyPr anchor="b">
            <a:no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Initial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final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can be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not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null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duration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47DC89-3760-4AD2-AA6A-4C5DCD3A7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/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dqi</a:t>
            </a:r>
            <a:r>
              <a:rPr lang="it-IT" sz="1600" i="0" dirty="0"/>
              <a:t>=0;	</a:t>
            </a:r>
            <a:r>
              <a:rPr lang="it-IT" sz="1600" i="0" dirty="0" err="1"/>
              <a:t>dqf</a:t>
            </a:r>
            <a:r>
              <a:rPr lang="it-IT" sz="1600" i="0" dirty="0"/>
              <a:t>=1;</a:t>
            </a:r>
          </a:p>
          <a:p>
            <a:pPr lvl="1"/>
            <a:r>
              <a:rPr lang="it-IT" sz="1600" i="0" dirty="0" err="1"/>
              <a:t>d</a:t>
            </a:r>
            <a:r>
              <a:rPr lang="it-IT" sz="1600" b="0" i="0" u="none" strike="noStrike" baseline="0" dirty="0" err="1"/>
              <a:t>dqcmax</a:t>
            </a:r>
            <a:r>
              <a:rPr lang="it-IT" sz="1600" b="0" i="0" u="none" strike="noStrike" baseline="0" dirty="0"/>
              <a:t>=</a:t>
            </a:r>
            <a:r>
              <a:rPr lang="it-IT" sz="1600" i="0" dirty="0"/>
              <a:t>2;</a:t>
            </a:r>
            <a:endParaRPr lang="it-IT" sz="1600" b="0" i="0" u="none" strike="noStrike" baseline="0" dirty="0"/>
          </a:p>
          <a:p>
            <a:pPr lvl="1"/>
            <a:r>
              <a:rPr lang="it-IT" sz="1600" i="0" dirty="0"/>
              <a:t>ti=1;	</a:t>
            </a:r>
            <a:r>
              <a:rPr lang="it-IT" sz="1600" i="0" dirty="0" err="1"/>
              <a:t>tf</a:t>
            </a:r>
            <a:r>
              <a:rPr lang="it-IT" sz="1600" i="0" dirty="0"/>
              <a:t>=5;</a:t>
            </a:r>
            <a:endParaRPr lang="it-IT" sz="1600" b="0" i="0" u="none" strike="noStrike" baseline="0" dirty="0"/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333179-FB3C-428C-88B3-243487FE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8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27518"/>
          </a:xfrm>
        </p:spPr>
        <p:txBody>
          <a:bodyPr anchor="b">
            <a:no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Initial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final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can be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not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null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76FF23-E1F4-400E-AEDD-9B8404CAB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500" dirty="0"/>
          </a:p>
          <a:p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dqcmax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/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decc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phases</a:t>
            </a:r>
            <a:endParaRPr lang="it-IT" sz="15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  <a:p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costant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</a:t>
            </a:r>
            <a:endParaRPr lang="it-IT" sz="1500" dirty="0"/>
          </a:p>
          <a:p>
            <a:r>
              <a:rPr lang="it-IT" sz="1500" dirty="0" err="1"/>
              <a:t>Inital</a:t>
            </a:r>
            <a:r>
              <a:rPr lang="it-IT" sz="1500" dirty="0"/>
              <a:t> and </a:t>
            </a:r>
            <a:r>
              <a:rPr lang="it-IT" sz="1500" dirty="0" err="1"/>
              <a:t>final</a:t>
            </a:r>
            <a:r>
              <a:rPr lang="it-IT" sz="1500" dirty="0"/>
              <a:t> </a:t>
            </a:r>
            <a:r>
              <a:rPr lang="it-IT" sz="1500" dirty="0" err="1"/>
              <a:t>conditions</a:t>
            </a:r>
            <a:r>
              <a:rPr lang="it-IT" sz="1500" dirty="0"/>
              <a:t>:</a:t>
            </a:r>
          </a:p>
          <a:p>
            <a:pPr lvl="1"/>
            <a:r>
              <a:rPr lang="it-IT" sz="1500" b="0" i="0" u="none" strike="noStrike" baseline="0" dirty="0" err="1"/>
              <a:t>qi</a:t>
            </a:r>
            <a:r>
              <a:rPr lang="it-IT" sz="1500" b="0" i="0" u="none" strike="noStrike" baseline="0" dirty="0"/>
              <a:t>=5;	</a:t>
            </a:r>
            <a:r>
              <a:rPr lang="it-IT" sz="1500" b="0" i="0" u="none" strike="noStrike" baseline="0" dirty="0" err="1"/>
              <a:t>qf</a:t>
            </a:r>
            <a:r>
              <a:rPr lang="it-IT" sz="1500" b="0" i="0" u="none" strike="noStrike" baseline="0" dirty="0"/>
              <a:t>=2; </a:t>
            </a:r>
          </a:p>
          <a:p>
            <a:pPr lvl="1"/>
            <a:r>
              <a:rPr lang="it-IT" sz="1500" i="0" dirty="0" err="1"/>
              <a:t>dqi</a:t>
            </a:r>
            <a:r>
              <a:rPr lang="it-IT" sz="1500" i="0" dirty="0"/>
              <a:t>=0;	</a:t>
            </a:r>
            <a:r>
              <a:rPr lang="it-IT" sz="1500" i="0" dirty="0" err="1"/>
              <a:t>dqf</a:t>
            </a:r>
            <a:r>
              <a:rPr lang="it-IT" sz="1500" i="0" dirty="0"/>
              <a:t>=1;</a:t>
            </a:r>
          </a:p>
          <a:p>
            <a:pPr lvl="1"/>
            <a:r>
              <a:rPr lang="it-IT" sz="1500" i="0" dirty="0" err="1"/>
              <a:t>dqcmax</a:t>
            </a:r>
            <a:r>
              <a:rPr lang="it-IT" sz="1500" i="0" dirty="0"/>
              <a:t>=10</a:t>
            </a:r>
          </a:p>
          <a:p>
            <a:pPr lvl="1"/>
            <a:r>
              <a:rPr lang="it-IT" sz="1500" i="0" dirty="0" err="1"/>
              <a:t>d</a:t>
            </a:r>
            <a:r>
              <a:rPr lang="it-IT" sz="1500" b="0" i="0" u="none" strike="noStrike" baseline="0" dirty="0" err="1"/>
              <a:t>dqcmax</a:t>
            </a:r>
            <a:r>
              <a:rPr lang="it-IT" sz="1500" b="0" i="0" u="none" strike="noStrike" baseline="0" dirty="0"/>
              <a:t>=</a:t>
            </a:r>
            <a:r>
              <a:rPr lang="it-IT" sz="1500" b="0" i="0" u="sng" strike="noStrike" baseline="0" dirty="0"/>
              <a:t>40</a:t>
            </a:r>
            <a:r>
              <a:rPr lang="it-IT" sz="1500" i="0" dirty="0"/>
              <a:t>;</a:t>
            </a:r>
          </a:p>
          <a:p>
            <a:pPr lvl="1"/>
            <a:endParaRPr lang="it-IT" sz="1500" b="0" i="0" u="none" strike="noStrike" baseline="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6D7030-EE56-4C42-83D2-04686034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66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4	Double S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Considerations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The trapezoidal velocity motion profile presents a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discontinuous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acceleration</a:t>
            </a:r>
            <a:endParaRPr lang="it-IT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A smoother motion profile could be defined by adopting a continuous, linear piece-wise, acceleration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profile</a:t>
            </a:r>
            <a:endParaRPr lang="it-IT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The Double S </a:t>
            </a:r>
            <a:r>
              <a:rPr lang="it-IT" sz="1800" i="0" dirty="0" err="1">
                <a:solidFill>
                  <a:schemeClr val="tx1"/>
                </a:solidFill>
              </a:rPr>
              <a:t>velocity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profile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is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is composed by linear segments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connected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by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parabolic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blends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The jerk is characterized by a step profile instead of by an impulsive jerk profile as in the trapezoidal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velocity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motion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.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Assumptions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i="0" dirty="0" err="1">
                <a:solidFill>
                  <a:schemeClr val="tx1"/>
                </a:solidFill>
              </a:rPr>
              <a:t>dqmax</a:t>
            </a:r>
            <a:r>
              <a:rPr lang="it-IT" sz="1800" i="0" dirty="0">
                <a:solidFill>
                  <a:schemeClr val="tx1"/>
                </a:solidFill>
              </a:rPr>
              <a:t>=</a:t>
            </a:r>
            <a:r>
              <a:rPr lang="it-IT" sz="1800" i="0" dirty="0" err="1">
                <a:solidFill>
                  <a:schemeClr val="tx1"/>
                </a:solidFill>
              </a:rPr>
              <a:t>dqmin</a:t>
            </a:r>
            <a:r>
              <a:rPr lang="it-IT" sz="1800" i="0" dirty="0">
                <a:solidFill>
                  <a:schemeClr val="tx1"/>
                </a:solidFill>
              </a:rPr>
              <a:t>, -</a:t>
            </a:r>
            <a:r>
              <a:rPr lang="it-IT" sz="1800" i="0" dirty="0" err="1">
                <a:solidFill>
                  <a:schemeClr val="tx1"/>
                </a:solidFill>
              </a:rPr>
              <a:t>ddqmax</a:t>
            </a:r>
            <a:r>
              <a:rPr lang="it-IT" sz="1800" i="0" dirty="0">
                <a:solidFill>
                  <a:schemeClr val="tx1"/>
                </a:solidFill>
              </a:rPr>
              <a:t>=-</a:t>
            </a:r>
            <a:r>
              <a:rPr lang="it-IT" sz="1800" i="0" dirty="0" err="1">
                <a:solidFill>
                  <a:schemeClr val="tx1"/>
                </a:solidFill>
              </a:rPr>
              <a:t>ddqmin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dddqmax</a:t>
            </a:r>
            <a:r>
              <a:rPr lang="it-IT" sz="1800" i="0" dirty="0">
                <a:solidFill>
                  <a:schemeClr val="tx1"/>
                </a:solidFill>
              </a:rPr>
              <a:t>=-</a:t>
            </a:r>
            <a:r>
              <a:rPr lang="it-IT" sz="1800" i="0" dirty="0" err="1">
                <a:solidFill>
                  <a:schemeClr val="tx1"/>
                </a:solidFill>
              </a:rPr>
              <a:t>dddqmin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ddqi</a:t>
            </a:r>
            <a:r>
              <a:rPr lang="it-IT" sz="1800" i="0" dirty="0">
                <a:solidFill>
                  <a:schemeClr val="tx1"/>
                </a:solidFill>
              </a:rPr>
              <a:t>=</a:t>
            </a:r>
            <a:r>
              <a:rPr lang="it-IT" sz="1800" i="0" dirty="0" err="1">
                <a:solidFill>
                  <a:schemeClr val="tx1"/>
                </a:solidFill>
              </a:rPr>
              <a:t>ddqf</a:t>
            </a:r>
            <a:r>
              <a:rPr lang="it-IT" sz="1800" i="0" dirty="0">
                <a:solidFill>
                  <a:schemeClr val="tx1"/>
                </a:solidFill>
              </a:rPr>
              <a:t>=0</a:t>
            </a: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The </a:t>
            </a:r>
            <a:r>
              <a:rPr lang="it-IT" sz="1800" i="0" dirty="0" err="1">
                <a:solidFill>
                  <a:schemeClr val="tx1"/>
                </a:solidFill>
              </a:rPr>
              <a:t>values</a:t>
            </a:r>
            <a:r>
              <a:rPr lang="it-IT" sz="1800" i="0" dirty="0">
                <a:solidFill>
                  <a:schemeClr val="tx1"/>
                </a:solidFill>
              </a:rPr>
              <a:t> max and min are the </a:t>
            </a:r>
            <a:r>
              <a:rPr lang="it-IT" sz="1800" i="0" dirty="0" err="1">
                <a:solidFill>
                  <a:schemeClr val="tx1"/>
                </a:solidFill>
              </a:rPr>
              <a:t>preassigned</a:t>
            </a:r>
            <a:r>
              <a:rPr lang="it-IT" sz="1800" i="0" dirty="0">
                <a:solidFill>
                  <a:schemeClr val="tx1"/>
                </a:solidFill>
              </a:rPr>
              <a:t> max and min </a:t>
            </a:r>
            <a:r>
              <a:rPr lang="it-IT" sz="1800" i="0" dirty="0" err="1">
                <a:solidFill>
                  <a:schemeClr val="tx1"/>
                </a:solidFill>
              </a:rPr>
              <a:t>values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assumed</a:t>
            </a:r>
            <a:r>
              <a:rPr lang="it-IT" sz="1800" i="0" dirty="0">
                <a:solidFill>
                  <a:schemeClr val="tx1"/>
                </a:solidFill>
              </a:rPr>
              <a:t> by the </a:t>
            </a:r>
            <a:r>
              <a:rPr lang="it-IT" sz="1800" i="0" dirty="0" err="1">
                <a:solidFill>
                  <a:schemeClr val="tx1"/>
                </a:solidFill>
              </a:rPr>
              <a:t>various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u="sng" dirty="0" err="1">
                <a:solidFill>
                  <a:schemeClr val="tx1"/>
                </a:solidFill>
              </a:rPr>
              <a:t>splines</a:t>
            </a:r>
            <a:endParaRPr lang="it-IT" sz="1800" u="sng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it-IT" sz="1800" i="0" dirty="0">
              <a:solidFill>
                <a:srgbClr val="0000FF"/>
              </a:solidFill>
              <a:latin typeface="NimbusSanL-ReguIt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265EE6-ABBE-4962-BD51-BE990E27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1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1	Joint Space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it-IT" i="0" dirty="0"/>
              <a:t>single </a:t>
            </a:r>
            <a:r>
              <a:rPr lang="it-IT" i="0" dirty="0" err="1"/>
              <a:t>actuator</a:t>
            </a:r>
            <a:r>
              <a:rPr lang="it-IT" i="0" dirty="0"/>
              <a:t> </a:t>
            </a:r>
            <a:r>
              <a:rPr lang="it-IT" i="0" dirty="0" err="1"/>
              <a:t>taken</a:t>
            </a:r>
            <a:r>
              <a:rPr lang="it-IT" i="0" dirty="0"/>
              <a:t> </a:t>
            </a:r>
            <a:r>
              <a:rPr lang="it-IT" i="0" dirty="0" err="1"/>
              <a:t>into</a:t>
            </a:r>
            <a:r>
              <a:rPr lang="it-IT" i="0" dirty="0"/>
              <a:t> account,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considered</a:t>
            </a:r>
            <a:r>
              <a:rPr lang="it-IT" i="0" dirty="0"/>
              <a:t>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dynamic</a:t>
            </a:r>
            <a:r>
              <a:rPr lang="it-IT" i="0" dirty="0"/>
              <a:t> model</a:t>
            </a:r>
          </a:p>
          <a:p>
            <a:pPr lvl="1"/>
            <a:r>
              <a:rPr lang="it-IT" i="0" dirty="0" err="1"/>
              <a:t>analyzed</a:t>
            </a:r>
            <a:r>
              <a:rPr lang="it-IT" i="0" dirty="0"/>
              <a:t> </a:t>
            </a:r>
            <a:r>
              <a:rPr lang="it-IT" i="0" dirty="0" err="1"/>
              <a:t>trajectories</a:t>
            </a:r>
            <a:r>
              <a:rPr lang="it-IT" i="0" dirty="0"/>
              <a:t> </a:t>
            </a:r>
            <a:r>
              <a:rPr lang="it-IT" i="0" dirty="0" err="1"/>
              <a:t>described</a:t>
            </a:r>
            <a:r>
              <a:rPr lang="it-IT" i="0" dirty="0"/>
              <a:t> by </a:t>
            </a:r>
            <a:r>
              <a:rPr lang="it-IT" i="0" dirty="0" err="1"/>
              <a:t>polynomial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endParaRPr lang="it-IT" i="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0F8237-6837-4A6C-A89C-4941D81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63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4	Double S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79900"/>
          </a:xfrm>
        </p:spPr>
        <p:txBody>
          <a:bodyPr>
            <a:normAutofit lnSpcReduction="10000"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We</a:t>
            </a:r>
            <a:r>
              <a:rPr lang="it-IT" sz="1800" dirty="0">
                <a:solidFill>
                  <a:schemeClr val="tx1"/>
                </a:solidFill>
              </a:rPr>
              <a:t> can </a:t>
            </a:r>
            <a:r>
              <a:rPr lang="it-IT" sz="1800" dirty="0" err="1">
                <a:solidFill>
                  <a:schemeClr val="tx1"/>
                </a:solidFill>
              </a:rPr>
              <a:t>distinguish</a:t>
            </a:r>
            <a:r>
              <a:rPr lang="it-IT" sz="1800" dirty="0">
                <a:solidFill>
                  <a:schemeClr val="tx1"/>
                </a:solidFill>
              </a:rPr>
              <a:t> 3 </a:t>
            </a:r>
            <a:r>
              <a:rPr lang="it-IT" sz="1800" dirty="0" err="1">
                <a:solidFill>
                  <a:schemeClr val="tx1"/>
                </a:solidFill>
              </a:rPr>
              <a:t>phases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Acceleration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[0,ta]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Maximum </a:t>
            </a:r>
            <a:r>
              <a:rPr lang="it-IT" sz="1800" dirty="0" err="1">
                <a:solidFill>
                  <a:schemeClr val="tx1"/>
                </a:solidFill>
              </a:rPr>
              <a:t>velocity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</a:t>
            </a:r>
            <a:r>
              <a:rPr lang="it-IT" sz="1800" dirty="0" err="1">
                <a:solidFill>
                  <a:schemeClr val="tx1"/>
                </a:solidFill>
              </a:rPr>
              <a:t>ta,ta+tv</a:t>
            </a:r>
            <a:r>
              <a:rPr lang="it-IT" sz="1800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Deceleration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</a:t>
            </a:r>
            <a:r>
              <a:rPr lang="it-IT" sz="1800" dirty="0" err="1">
                <a:solidFill>
                  <a:schemeClr val="tx1"/>
                </a:solidFill>
              </a:rPr>
              <a:t>ta+tv,tf</a:t>
            </a:r>
            <a:r>
              <a:rPr lang="it-IT" sz="1800" dirty="0">
                <a:solidFill>
                  <a:schemeClr val="tx1"/>
                </a:solidFill>
              </a:rPr>
              <a:t>]</a:t>
            </a:r>
          </a:p>
          <a:p>
            <a:r>
              <a:rPr lang="it-IT" sz="1800" dirty="0" err="1">
                <a:solidFill>
                  <a:schemeClr val="tx1"/>
                </a:solidFill>
              </a:rPr>
              <a:t>Notation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Tj1=time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in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jerk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constant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during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acceleration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Tj2=time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in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jerk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constant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during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deceleration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Possible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cases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Let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dqlim</a:t>
            </a:r>
            <a:r>
              <a:rPr lang="it-IT" sz="1800" dirty="0">
                <a:solidFill>
                  <a:schemeClr val="tx1"/>
                </a:solidFill>
              </a:rPr>
              <a:t>=max(</a:t>
            </a:r>
            <a:r>
              <a:rPr lang="it-IT" sz="1800" dirty="0" err="1">
                <a:solidFill>
                  <a:schemeClr val="tx1"/>
                </a:solidFill>
              </a:rPr>
              <a:t>dq</a:t>
            </a:r>
            <a:r>
              <a:rPr lang="it-IT" sz="1800" dirty="0">
                <a:solidFill>
                  <a:schemeClr val="tx1"/>
                </a:solidFill>
              </a:rPr>
              <a:t>(t))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1: </a:t>
            </a:r>
            <a:r>
              <a:rPr lang="it-IT" dirty="0" err="1">
                <a:solidFill>
                  <a:schemeClr val="tx1"/>
                </a:solidFill>
              </a:rPr>
              <a:t>dqlim</a:t>
            </a:r>
            <a:r>
              <a:rPr lang="it-IT" dirty="0">
                <a:solidFill>
                  <a:schemeClr val="tx1"/>
                </a:solidFill>
              </a:rPr>
              <a:t> = </a:t>
            </a:r>
            <a:r>
              <a:rPr lang="it-IT" dirty="0" err="1">
                <a:solidFill>
                  <a:schemeClr val="tx1"/>
                </a:solidFill>
              </a:rPr>
              <a:t>dqmax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→ maximum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imposed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velocity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is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reached</a:t>
            </a:r>
            <a:endParaRPr lang="it-IT" dirty="0">
              <a:solidFill>
                <a:schemeClr val="tx1"/>
              </a:solidFill>
              <a:ea typeface="DengXian" panose="02010600030101010101" pitchFamily="2" charset="-122"/>
            </a:endParaRPr>
          </a:p>
          <a:p>
            <a:pPr lvl="2"/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2: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dqlim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&lt;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dqmax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→ maximum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imposed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velocity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is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not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reached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Analogously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ddqlim</a:t>
            </a:r>
            <a:r>
              <a:rPr lang="it-IT" sz="1800" dirty="0">
                <a:solidFill>
                  <a:schemeClr val="tx1"/>
                </a:solidFill>
              </a:rPr>
              <a:t>=max(</a:t>
            </a:r>
            <a:r>
              <a:rPr lang="it-IT" sz="1800" dirty="0" err="1">
                <a:solidFill>
                  <a:schemeClr val="tx1"/>
                </a:solidFill>
              </a:rPr>
              <a:t>ddq</a:t>
            </a:r>
            <a:r>
              <a:rPr lang="it-IT" sz="1800" dirty="0">
                <a:solidFill>
                  <a:schemeClr val="tx1"/>
                </a:solidFill>
              </a:rPr>
              <a:t>(t))</a:t>
            </a:r>
          </a:p>
          <a:p>
            <a:pPr marL="530352" lvl="1" indent="0">
              <a:buNone/>
            </a:pPr>
            <a:endParaRPr lang="it-IT" sz="1800" i="0" dirty="0">
              <a:solidFill>
                <a:srgbClr val="0000FF"/>
              </a:solidFill>
              <a:latin typeface="NimbusSanL-ReguIt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71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Double S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dddqmax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542CA5-42ED-47DD-A301-93214AB8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171699"/>
            <a:ext cx="3053039" cy="4572000"/>
          </a:xfrm>
        </p:spPr>
        <p:txBody>
          <a:bodyPr>
            <a:normAutofit fontScale="40000" lnSpcReduction="20000"/>
          </a:bodyPr>
          <a:lstStyle/>
          <a:p>
            <a:endParaRPr lang="it-IT" sz="3700" dirty="0"/>
          </a:p>
          <a:p>
            <a:r>
              <a:rPr lang="it-IT" sz="4000" dirty="0" err="1"/>
              <a:t>Inital</a:t>
            </a:r>
            <a:r>
              <a:rPr lang="it-IT" sz="4000" dirty="0"/>
              <a:t> and </a:t>
            </a:r>
            <a:r>
              <a:rPr lang="it-IT" sz="4000" dirty="0" err="1"/>
              <a:t>final</a:t>
            </a:r>
            <a:r>
              <a:rPr lang="it-IT" sz="4000" dirty="0"/>
              <a:t> </a:t>
            </a:r>
            <a:r>
              <a:rPr lang="it-IT" sz="4000" dirty="0" err="1"/>
              <a:t>conditions</a:t>
            </a:r>
            <a:r>
              <a:rPr lang="it-IT" sz="4000" dirty="0"/>
              <a:t>:</a:t>
            </a:r>
          </a:p>
          <a:p>
            <a:pPr lvl="1"/>
            <a:r>
              <a:rPr lang="it-IT" sz="4000" b="0" i="0" u="none" strike="noStrike" baseline="0" dirty="0" err="1"/>
              <a:t>qi</a:t>
            </a:r>
            <a:r>
              <a:rPr lang="it-IT" sz="4000" b="0" i="0" u="none" strike="noStrike" baseline="0" dirty="0"/>
              <a:t>=0;	</a:t>
            </a:r>
            <a:r>
              <a:rPr lang="it-IT" sz="4000" b="0" i="0" u="none" strike="noStrike" baseline="0" dirty="0" err="1"/>
              <a:t>qf</a:t>
            </a:r>
            <a:r>
              <a:rPr lang="it-IT" sz="4000" b="0" i="0" u="none" strike="noStrike" baseline="0" dirty="0"/>
              <a:t>=-10;</a:t>
            </a:r>
          </a:p>
          <a:p>
            <a:pPr lvl="1"/>
            <a:r>
              <a:rPr lang="it-IT" sz="4000" b="0" i="0" u="none" strike="noStrike" baseline="0" dirty="0" err="1"/>
              <a:t>dqi</a:t>
            </a:r>
            <a:r>
              <a:rPr lang="it-IT" sz="4000" b="0" i="0" u="none" strike="noStrike" baseline="0" dirty="0"/>
              <a:t>=3;	</a:t>
            </a:r>
            <a:r>
              <a:rPr lang="it-IT" sz="4000" b="0" i="0" u="none" strike="noStrike" baseline="0" dirty="0" err="1"/>
              <a:t>dqf</a:t>
            </a:r>
            <a:r>
              <a:rPr lang="it-IT" sz="4000" b="0" i="0" u="none" strike="noStrike" baseline="0" dirty="0"/>
              <a:t>=-3;</a:t>
            </a:r>
          </a:p>
          <a:p>
            <a:pPr lvl="1"/>
            <a:r>
              <a:rPr lang="it-IT" sz="4000" b="0" i="0" u="none" strike="noStrike" baseline="0" dirty="0" err="1"/>
              <a:t>dqmax</a:t>
            </a:r>
            <a:r>
              <a:rPr lang="it-IT" sz="4000" b="0" i="0" u="none" strike="noStrike" baseline="0" dirty="0"/>
              <a:t>=5;</a:t>
            </a:r>
          </a:p>
          <a:p>
            <a:pPr lvl="1"/>
            <a:r>
              <a:rPr lang="it-IT" sz="4000" b="0" i="0" u="none" strike="noStrike" baseline="0" dirty="0" err="1"/>
              <a:t>ddqmax</a:t>
            </a:r>
            <a:r>
              <a:rPr lang="it-IT" sz="4000" b="0" i="0" u="none" strike="noStrike" baseline="0" dirty="0"/>
              <a:t>=10;</a:t>
            </a:r>
          </a:p>
          <a:p>
            <a:pPr lvl="1"/>
            <a:r>
              <a:rPr lang="it-IT" sz="4000" b="0" i="0" u="none" strike="noStrike" baseline="0" dirty="0" err="1"/>
              <a:t>dddqmax</a:t>
            </a:r>
            <a:r>
              <a:rPr lang="it-IT" sz="4000" b="0" i="0" u="none" strike="noStrike" baseline="0" dirty="0"/>
              <a:t>=30;</a:t>
            </a:r>
          </a:p>
          <a:p>
            <a:pPr lvl="1"/>
            <a:r>
              <a:rPr lang="it-IT" sz="4000" b="0" i="0" u="none" strike="noStrike" baseline="0" dirty="0"/>
              <a:t>ti=0;</a:t>
            </a:r>
            <a:r>
              <a:rPr lang="it-IT" sz="4000" dirty="0"/>
              <a:t> </a:t>
            </a:r>
          </a:p>
          <a:p>
            <a:r>
              <a:rPr lang="it-IT" sz="4000" dirty="0" err="1"/>
              <a:t>Results</a:t>
            </a:r>
            <a:endParaRPr lang="it-IT" sz="4000" dirty="0"/>
          </a:p>
          <a:p>
            <a:pPr lvl="1"/>
            <a:r>
              <a:rPr lang="en-US" sz="4000" b="0" i="0" u="none" strike="noStrike" baseline="0" dirty="0"/>
              <a:t>ta: 1.13	</a:t>
            </a:r>
          </a:p>
          <a:p>
            <a:pPr lvl="1"/>
            <a:r>
              <a:rPr lang="en-US" sz="4000" b="0" i="0" u="none" strike="noStrike" baseline="0" dirty="0"/>
              <a:t>tv: 1.36</a:t>
            </a:r>
          </a:p>
          <a:p>
            <a:pPr lvl="1"/>
            <a:r>
              <a:rPr lang="en-US" sz="4000" b="0" i="0" u="none" strike="noStrike" baseline="0" dirty="0"/>
              <a:t>td: 0.52</a:t>
            </a:r>
          </a:p>
          <a:p>
            <a:pPr lvl="1"/>
            <a:r>
              <a:rPr lang="en-US" sz="4000" b="0" i="0" u="none" strike="noStrike" baseline="0" dirty="0"/>
              <a:t>Tj1: 0.33</a:t>
            </a:r>
            <a:r>
              <a:rPr lang="en-US" sz="4000" i="0" dirty="0"/>
              <a:t> 	</a:t>
            </a:r>
            <a:r>
              <a:rPr lang="en-US" sz="4000" b="0" i="0" u="none" strike="noStrike" baseline="0" dirty="0"/>
              <a:t>Tj2: 0.26</a:t>
            </a:r>
          </a:p>
          <a:p>
            <a:pPr lvl="1"/>
            <a:r>
              <a:rPr lang="it-IT" sz="4000" b="0" i="0" u="none" strike="noStrike" baseline="0" dirty="0" err="1"/>
              <a:t>dqlim</a:t>
            </a:r>
            <a:r>
              <a:rPr lang="it-IT" sz="4000" b="0" i="0" u="none" strike="noStrike" baseline="0" dirty="0"/>
              <a:t>: 5.0	 </a:t>
            </a:r>
          </a:p>
          <a:p>
            <a:pPr lvl="1"/>
            <a:r>
              <a:rPr lang="it-IT" sz="4000" b="0" i="0" u="none" strike="noStrike" baseline="0" dirty="0" err="1"/>
              <a:t>ddqdlim</a:t>
            </a:r>
            <a:r>
              <a:rPr lang="it-IT" sz="4000" b="0" i="0" u="none" strike="noStrike" baseline="0" dirty="0"/>
              <a:t>: -7.74</a:t>
            </a:r>
          </a:p>
          <a:p>
            <a:pPr lvl="1"/>
            <a:r>
              <a:rPr lang="it-IT" sz="4000" b="0" i="0" u="none" strike="noStrike" baseline="0" dirty="0" err="1"/>
              <a:t>ddqalim</a:t>
            </a:r>
            <a:r>
              <a:rPr lang="it-IT" sz="4000" b="0" i="0" u="none" strike="noStrike" baseline="0" dirty="0"/>
              <a:t>: 10.00</a:t>
            </a:r>
          </a:p>
          <a:p>
            <a:pPr lvl="1"/>
            <a:endParaRPr lang="it-IT" sz="1000" b="0" i="0" u="none" strike="noStrike" baseline="0" dirty="0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223C68-E5FC-410B-AC3E-BE78141B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91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2" y="905143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Double S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with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duration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053DFB-D786-4F38-A56F-F5FF76D3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1" y="2125980"/>
            <a:ext cx="3053039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1100" dirty="0"/>
          </a:p>
          <a:p>
            <a:r>
              <a:rPr lang="it-IT" sz="1700" dirty="0" err="1"/>
              <a:t>Inital</a:t>
            </a:r>
            <a:r>
              <a:rPr lang="it-IT" sz="1700" dirty="0"/>
              <a:t> and </a:t>
            </a:r>
            <a:r>
              <a:rPr lang="it-IT" sz="1700" dirty="0" err="1"/>
              <a:t>final</a:t>
            </a:r>
            <a:r>
              <a:rPr lang="it-IT" sz="1700" dirty="0"/>
              <a:t> </a:t>
            </a:r>
            <a:r>
              <a:rPr lang="it-IT" sz="1700" dirty="0" err="1"/>
              <a:t>conditions</a:t>
            </a:r>
            <a:r>
              <a:rPr lang="it-IT" sz="1700" dirty="0"/>
              <a:t>:</a:t>
            </a:r>
          </a:p>
          <a:p>
            <a:pPr lvl="1"/>
            <a:r>
              <a:rPr lang="it-IT" sz="1700" b="0" i="0" u="none" strike="noStrike" baseline="0" dirty="0" err="1"/>
              <a:t>qi</a:t>
            </a:r>
            <a:r>
              <a:rPr lang="it-IT" sz="1700" b="0" i="0" u="none" strike="noStrike" baseline="0" dirty="0"/>
              <a:t>=0;	</a:t>
            </a:r>
            <a:r>
              <a:rPr lang="it-IT" sz="1700" b="0" i="0" u="none" strike="noStrike" baseline="0" dirty="0" err="1"/>
              <a:t>qf</a:t>
            </a:r>
            <a:r>
              <a:rPr lang="it-IT" sz="1700" b="0" i="0" u="none" strike="noStrike" baseline="0" dirty="0"/>
              <a:t>=-10; </a:t>
            </a:r>
          </a:p>
          <a:p>
            <a:pPr lvl="1"/>
            <a:r>
              <a:rPr lang="it-IT" sz="17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700" b="0" i="0" u="none" strike="noStrike" baseline="0" dirty="0"/>
              <a:t>T=2;</a:t>
            </a:r>
          </a:p>
          <a:p>
            <a:pPr lvl="1"/>
            <a:r>
              <a:rPr lang="el-GR" sz="1700" i="0" dirty="0">
                <a:cs typeface="Times New Roman" panose="02020603050405020304" pitchFamily="18" charset="0"/>
              </a:rPr>
              <a:t>α</a:t>
            </a:r>
            <a:r>
              <a:rPr lang="it-IT" sz="1700" i="0" dirty="0">
                <a:cs typeface="Times New Roman" panose="02020603050405020304" pitchFamily="18" charset="0"/>
              </a:rPr>
              <a:t>=1/3 	</a:t>
            </a:r>
            <a:r>
              <a:rPr lang="el-GR" sz="1700" i="0" dirty="0">
                <a:cs typeface="Times New Roman" panose="02020603050405020304" pitchFamily="18" charset="0"/>
              </a:rPr>
              <a:t>β</a:t>
            </a:r>
            <a:r>
              <a:rPr lang="it-IT" sz="1700" i="0" dirty="0">
                <a:cs typeface="Times New Roman" panose="02020603050405020304" pitchFamily="18" charset="0"/>
              </a:rPr>
              <a:t>=1/2</a:t>
            </a:r>
            <a:r>
              <a:rPr lang="it-IT" sz="1700" dirty="0"/>
              <a:t> </a:t>
            </a:r>
          </a:p>
          <a:p>
            <a:r>
              <a:rPr lang="it-IT" sz="1700" dirty="0" err="1"/>
              <a:t>Results</a:t>
            </a:r>
            <a:endParaRPr lang="it-IT" sz="1700" dirty="0"/>
          </a:p>
          <a:p>
            <a:pPr lvl="1"/>
            <a:r>
              <a:rPr lang="en-US" sz="1700" i="0" dirty="0"/>
              <a:t>t</a:t>
            </a:r>
            <a:r>
              <a:rPr lang="en-US" sz="1700" b="0" i="0" u="none" strike="noStrike" baseline="0" dirty="0"/>
              <a:t>a=td: 0,67	</a:t>
            </a:r>
          </a:p>
          <a:p>
            <a:pPr lvl="1"/>
            <a:r>
              <a:rPr lang="en-US" sz="1700" b="0" i="0" u="none" strike="noStrike" baseline="0" dirty="0"/>
              <a:t>tv: 0,67</a:t>
            </a:r>
          </a:p>
          <a:p>
            <a:pPr lvl="1"/>
            <a:r>
              <a:rPr lang="en-US" sz="1700" b="0" i="0" u="none" strike="noStrike" baseline="0" dirty="0"/>
              <a:t>Tj1=Tj2: 0.14</a:t>
            </a:r>
          </a:p>
          <a:p>
            <a:pPr lvl="1"/>
            <a:r>
              <a:rPr lang="en-US" sz="1700" i="0" dirty="0" err="1"/>
              <a:t>d</a:t>
            </a:r>
            <a:r>
              <a:rPr lang="en-US" sz="1700" b="0" i="0" u="none" strike="noStrike" baseline="0" dirty="0" err="1"/>
              <a:t>qmax</a:t>
            </a:r>
            <a:r>
              <a:rPr lang="en-US" sz="1700" b="0" i="0" u="none" strike="noStrike" baseline="0" dirty="0"/>
              <a:t>: 7.50</a:t>
            </a:r>
          </a:p>
          <a:p>
            <a:pPr lvl="1"/>
            <a:r>
              <a:rPr lang="en-US" sz="1700" i="0" dirty="0" err="1"/>
              <a:t>d</a:t>
            </a:r>
            <a:r>
              <a:rPr lang="en-US" sz="1700" b="0" i="0" u="none" strike="noStrike" baseline="0" dirty="0" err="1"/>
              <a:t>dqmax</a:t>
            </a:r>
            <a:r>
              <a:rPr lang="en-US" sz="1700" b="0" i="0" u="none" strike="noStrike" baseline="0" dirty="0"/>
              <a:t>: 14.06</a:t>
            </a:r>
          </a:p>
          <a:p>
            <a:pPr lvl="1"/>
            <a:r>
              <a:rPr lang="en-US" sz="1700" i="0" dirty="0" err="1"/>
              <a:t>dddqmax</a:t>
            </a:r>
            <a:r>
              <a:rPr lang="en-US" sz="1700" i="0" dirty="0"/>
              <a:t>: 105.47</a:t>
            </a:r>
            <a:endParaRPr lang="en-US" sz="1700" b="0" i="0" u="none" strike="noStrike" baseline="0" dirty="0"/>
          </a:p>
          <a:p>
            <a:pPr lvl="1"/>
            <a:r>
              <a:rPr lang="it-IT" sz="1700" b="0" i="0" u="none" strike="noStrike" baseline="0" dirty="0" err="1"/>
              <a:t>dqlim</a:t>
            </a:r>
            <a:r>
              <a:rPr lang="it-IT" sz="1700" b="0" i="0" u="none" strike="noStrike" baseline="0" dirty="0"/>
              <a:t>: 7.50	 </a:t>
            </a:r>
          </a:p>
          <a:p>
            <a:pPr lvl="1"/>
            <a:r>
              <a:rPr lang="it-IT" sz="1700" b="0" i="0" u="none" strike="noStrike" baseline="0" dirty="0" err="1"/>
              <a:t>ddqdlim</a:t>
            </a:r>
            <a:r>
              <a:rPr lang="it-IT" sz="1700" b="0" i="0" u="none" strike="noStrike" baseline="0" dirty="0"/>
              <a:t>: - 14.06</a:t>
            </a:r>
          </a:p>
          <a:p>
            <a:pPr lvl="1"/>
            <a:r>
              <a:rPr lang="it-IT" sz="1700" b="0" i="0" u="none" strike="noStrike" baseline="0" dirty="0" err="1"/>
              <a:t>ddqalim</a:t>
            </a:r>
            <a:r>
              <a:rPr lang="it-IT" sz="1700" b="0" i="0" u="none" strike="noStrike" baseline="0" dirty="0"/>
              <a:t>: 14.06</a:t>
            </a:r>
          </a:p>
          <a:p>
            <a:pPr lvl="1"/>
            <a:endParaRPr lang="it-IT" sz="1100" b="0" i="0" u="none" strike="noStrike" baseline="0" dirty="0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18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5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Trajectories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sequence</a:t>
            </a:r>
            <a:r>
              <a:rPr lang="it-IT" sz="1800" dirty="0">
                <a:solidFill>
                  <a:schemeClr val="tx1"/>
                </a:solidFill>
              </a:rPr>
              <a:t> of points, </a:t>
            </a:r>
            <a:r>
              <a:rPr lang="it-IT" sz="1800" dirty="0" err="1">
                <a:solidFill>
                  <a:schemeClr val="tx1"/>
                </a:solidFill>
              </a:rPr>
              <a:t>considered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interpolation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approximation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problems</a:t>
            </a:r>
            <a:endParaRPr lang="it-IT" sz="1800" dirty="0">
              <a:solidFill>
                <a:schemeClr val="tx1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</a:rPr>
              <a:t>INTERPOLATION: Given n + 1 pairs (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tk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), design a trajectory such that the end-effector passes by each point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(path points, via points) at a specific instant of time tk.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Implemented solution: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 suitable number of low-order interpolating polynomials (motion primitives) continuous at the path points, cubic polynomial chosen for th</a:t>
            </a:r>
            <a:r>
              <a:rPr lang="en-US" sz="1800" dirty="0">
                <a:solidFill>
                  <a:schemeClr val="tx1"/>
                </a:solidFill>
              </a:rPr>
              <a:t>e problem.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33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232896" cy="1294693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computed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EE6104-19C9-4ADA-ADC7-D9E12F6F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profile</a:t>
            </a:r>
            <a:r>
              <a:rPr lang="it-IT" sz="1600" dirty="0"/>
              <a:t> </a:t>
            </a:r>
            <a:r>
              <a:rPr lang="it-IT" sz="1600" dirty="0" err="1"/>
              <a:t>but</a:t>
            </a:r>
            <a:r>
              <a:rPr lang="it-IT" sz="1600" dirty="0"/>
              <a:t> </a:t>
            </a:r>
            <a:r>
              <a:rPr lang="it-IT" sz="1600" dirty="0" err="1"/>
              <a:t>discontinuities</a:t>
            </a:r>
            <a:r>
              <a:rPr lang="it-IT" sz="1600" dirty="0"/>
              <a:t> in the </a:t>
            </a:r>
            <a:r>
              <a:rPr lang="it-IT" sz="1600" dirty="0" err="1"/>
              <a:t>acceration</a:t>
            </a:r>
            <a:r>
              <a:rPr lang="it-IT" sz="1600" dirty="0"/>
              <a:t> </a:t>
            </a:r>
            <a:r>
              <a:rPr lang="it-IT" sz="1600" dirty="0" err="1"/>
              <a:t>may</a:t>
            </a:r>
            <a:r>
              <a:rPr lang="it-IT" sz="1600" dirty="0"/>
              <a:t> be </a:t>
            </a:r>
            <a:r>
              <a:rPr lang="it-IT" sz="1600" dirty="0" err="1"/>
              <a:t>present</a:t>
            </a: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=[0 20 0 20];</a:t>
            </a:r>
          </a:p>
          <a:p>
            <a:pPr lvl="1"/>
            <a:r>
              <a:rPr lang="pl-PL" sz="1600" b="0" i="0" u="none" strike="noStrike" baseline="0" dirty="0"/>
              <a:t>tk=[0 4 8 12];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=-3;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=3;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328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421303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continuos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3232A6-20FF-44BF-88DD-AC916F9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=[0 20 0 20];</a:t>
            </a:r>
          </a:p>
          <a:p>
            <a:pPr lvl="1"/>
            <a:r>
              <a:rPr lang="pl-PL" sz="1600" b="0" i="0" u="none" strike="noStrike" baseline="0" dirty="0"/>
              <a:t>tk=[0 4 8 12];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=-3;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=3;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20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6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Trajectories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sequence</a:t>
            </a:r>
            <a:r>
              <a:rPr lang="it-IT" sz="1800" dirty="0">
                <a:solidFill>
                  <a:schemeClr val="tx1"/>
                </a:solidFill>
              </a:rPr>
              <a:t> of points, </a:t>
            </a:r>
            <a:r>
              <a:rPr lang="it-IT" sz="1800" dirty="0" err="1">
                <a:solidFill>
                  <a:schemeClr val="tx1"/>
                </a:solidFill>
              </a:rPr>
              <a:t>considered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interpolation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approximation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problems</a:t>
            </a:r>
            <a:endParaRPr lang="it-IT" sz="1800" dirty="0">
              <a:solidFill>
                <a:schemeClr val="tx1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</a:rPr>
              <a:t>INTERPOLATION: Given n + 1 pairs (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tk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), design a trajectory such that the end-effector passes by each point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(path points, via points) at a specific instant of time tk.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Implemented solution: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 suitable number of low-order interpolating polynomials (motion primitives) continuous at the path points, cubic polynomial chosen for th</a:t>
            </a:r>
            <a:r>
              <a:rPr lang="en-US" sz="1800" dirty="0">
                <a:solidFill>
                  <a:schemeClr val="tx1"/>
                </a:solidFill>
              </a:rPr>
              <a:t>e problem.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0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809805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continuos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computation</a:t>
            </a:r>
            <a:r>
              <a:rPr lang="it-IT" sz="2200" i="1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based</a:t>
            </a:r>
            <a:r>
              <a:rPr lang="it-IT" sz="2200" i="1" dirty="0">
                <a:ea typeface="Linux Biolinum G" panose="02000503000000000000" pitchFamily="2" charset="0"/>
                <a:cs typeface="Linux Biolinum G" panose="02000503000000000000" pitchFamily="2" charset="0"/>
              </a:rPr>
              <a:t> on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endParaRPr lang="it-IT" sz="2200" i="1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40ABF8-58DC-410D-8792-6EDD8427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3156154"/>
            <a:ext cx="3053039" cy="30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=[5 20 -25 6 -5 10];</a:t>
            </a:r>
          </a:p>
          <a:p>
            <a:pPr lvl="1"/>
            <a:r>
              <a:rPr lang="pl-PL" sz="1600" b="0" i="0" u="none" strike="noStrike" baseline="0" dirty="0"/>
              <a:t>tk=[0 2 8 12 15 20]</a:t>
            </a:r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=0;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=0;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641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6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305"/>
            <a:ext cx="9952892" cy="42799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APPROXIMATION: Smoothing cubic splines are designed to approximate and not interpolate a set of given points, the </a:t>
            </a:r>
            <a:r>
              <a:rPr lang="en-US" sz="1600" dirty="0" err="1">
                <a:solidFill>
                  <a:schemeClr val="tx1"/>
                </a:solidFill>
              </a:rPr>
              <a:t>approzimated</a:t>
            </a:r>
            <a:r>
              <a:rPr lang="en-US" sz="1600" dirty="0">
                <a:solidFill>
                  <a:schemeClr val="tx1"/>
                </a:solidFill>
              </a:rPr>
              <a:t> trajectory is the solution of a minimization problem which metric L  is a tradeoff between two opposite goals: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fitting of the given via points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smoothness of the resultant trajectory</a:t>
            </a: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endParaRPr lang="en-US" sz="1600" b="1" i="0" dirty="0">
              <a:solidFill>
                <a:schemeClr val="tx1"/>
              </a:solidFill>
            </a:endParaRP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endParaRPr lang="en-US" sz="1600" b="1" i="0" dirty="0">
              <a:solidFill>
                <a:schemeClr val="tx1"/>
              </a:solidFill>
            </a:endParaRP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l-GR" sz="1600" b="1" i="0" dirty="0">
                <a:solidFill>
                  <a:srgbClr val="202122"/>
                </a:solidFill>
                <a:effectLst/>
              </a:rPr>
              <a:t>μ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600" b="0" i="0" dirty="0">
                <a:solidFill>
                  <a:srgbClr val="202124"/>
                </a:solidFill>
                <a:effectLst/>
              </a:rPr>
              <a:t>∈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[0; 1] weights the trade-off between the two conflicting goals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wk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are parameters which can be arbitrarily chosen in order to modify the weight of the k-</a:t>
            </a:r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th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quadratic error on the global optimization problem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</a:rPr>
              <a:t>If </a:t>
            </a:r>
            <a:r>
              <a:rPr lang="en-US" sz="1600" i="0" dirty="0" err="1">
                <a:solidFill>
                  <a:srgbClr val="000000"/>
                </a:solidFill>
              </a:rPr>
              <a:t>wk</a:t>
            </a:r>
            <a:r>
              <a:rPr lang="en-US" sz="1600" i="0" dirty="0">
                <a:solidFill>
                  <a:srgbClr val="000000"/>
                </a:solidFill>
              </a:rPr>
              <a:t>=0, the smoothed polynomial will pass exactly through the </a:t>
            </a:r>
            <a:r>
              <a:rPr lang="en-US" sz="1600" i="0" dirty="0" err="1">
                <a:solidFill>
                  <a:srgbClr val="000000"/>
                </a:solidFill>
              </a:rPr>
              <a:t>qk</a:t>
            </a:r>
            <a:r>
              <a:rPr lang="en-US" sz="1600" i="0" dirty="0">
                <a:solidFill>
                  <a:srgbClr val="000000"/>
                </a:solidFill>
              </a:rPr>
              <a:t> point, as </a:t>
            </a:r>
            <a:r>
              <a:rPr lang="en-US" sz="1600" i="0" dirty="0" err="1">
                <a:solidFill>
                  <a:srgbClr val="000000"/>
                </a:solidFill>
              </a:rPr>
              <a:t>wk</a:t>
            </a:r>
            <a:r>
              <a:rPr lang="en-US" sz="1600" i="0" dirty="0">
                <a:solidFill>
                  <a:srgbClr val="000000"/>
                </a:solidFill>
              </a:rPr>
              <a:t> increase more margin will be allowed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28</a:t>
            </a:fld>
            <a:endParaRPr lang="it-IT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C23E7D-F20F-4AC2-962C-C88C580A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6" y="3327205"/>
            <a:ext cx="395342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19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Smoothing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Cubic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Splines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2922FD-122F-47F6-8BBD-2558B8D3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029283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Blue </a:t>
            </a:r>
            <a:r>
              <a:rPr lang="it-IT" sz="1600" dirty="0" err="1"/>
              <a:t>splines</a:t>
            </a:r>
            <a:r>
              <a:rPr lang="it-IT" sz="1600" dirty="0"/>
              <a:t>: </a:t>
            </a:r>
            <a:r>
              <a:rPr lang="it-IT" sz="1600" dirty="0" err="1"/>
              <a:t>Interpolated</a:t>
            </a:r>
            <a:endParaRPr lang="it-IT" sz="1600" dirty="0"/>
          </a:p>
          <a:p>
            <a:r>
              <a:rPr lang="it-IT" sz="1600" dirty="0"/>
              <a:t>Red </a:t>
            </a:r>
            <a:r>
              <a:rPr lang="it-IT" sz="1600" dirty="0" err="1"/>
              <a:t>splines</a:t>
            </a:r>
            <a:r>
              <a:rPr lang="it-IT" sz="1600" dirty="0"/>
              <a:t>: </a:t>
            </a:r>
            <a:r>
              <a:rPr lang="it-IT" sz="1600" dirty="0" err="1"/>
              <a:t>Smoothed</a:t>
            </a:r>
            <a:endParaRPr lang="it-IT" sz="1600" dirty="0"/>
          </a:p>
          <a:p>
            <a:r>
              <a:rPr lang="it-IT" sz="1600" dirty="0"/>
              <a:t>Input: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=[5 20 -25 6 -5 10];</a:t>
            </a:r>
          </a:p>
          <a:p>
            <a:pPr lvl="1"/>
            <a:r>
              <a:rPr lang="pl-PL" sz="1600" b="0" i="0" u="none" strike="noStrike" baseline="0" dirty="0"/>
              <a:t>tk=[0 1 4 6 7.5 10];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/>
              <a:t>mu=0.7;</a:t>
            </a:r>
          </a:p>
          <a:p>
            <a:pPr lvl="1"/>
            <a:r>
              <a:rPr lang="pl-PL" sz="1600" b="0" i="0" u="none" strike="noStrike" baseline="0" dirty="0"/>
              <a:t>w_vec=[1 1 1 1 1 1];</a:t>
            </a: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2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3°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31272DF-D3AF-4218-8C2C-E92CB5AD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/>
              <a:t>Trajectories</a:t>
            </a:r>
            <a:r>
              <a:rPr lang="it-IT" sz="1600" dirty="0"/>
              <a:t> with </a:t>
            </a:r>
            <a:r>
              <a:rPr lang="it-IT" sz="1600"/>
              <a:t>continuos</a:t>
            </a:r>
            <a:r>
              <a:rPr lang="it-IT" sz="1600" dirty="0"/>
              <a:t> </a:t>
            </a:r>
            <a:r>
              <a:rPr lang="it-IT" sz="1600"/>
              <a:t>velocity</a:t>
            </a:r>
            <a:r>
              <a:rPr lang="it-IT" sz="1600" dirty="0"/>
              <a:t> </a:t>
            </a:r>
            <a:r>
              <a:rPr lang="it-IT" sz="1600"/>
              <a:t>but</a:t>
            </a:r>
            <a:r>
              <a:rPr lang="it-IT" sz="1600" dirty="0"/>
              <a:t> </a:t>
            </a:r>
            <a:r>
              <a:rPr lang="it-IT" sz="1600"/>
              <a:t>discontinuos</a:t>
            </a:r>
            <a:r>
              <a:rPr lang="it-IT" sz="1600" dirty="0"/>
              <a:t> </a:t>
            </a:r>
            <a:r>
              <a:rPr lang="it-IT" sz="1600"/>
              <a:t>acceleration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 dirty="0"/>
              <a:t>T </a:t>
            </a:r>
            <a:r>
              <a:rPr lang="it-IT" sz="1600" b="1"/>
              <a:t>Formulation</a:t>
            </a:r>
            <a:endParaRPr lang="it-IT" sz="1600" b="1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=10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04C53-85A1-4135-A42D-31ED633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288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7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b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</a:b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    	Model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Based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SCALING IN TIME: The scaling in time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usefull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when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have</a:t>
            </a:r>
            <a:r>
              <a:rPr lang="it-IT" sz="1800" dirty="0">
                <a:solidFill>
                  <a:schemeClr val="tx1"/>
                </a:solidFill>
              </a:rPr>
              <a:t> to </a:t>
            </a:r>
            <a:r>
              <a:rPr lang="it-IT" sz="1800" dirty="0" err="1">
                <a:solidFill>
                  <a:schemeClr val="tx1"/>
                </a:solidFill>
              </a:rPr>
              <a:t>satisy</a:t>
            </a:r>
            <a:r>
              <a:rPr lang="it-IT" sz="1800" dirty="0">
                <a:solidFill>
                  <a:schemeClr val="tx1"/>
                </a:solidFill>
              </a:rPr>
              <a:t> the following </a:t>
            </a:r>
            <a:r>
              <a:rPr lang="it-IT" sz="1800" dirty="0" err="1">
                <a:solidFill>
                  <a:schemeClr val="tx1"/>
                </a:solidFill>
              </a:rPr>
              <a:t>constraints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i="0" dirty="0" err="1">
                <a:solidFill>
                  <a:schemeClr val="tx1"/>
                </a:solidFill>
              </a:rPr>
              <a:t>Kinematic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saturation</a:t>
            </a:r>
            <a:r>
              <a:rPr lang="it-IT" sz="1800" i="0" dirty="0">
                <a:solidFill>
                  <a:schemeClr val="tx1"/>
                </a:solidFill>
              </a:rPr>
              <a:t>: </a:t>
            </a:r>
            <a:r>
              <a:rPr lang="it-IT" sz="1800" i="0" dirty="0" err="1">
                <a:solidFill>
                  <a:schemeClr val="tx1"/>
                </a:solidFill>
              </a:rPr>
              <a:t>limits</a:t>
            </a:r>
            <a:r>
              <a:rPr lang="it-IT" sz="1800" i="0" dirty="0">
                <a:solidFill>
                  <a:schemeClr val="tx1"/>
                </a:solidFill>
              </a:rPr>
              <a:t> on </a:t>
            </a:r>
            <a:r>
              <a:rPr lang="it-IT" sz="1800" i="0" dirty="0" err="1">
                <a:solidFill>
                  <a:schemeClr val="tx1"/>
                </a:solidFill>
              </a:rPr>
              <a:t>velocity</a:t>
            </a:r>
            <a:r>
              <a:rPr lang="it-IT" sz="1800" i="0" dirty="0">
                <a:solidFill>
                  <a:schemeClr val="tx1"/>
                </a:solidFill>
              </a:rPr>
              <a:t> and </a:t>
            </a:r>
            <a:r>
              <a:rPr lang="it-IT" sz="1800" i="0" dirty="0" err="1">
                <a:solidFill>
                  <a:schemeClr val="tx1"/>
                </a:solidFill>
              </a:rPr>
              <a:t>acceleration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abs</a:t>
            </a:r>
            <a:r>
              <a:rPr lang="it-IT" sz="1800" i="0" dirty="0">
                <a:solidFill>
                  <a:schemeClr val="tx1"/>
                </a:solidFill>
              </a:rPr>
              <a:t>(</a:t>
            </a:r>
            <a:r>
              <a:rPr lang="it-IT" sz="1800" i="0" dirty="0" err="1">
                <a:solidFill>
                  <a:schemeClr val="tx1"/>
                </a:solidFill>
              </a:rPr>
              <a:t>dq</a:t>
            </a:r>
            <a:r>
              <a:rPr lang="it-IT" sz="1800" i="0" dirty="0">
                <a:solidFill>
                  <a:schemeClr val="tx1"/>
                </a:solidFill>
              </a:rPr>
              <a:t>(t))&lt;=max(</a:t>
            </a:r>
            <a:r>
              <a:rPr lang="it-IT" sz="1800" i="0" dirty="0" err="1">
                <a:solidFill>
                  <a:schemeClr val="tx1"/>
                </a:solidFill>
              </a:rPr>
              <a:t>dq</a:t>
            </a:r>
            <a:r>
              <a:rPr lang="it-IT" sz="1800" i="0" dirty="0">
                <a:solidFill>
                  <a:schemeClr val="tx1"/>
                </a:solidFill>
              </a:rPr>
              <a:t>(t))</a:t>
            </a: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Dynamic </a:t>
            </a:r>
            <a:r>
              <a:rPr lang="it-IT" sz="1800" i="0" dirty="0" err="1">
                <a:solidFill>
                  <a:schemeClr val="tx1"/>
                </a:solidFill>
              </a:rPr>
              <a:t>saturaton</a:t>
            </a:r>
            <a:r>
              <a:rPr lang="it-IT" sz="1800" i="0" dirty="0">
                <a:solidFill>
                  <a:schemeClr val="tx1"/>
                </a:solidFill>
              </a:rPr>
              <a:t>: </a:t>
            </a:r>
            <a:r>
              <a:rPr lang="it-IT" sz="1800" i="0" dirty="0" err="1">
                <a:solidFill>
                  <a:schemeClr val="tx1"/>
                </a:solidFill>
              </a:rPr>
              <a:t>limits</a:t>
            </a:r>
            <a:r>
              <a:rPr lang="it-IT" sz="1800" i="0" dirty="0">
                <a:solidFill>
                  <a:schemeClr val="tx1"/>
                </a:solidFill>
              </a:rPr>
              <a:t> on the </a:t>
            </a:r>
            <a:r>
              <a:rPr lang="it-IT" sz="1800" i="0" dirty="0" err="1">
                <a:solidFill>
                  <a:schemeClr val="tx1"/>
                </a:solidFill>
              </a:rPr>
              <a:t>torques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requested</a:t>
            </a:r>
            <a:r>
              <a:rPr lang="it-IT" sz="1800" i="0" dirty="0">
                <a:solidFill>
                  <a:schemeClr val="tx1"/>
                </a:solidFill>
              </a:rPr>
              <a:t> by the </a:t>
            </a:r>
            <a:r>
              <a:rPr lang="it-IT" sz="1800" i="0" dirty="0" err="1">
                <a:solidFill>
                  <a:schemeClr val="tx1"/>
                </a:solidFill>
              </a:rPr>
              <a:t>motors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abs</a:t>
            </a:r>
            <a:r>
              <a:rPr lang="it-IT" sz="1800" i="0" dirty="0">
                <a:solidFill>
                  <a:schemeClr val="tx1"/>
                </a:solidFill>
              </a:rPr>
              <a:t>(</a:t>
            </a:r>
            <a:r>
              <a:rPr lang="el-GR" sz="1800" b="1" i="0" dirty="0">
                <a:solidFill>
                  <a:srgbClr val="202122"/>
                </a:solidFill>
                <a:effectLst/>
              </a:rPr>
              <a:t>τ</a:t>
            </a:r>
            <a:r>
              <a:rPr lang="it-IT" sz="1800" i="0" dirty="0">
                <a:solidFill>
                  <a:schemeClr val="tx1"/>
                </a:solidFill>
              </a:rPr>
              <a:t>(t))&lt;=max(</a:t>
            </a:r>
            <a:r>
              <a:rPr lang="el-GR" sz="1800" b="1" i="0" dirty="0">
                <a:solidFill>
                  <a:srgbClr val="202122"/>
                </a:solidFill>
                <a:effectLst/>
              </a:rPr>
              <a:t>τ</a:t>
            </a:r>
            <a:r>
              <a:rPr lang="it-IT" sz="1800" i="0" dirty="0">
                <a:solidFill>
                  <a:schemeClr val="tx1"/>
                </a:solidFill>
              </a:rPr>
              <a:t>(t))</a:t>
            </a:r>
          </a:p>
          <a:p>
            <a:r>
              <a:rPr lang="it-IT" sz="1800" dirty="0">
                <a:solidFill>
                  <a:schemeClr val="tx1"/>
                </a:solidFill>
              </a:rPr>
              <a:t>DYNAMIC COSTRAINT</a:t>
            </a:r>
          </a:p>
          <a:p>
            <a:pPr lvl="1"/>
            <a:r>
              <a:rPr lang="en-US" sz="1800" b="0" i="0" u="none" strike="noStrike" baseline="0" dirty="0"/>
              <a:t>Let </a:t>
            </a:r>
            <a:r>
              <a:rPr lang="en-US" sz="1800" i="0" u="none" strike="noStrike" baseline="0" dirty="0"/>
              <a:t>q</a:t>
            </a:r>
            <a:r>
              <a:rPr lang="en-US" sz="1800" b="0" i="0" u="none" strike="noStrike" baseline="0" dirty="0"/>
              <a:t>(t) be the planned trajectory. The scaling factor 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 </a:t>
            </a:r>
            <a:r>
              <a:rPr lang="it-IT" sz="18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/>
              <a:t>can be used to increase (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en-US" sz="1800" b="0" i="0" u="none" strike="noStrike" baseline="0" dirty="0"/>
              <a:t>&lt; 1) or decrease (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it-IT" sz="18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/>
              <a:t>&gt; 1) the duration in order to allow for at least to one torque to be equal to the </a:t>
            </a:r>
            <a:r>
              <a:rPr lang="it-IT" sz="1800" b="0" i="0" u="none" strike="noStrike" baseline="0" dirty="0"/>
              <a:t>maximum </a:t>
            </a:r>
            <a:r>
              <a:rPr lang="it-IT" sz="1800" b="0" i="0" u="none" strike="noStrike" baseline="0" dirty="0" err="1"/>
              <a:t>value</a:t>
            </a:r>
            <a:r>
              <a:rPr lang="it-IT" sz="1800" b="0" i="0" u="none" strike="noStrike" baseline="0" dirty="0"/>
              <a:t>.</a:t>
            </a:r>
          </a:p>
          <a:p>
            <a:pPr lvl="1"/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30</a:t>
            </a:fld>
            <a:endParaRPr lang="it-IT"/>
          </a:p>
        </p:txBody>
      </p:sp>
      <p:pic>
        <p:nvPicPr>
          <p:cNvPr id="12" name="Immagine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6A1B317-A3E1-4797-82C6-8F6C1980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28" y="4952989"/>
            <a:ext cx="2066688" cy="156231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0BA28F-A99F-4279-86D0-935C1D3B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20" y="4952989"/>
            <a:ext cx="469648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Model based trajectory planning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806C5F-49F6-4FB3-80BF-BF2FF04E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Initial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with </a:t>
            </a:r>
            <a:r>
              <a:rPr lang="it-IT" sz="1600" dirty="0" err="1"/>
              <a:t>computation</a:t>
            </a:r>
            <a:r>
              <a:rPr lang="it-IT" sz="1600" dirty="0"/>
              <a:t>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acceleration</a:t>
            </a:r>
            <a:r>
              <a:rPr lang="it-IT" sz="1600" dirty="0"/>
              <a:t>, </a:t>
            </a:r>
            <a:r>
              <a:rPr lang="it-IT" sz="1600" dirty="0" err="1"/>
              <a:t>used</a:t>
            </a:r>
            <a:r>
              <a:rPr lang="it-IT" sz="1600" dirty="0"/>
              <a:t>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for </a:t>
            </a:r>
            <a:r>
              <a:rPr lang="it-IT" sz="1600" dirty="0" err="1"/>
              <a:t>all</a:t>
            </a:r>
            <a:r>
              <a:rPr lang="it-IT" sz="1600" dirty="0"/>
              <a:t> 6 joints</a:t>
            </a:r>
          </a:p>
          <a:p>
            <a:r>
              <a:rPr lang="it-IT" sz="1600" dirty="0" err="1"/>
              <a:t>Torques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with </a:t>
            </a:r>
            <a:r>
              <a:rPr lang="it-IT" sz="1600" b="0" i="1" u="none" strike="noStrike" baseline="0" dirty="0" err="1"/>
              <a:t>inv_dyn_recursive_NewtonEulero</a:t>
            </a:r>
            <a:endParaRPr lang="it-IT" sz="1600" dirty="0"/>
          </a:p>
          <a:p>
            <a:r>
              <a:rPr lang="it-IT" sz="1600" dirty="0"/>
              <a:t>Inputs:</a:t>
            </a:r>
          </a:p>
          <a:p>
            <a:pPr marL="0" indent="0">
              <a:buNone/>
            </a:pPr>
            <a:r>
              <a:rPr lang="it-IT" sz="1600" dirty="0"/>
              <a:t>        </a:t>
            </a:r>
            <a:r>
              <a:rPr lang="it-IT" sz="1600" dirty="0" err="1"/>
              <a:t>qk</a:t>
            </a:r>
            <a:r>
              <a:rPr lang="it-IT" sz="1600" dirty="0"/>
              <a:t>=[</a:t>
            </a:r>
            <a:r>
              <a:rPr lang="it-IT" sz="1600" b="0" i="0" u="none" strike="noStrike" baseline="0" dirty="0"/>
              <a:t>1 2 3 4 5 6 7 8 9 10];</a:t>
            </a:r>
          </a:p>
          <a:p>
            <a:pPr marL="0" indent="0">
              <a:buNone/>
            </a:pPr>
            <a:r>
              <a:rPr lang="it-IT" sz="1600" b="0" i="0" u="none" strike="noStrike" baseline="0" dirty="0"/>
              <a:t>        </a:t>
            </a:r>
            <a:r>
              <a:rPr lang="pl-PL" sz="1600" b="0" i="0" u="none" strike="noStrike" baseline="0" dirty="0"/>
              <a:t>tk=[1 2 3 4 5 6 7 8 9 10];</a:t>
            </a:r>
            <a:endParaRPr lang="it-IT" sz="1600" b="0" i="0" u="none" strike="noStrike" baseline="0" dirty="0"/>
          </a:p>
          <a:p>
            <a:pPr marL="0" indent="0">
              <a:buNone/>
            </a:pPr>
            <a:r>
              <a:rPr lang="it-IT" sz="1600" b="0" i="0" u="none" strike="noStrike" baseline="0" dirty="0"/>
              <a:t>        </a:t>
            </a:r>
            <a:r>
              <a:rPr lang="it-IT" sz="16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i="0" dirty="0"/>
              <a:t>T=9;   </a:t>
            </a:r>
            <a:r>
              <a:rPr lang="it-IT" sz="1600" i="0" dirty="0" err="1"/>
              <a:t>dqi</a:t>
            </a:r>
            <a:r>
              <a:rPr lang="it-IT" sz="1600" dirty="0"/>
              <a:t>=0;   </a:t>
            </a:r>
            <a:r>
              <a:rPr lang="it-IT" sz="1600" dirty="0" err="1"/>
              <a:t>dqf</a:t>
            </a:r>
            <a:r>
              <a:rPr lang="it-IT" sz="1600" dirty="0"/>
              <a:t>=0;   </a:t>
            </a:r>
            <a:r>
              <a:rPr lang="it-IT" sz="1600" i="0" dirty="0"/>
              <a:t>  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endParaRPr lang="it-IT" sz="1200" b="0" i="0" u="none" strike="noStrike" baseline="0" dirty="0"/>
          </a:p>
          <a:p>
            <a:pPr lvl="1"/>
            <a:endParaRPr lang="pl-PL" sz="1200" b="0" i="0" u="none" strike="noStrike" baseline="0" dirty="0">
              <a:latin typeface="Courier New" panose="02070309020205020404" pitchFamily="49" charset="0"/>
            </a:endParaRPr>
          </a:p>
          <a:p>
            <a:endParaRPr lang="it-IT" sz="1200" b="0" i="0" u="none" strike="noStrike" baseline="0" dirty="0"/>
          </a:p>
          <a:p>
            <a:pPr lvl="1"/>
            <a:endParaRPr lang="it-IT" sz="1200" b="0" i="0" u="none" strike="noStrike" baseline="0" dirty="0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51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Model based trajectory planning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1ECBB9-A142-4980-A340-75E8866C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b="0" u="none" strike="noStrike" baseline="0" dirty="0"/>
              <a:t>Inputs:</a:t>
            </a:r>
          </a:p>
          <a:p>
            <a:pPr lvl="1"/>
            <a:r>
              <a:rPr lang="it-IT" sz="1600" b="0" i="0" u="none" strike="noStrike" baseline="0" dirty="0"/>
              <a:t>tau1_max=2;</a:t>
            </a:r>
          </a:p>
          <a:p>
            <a:pPr lvl="1"/>
            <a:r>
              <a:rPr lang="it-IT" sz="1600" b="0" i="0" u="none" strike="noStrike" baseline="0" dirty="0"/>
              <a:t>tau2_max=5;</a:t>
            </a:r>
          </a:p>
          <a:p>
            <a:pPr lvl="1"/>
            <a:r>
              <a:rPr lang="it-IT" sz="1600" b="0" i="0" u="none" strike="noStrike" baseline="0" dirty="0"/>
              <a:t>tau3_max=2;</a:t>
            </a:r>
          </a:p>
          <a:p>
            <a:pPr lvl="1"/>
            <a:r>
              <a:rPr lang="it-IT" sz="1600" b="0" i="0" u="none" strike="noStrike" baseline="0" dirty="0"/>
              <a:t>tau4_max=5;</a:t>
            </a:r>
          </a:p>
          <a:p>
            <a:pPr lvl="1"/>
            <a:r>
              <a:rPr lang="it-IT" sz="1600" b="0" i="0" u="none" strike="noStrike" baseline="0" dirty="0"/>
              <a:t>tau5_max=5;</a:t>
            </a:r>
          </a:p>
          <a:p>
            <a:pPr lvl="1"/>
            <a:r>
              <a:rPr lang="it-IT" sz="1600" b="0" i="0" u="none" strike="noStrike" baseline="0" dirty="0"/>
              <a:t>tau6_max=5;</a:t>
            </a:r>
          </a:p>
          <a:p>
            <a:r>
              <a:rPr lang="it-IT" sz="1600" dirty="0" err="1"/>
              <a:t>Results</a:t>
            </a:r>
            <a:endParaRPr lang="it-IT" sz="1600" dirty="0"/>
          </a:p>
          <a:p>
            <a:pPr lvl="1"/>
            <a:r>
              <a:rPr lang="el-GR" sz="16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it-IT" sz="16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it-IT" sz="1600" i="0" dirty="0">
                <a:cs typeface="Times New Roman" panose="02020603050405020304" pitchFamily="18" charset="0"/>
              </a:rPr>
              <a:t>= 0.6153;</a:t>
            </a:r>
          </a:p>
          <a:p>
            <a:pPr lvl="1"/>
            <a:r>
              <a:rPr lang="it-IT" sz="16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i="0" dirty="0"/>
              <a:t>T </a:t>
            </a:r>
            <a:r>
              <a:rPr lang="it-IT" sz="1600" b="0" i="0" u="none" strike="noStrike" baseline="0" dirty="0">
                <a:cs typeface="Times New Roman" panose="02020603050405020304" pitchFamily="18" charset="0"/>
              </a:rPr>
              <a:t>= 14.6275</a:t>
            </a:r>
            <a:endParaRPr lang="it-IT" sz="1600" b="0" i="0" u="none" strike="noStrike" baseline="0" dirty="0"/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5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8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Operational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Space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  	Motion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</a:rPr>
              <a:t>In 3D Trajectory planning we have to take care of the geometry of the trajectory, the path p(u), and the motion timing law t=u(t)</a:t>
            </a:r>
          </a:p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</a:rPr>
              <a:t>Let p 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∈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R</a:t>
            </a:r>
            <a:r>
              <a:rPr lang="en-US" sz="1800" i="0" u="none" strike="noStrike" baseline="30000" dirty="0">
                <a:solidFill>
                  <a:schemeClr val="tx1"/>
                </a:solidFill>
              </a:rPr>
              <a:t>3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be a Cartesian point given by 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p =f (u)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where u 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∈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[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] is the parameter of the function f.  p(u) is the parametric representation on the path with </a:t>
            </a:r>
          </a:p>
          <a:p>
            <a:pPr lvl="1"/>
            <a:r>
              <a:rPr lang="fr-FR" sz="1800" i="0" u="none" strike="noStrike" baseline="0" dirty="0">
                <a:solidFill>
                  <a:schemeClr val="tx1"/>
                </a:solidFill>
              </a:rPr>
              <a:t>pi := p(</a:t>
            </a:r>
            <a:r>
              <a:rPr lang="fr-FR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fr-FR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fr-FR" sz="1800" i="0" u="none" strike="noStrike" baseline="0" dirty="0">
                <a:solidFill>
                  <a:schemeClr val="tx1"/>
                </a:solidFill>
              </a:rPr>
              <a:t>) = f(</a:t>
            </a:r>
            <a:r>
              <a:rPr lang="fr-FR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fr-FR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fr-FR" sz="1800" i="0" u="none" strike="noStrike" baseline="0" dirty="0">
                <a:solidFill>
                  <a:schemeClr val="tx1"/>
                </a:solidFill>
              </a:rPr>
              <a:t>) initial point</a:t>
            </a:r>
          </a:p>
          <a:p>
            <a:pPr lvl="1"/>
            <a:r>
              <a:rPr lang="en-US" sz="1800" i="0" u="none" strike="noStrike" baseline="0" dirty="0">
                <a:solidFill>
                  <a:schemeClr val="tx1"/>
                </a:solidFill>
              </a:rPr>
              <a:t>pf := p(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) = f(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) final point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We will refer to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Ital"/>
              </a:rPr>
              <a:t>motion primitives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for the geometric features of the path and to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Ital"/>
              </a:rPr>
              <a:t>time primitives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for the timing law on the path itself.</a:t>
            </a:r>
            <a:endParaRPr lang="en-US" sz="1800" i="0" u="none" strike="noStrike" baseline="0" dirty="0">
              <a:solidFill>
                <a:schemeClr val="tx1"/>
              </a:solidFill>
            </a:endParaRPr>
          </a:p>
          <a:p>
            <a:r>
              <a:rPr lang="en-US" sz="1800" i="0" dirty="0">
                <a:solidFill>
                  <a:schemeClr val="tx1"/>
                </a:solidFill>
              </a:rPr>
              <a:t>This assignment present a path composed by rectilinear and circular sub-path</a:t>
            </a:r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80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400">
                <a:ea typeface="Linux Biolinum G" panose="02000503000000000000" pitchFamily="2" charset="0"/>
                <a:cs typeface="Linux Biolinum G" panose="02000503000000000000" pitchFamily="2" charset="0"/>
              </a:rPr>
              <a:t>Trajectory composed by motion primitives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5C9526-2B9E-4759-8107-F7D83714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it-IT" sz="1600" dirty="0" err="1"/>
              <a:t>Forward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r>
              <a:rPr lang="it-IT" sz="1600" b="0" u="none" strike="noStrike" baseline="0" dirty="0"/>
              <a:t>Inputs: </a:t>
            </a:r>
            <a:r>
              <a:rPr lang="it-IT" sz="1600" dirty="0"/>
              <a:t>Via points</a:t>
            </a:r>
          </a:p>
          <a:p>
            <a:pPr lvl="1"/>
            <a:r>
              <a:rPr lang="it-IT" sz="1600" b="0" i="0" u="none" strike="noStrike" baseline="0" dirty="0"/>
              <a:t>[0 0 0]</a:t>
            </a:r>
          </a:p>
          <a:p>
            <a:pPr lvl="1"/>
            <a:r>
              <a:rPr lang="it-IT" sz="1600" b="0" i="0" u="none" strike="noStrike" baseline="0" dirty="0"/>
              <a:t>[1 0 0]</a:t>
            </a:r>
          </a:p>
          <a:p>
            <a:pPr lvl="1"/>
            <a:r>
              <a:rPr lang="it-IT" sz="1600" b="0" i="0" u="none" strike="noStrike" baseline="0" dirty="0"/>
              <a:t>[2 1 0]</a:t>
            </a:r>
          </a:p>
          <a:p>
            <a:pPr lvl="1"/>
            <a:r>
              <a:rPr lang="it-IT" sz="1600" b="0" i="0" u="none" strike="noStrike" baseline="0" dirty="0"/>
              <a:t>[2 1 2]</a:t>
            </a:r>
          </a:p>
          <a:p>
            <a:pPr lvl="1"/>
            <a:r>
              <a:rPr lang="it-IT" sz="1600" b="0" i="0" u="none" strike="noStrike" baseline="0" dirty="0"/>
              <a:t>[2 0 2]</a:t>
            </a: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239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composed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by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motion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sz="24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B8D05A-EA9E-4513-95B8-7D88D9E0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it-IT" sz="1600" dirty="0" err="1"/>
              <a:t>Backward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r>
              <a:rPr lang="it-IT" sz="1600" b="0" u="none" strike="noStrike" baseline="0" dirty="0"/>
              <a:t>Inputs: </a:t>
            </a:r>
            <a:r>
              <a:rPr lang="it-IT" sz="1600" dirty="0"/>
              <a:t>Via points</a:t>
            </a:r>
          </a:p>
          <a:p>
            <a:pPr lvl="1"/>
            <a:r>
              <a:rPr lang="it-IT" sz="1600" b="0" i="0" u="none" strike="noStrike" baseline="0" dirty="0"/>
              <a:t>[2 0 2]</a:t>
            </a:r>
          </a:p>
          <a:p>
            <a:pPr lvl="1"/>
            <a:r>
              <a:rPr lang="it-IT" sz="1600" b="0" i="0" u="none" strike="noStrike" baseline="0" dirty="0"/>
              <a:t>[2 1 2]</a:t>
            </a:r>
          </a:p>
          <a:p>
            <a:pPr lvl="1"/>
            <a:r>
              <a:rPr lang="it-IT" sz="1600" b="0" i="0" u="none" strike="noStrike" baseline="0" dirty="0"/>
              <a:t>[2 1 0]</a:t>
            </a:r>
          </a:p>
          <a:p>
            <a:pPr lvl="1"/>
            <a:r>
              <a:rPr lang="it-IT" sz="1600" b="0" i="0" u="none" strike="noStrike" baseline="0" dirty="0"/>
              <a:t>[1 0 0]</a:t>
            </a:r>
          </a:p>
          <a:p>
            <a:pPr lvl="1"/>
            <a:r>
              <a:rPr lang="it-IT" sz="1600" b="0" i="0" u="none" strike="noStrike" baseline="0" dirty="0"/>
              <a:t>[0 0 0]</a:t>
            </a:r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697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36" y="634132"/>
            <a:ext cx="9952892" cy="1279074"/>
          </a:xfrm>
        </p:spPr>
        <p:txBody>
          <a:bodyPr>
            <a:normAutofit/>
          </a:bodyPr>
          <a:lstStyle/>
          <a:p>
            <a:pPr algn="l"/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vs Motion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sz="2200" dirty="0">
              <a:solidFill>
                <a:schemeClr val="tx1"/>
              </a:solidFill>
              <a:ea typeface="Linux Biolinum G" panose="02000503000000000000" pitchFamily="2" charset="0"/>
              <a:cs typeface="Linux Biolinum G" panose="02000503000000000000" pitchFamily="2" charset="0"/>
            </a:endParaRPr>
          </a:p>
          <a:p>
            <a:pPr lvl="1"/>
            <a:r>
              <a:rPr lang="it-IT" sz="1800" i="0" u="none" strike="noStrike" baseline="0" dirty="0" err="1">
                <a:solidFill>
                  <a:schemeClr val="tx1"/>
                </a:solidFill>
              </a:rPr>
              <a:t>Trajectory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computed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using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smoothed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cubic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splines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trajectory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with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same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dirty="0">
                <a:solidFill>
                  <a:schemeClr val="tx1"/>
                </a:solidFill>
              </a:rPr>
              <a:t>via 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points, component by component and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imposing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interpolation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conditions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at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same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time instants</a:t>
            </a:r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36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86BF2EE-0C78-41B4-8F1E-B3D25910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4" y="2145322"/>
            <a:ext cx="5305318" cy="39774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1A8892-FBAE-4A82-B1AC-55A1D063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00" y="2145322"/>
            <a:ext cx="5305318" cy="39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08101"/>
          </a:xfrm>
        </p:spPr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9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Shortest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connecting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3 	points on a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sphere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572000"/>
          </a:xfrm>
        </p:spPr>
        <p:txBody>
          <a:bodyPr>
            <a:normAutofit/>
          </a:bodyPr>
          <a:lstStyle/>
          <a:p>
            <a:pPr algn="l"/>
            <a:r>
              <a:rPr lang="en-US" sz="1800" i="0" u="none" strike="noStrike" baseline="0" dirty="0"/>
              <a:t>Let p1, p2, p3 three points on a sphere of center p0 and radius R. Design the trajectory such that</a:t>
            </a:r>
          </a:p>
          <a:p>
            <a:pPr lvl="1"/>
            <a:r>
              <a:rPr lang="en-US" sz="1800" i="0" u="none" strike="noStrike" baseline="0" dirty="0"/>
              <a:t>The EE will pass through the three points along the shortest path, </a:t>
            </a:r>
          </a:p>
          <a:p>
            <a:pPr lvl="1"/>
            <a:r>
              <a:rPr lang="en-US" sz="1800" i="0" u="none" strike="noStrike" baseline="0" dirty="0"/>
              <a:t>the z axis of the EE is always orthogonal to the sphere.</a:t>
            </a:r>
          </a:p>
          <a:p>
            <a:r>
              <a:rPr lang="en-US" sz="1800" i="0" dirty="0">
                <a:solidFill>
                  <a:schemeClr val="tx1"/>
                </a:solidFill>
              </a:rPr>
              <a:t>The assignment has been performed by composing a path as followed: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Given 3 points on the sphere, find the pair whose circular segment connecting the two is larger </a:t>
            </a:r>
            <a:r>
              <a:rPr lang="en-US" sz="1800" i="0" dirty="0" err="1">
                <a:solidFill>
                  <a:schemeClr val="tx1"/>
                </a:solidFill>
              </a:rPr>
              <a:t>w.r.t.</a:t>
            </a:r>
            <a:r>
              <a:rPr lang="en-US" sz="1800" i="0" dirty="0">
                <a:solidFill>
                  <a:schemeClr val="tx1"/>
                </a:solidFill>
              </a:rPr>
              <a:t> the other pairs of points, discard this pair and compose a path composed by 2 circular segment with </a:t>
            </a:r>
            <a:r>
              <a:rPr lang="en-US" sz="1800" i="0" dirty="0" err="1">
                <a:solidFill>
                  <a:schemeClr val="tx1"/>
                </a:solidFill>
              </a:rPr>
              <a:t>centre</a:t>
            </a:r>
            <a:r>
              <a:rPr lang="en-US" sz="1800" i="0" dirty="0">
                <a:solidFill>
                  <a:schemeClr val="tx1"/>
                </a:solidFill>
              </a:rPr>
              <a:t> the origin of the sphere and extremes the points of the remaining 2 pairs, the resultant path will be called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Compute a rectilinear path from the UR5 default start position to the closer point between the starting and ending point of the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, if the closer point is the last of the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, flip this latter.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The overall path will be </a:t>
            </a:r>
            <a:r>
              <a:rPr lang="en-US" sz="1800" dirty="0" err="1">
                <a:solidFill>
                  <a:schemeClr val="tx1"/>
                </a:solidFill>
              </a:rPr>
              <a:t>rectilinear_path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The trajectory is obtained using 5</a:t>
            </a:r>
            <a:r>
              <a:rPr lang="en-US" sz="1800" i="0" baseline="30000" dirty="0">
                <a:solidFill>
                  <a:schemeClr val="tx1"/>
                </a:solidFill>
              </a:rPr>
              <a:t>th</a:t>
            </a:r>
            <a:r>
              <a:rPr lang="en-US" sz="1800" i="0" dirty="0">
                <a:solidFill>
                  <a:schemeClr val="tx1"/>
                </a:solidFill>
              </a:rPr>
              <a:t>_order_polynomials connecting the first and the last point of each path segment with initial and final velocity and acceleration equal to 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822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08101"/>
          </a:xfrm>
        </p:spPr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9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Shortest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connecting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3 	points on a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sphere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5720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The orientation of the EE has been computed by analyzing the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 of each section of the path and retrieving the corresponding Euler angles</a:t>
            </a:r>
          </a:p>
          <a:p>
            <a:pPr algn="l"/>
            <a:r>
              <a:rPr lang="en-US" sz="1800" i="0" dirty="0">
                <a:solidFill>
                  <a:schemeClr val="tx1"/>
                </a:solidFill>
              </a:rPr>
              <a:t>The trajectory related to the orientation has been computed in the rectilinear segment using as initial orientation the default UR5 start orientation and as </a:t>
            </a:r>
            <a:r>
              <a:rPr lang="en-US" sz="1800" dirty="0">
                <a:solidFill>
                  <a:schemeClr val="tx1"/>
                </a:solidFill>
              </a:rPr>
              <a:t>final the one given by the first point of first circular segment of the </a:t>
            </a:r>
            <a:r>
              <a:rPr lang="en-US" sz="1800" i="1" dirty="0" err="1">
                <a:solidFill>
                  <a:schemeClr val="tx1"/>
                </a:solidFill>
              </a:rPr>
              <a:t>sphere_path</a:t>
            </a:r>
            <a:r>
              <a:rPr lang="en-US" sz="1800" i="1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whose normal is perpendicular to the sphere.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circular segments orientation has been computed using </a:t>
            </a:r>
            <a:r>
              <a:rPr lang="en-US" sz="1800" i="0" dirty="0">
                <a:solidFill>
                  <a:schemeClr val="tx1"/>
                </a:solidFill>
              </a:rPr>
              <a:t>as initial orientation the orientation of th</a:t>
            </a:r>
            <a:r>
              <a:rPr lang="en-US" sz="1800" dirty="0">
                <a:solidFill>
                  <a:schemeClr val="tx1"/>
                </a:solidFill>
              </a:rPr>
              <a:t>e first point the circular segment in </a:t>
            </a:r>
            <a:r>
              <a:rPr lang="en-US" sz="1800" dirty="0" err="1">
                <a:solidFill>
                  <a:schemeClr val="tx1"/>
                </a:solidFill>
              </a:rPr>
              <a:t>cosideration</a:t>
            </a:r>
            <a:r>
              <a:rPr lang="en-US" sz="1800" dirty="0">
                <a:solidFill>
                  <a:schemeClr val="tx1"/>
                </a:solidFill>
              </a:rPr>
              <a:t>, computed by the corresponding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frame,</a:t>
            </a:r>
            <a:r>
              <a:rPr lang="en-US" sz="1800" i="0" dirty="0">
                <a:solidFill>
                  <a:schemeClr val="tx1"/>
                </a:solidFill>
              </a:rPr>
              <a:t> and as </a:t>
            </a:r>
            <a:r>
              <a:rPr lang="en-US" sz="1800" dirty="0">
                <a:solidFill>
                  <a:schemeClr val="tx1"/>
                </a:solidFill>
              </a:rPr>
              <a:t>final orientation the one given by the last point of the circular segment, always computed by the corresponding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Trajectory related to the orientation has been computed using </a:t>
            </a:r>
            <a:r>
              <a:rPr lang="en-US" sz="1800" i="0" dirty="0">
                <a:solidFill>
                  <a:schemeClr val="tx1"/>
                </a:solidFill>
              </a:rPr>
              <a:t>5</a:t>
            </a:r>
            <a:r>
              <a:rPr lang="en-US" sz="1800" i="0" baseline="30000" dirty="0">
                <a:solidFill>
                  <a:schemeClr val="tx1"/>
                </a:solidFill>
              </a:rPr>
              <a:t>th</a:t>
            </a:r>
            <a:r>
              <a:rPr lang="en-US" sz="1800" i="0" dirty="0">
                <a:solidFill>
                  <a:schemeClr val="tx1"/>
                </a:solidFill>
              </a:rPr>
              <a:t>_order_polynomials to obtain initial and final angular </a:t>
            </a:r>
            <a:r>
              <a:rPr lang="en-US" sz="1800" dirty="0">
                <a:solidFill>
                  <a:schemeClr val="tx1"/>
                </a:solidFill>
              </a:rPr>
              <a:t>velocity and acceleration in each segment.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264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17A914-27EF-4B56-A134-D607D22E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568D2C-3E59-4701-A3B1-3266A26D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3°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ti-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tf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32A9A2F5-7200-4BD2-9A01-A278C60C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/>
              <a:t>Trajectories</a:t>
            </a:r>
            <a:r>
              <a:rPr lang="it-IT" sz="1600" dirty="0"/>
              <a:t> with </a:t>
            </a:r>
            <a:r>
              <a:rPr lang="it-IT" sz="1600"/>
              <a:t>continuos</a:t>
            </a:r>
            <a:r>
              <a:rPr lang="it-IT" sz="1600" dirty="0"/>
              <a:t> </a:t>
            </a:r>
            <a:r>
              <a:rPr lang="it-IT" sz="1600"/>
              <a:t>velocity</a:t>
            </a:r>
            <a:r>
              <a:rPr lang="it-IT" sz="1600" dirty="0"/>
              <a:t> </a:t>
            </a:r>
            <a:r>
              <a:rPr lang="it-IT" sz="1600"/>
              <a:t>but</a:t>
            </a:r>
            <a:r>
              <a:rPr lang="it-IT" sz="1600" dirty="0"/>
              <a:t> </a:t>
            </a:r>
            <a:r>
              <a:rPr lang="it-IT" sz="1600"/>
              <a:t>discontinuos</a:t>
            </a:r>
            <a:r>
              <a:rPr lang="it-IT" sz="1600" dirty="0"/>
              <a:t> </a:t>
            </a:r>
            <a:r>
              <a:rPr lang="it-IT" sz="1600"/>
              <a:t>acceleration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r>
              <a:rPr lang="it-IT" sz="1600" b="1" dirty="0"/>
              <a:t> </a:t>
            </a:r>
            <a:r>
              <a:rPr lang="it-IT" sz="1600" b="1"/>
              <a:t>Formulation</a:t>
            </a:r>
            <a:endParaRPr lang="it-IT" sz="1600" b="1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=10</a:t>
            </a: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2468A6-7FC7-44F8-9963-D3547E8A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00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8C1C849-DBFD-4DFC-8022-AE45F181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0CF7DC-244D-47F3-980B-F022A94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3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C9A0728-8649-4F21-86C8-4AD079D6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EFB08-2DF1-444F-AFB9-16778D59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43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9FDB7-7CC9-4AA2-86A6-FCE14A74F621}"/>
              </a:ext>
            </a:extLst>
          </p:cNvPr>
          <p:cNvSpPr txBox="1"/>
          <p:nvPr/>
        </p:nvSpPr>
        <p:spPr>
          <a:xfrm>
            <a:off x="6662019" y="4698609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Marchiotto Nicola – A.A. 20-21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48B803-5318-41FF-B89F-9BE11B90CC20}"/>
              </a:ext>
            </a:extLst>
          </p:cNvPr>
          <p:cNvSpPr txBox="1"/>
          <p:nvPr/>
        </p:nvSpPr>
        <p:spPr>
          <a:xfrm>
            <a:off x="2222695" y="2067951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RVC </a:t>
            </a:r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Homework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7AD8E-E77A-4AA3-8C20-29C60E204719}"/>
              </a:ext>
            </a:extLst>
          </p:cNvPr>
          <p:cNvSpPr txBox="1"/>
          <p:nvPr/>
        </p:nvSpPr>
        <p:spPr>
          <a:xfrm>
            <a:off x="2222695" y="2998559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959207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A607F-6A1F-4D1A-8030-83E0A637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1.1: </a:t>
            </a:r>
            <a:r>
              <a:rPr lang="it-IT" dirty="0" err="1"/>
              <a:t>Find</a:t>
            </a:r>
            <a:r>
              <a:rPr lang="it-IT" dirty="0"/>
              <a:t> a public dataset of range images 	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acquisition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367460-3F8B-46C0-B243-AA791578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dataset contains cropped RGB images and depth data (collected from a Microsoft Kinect) of ASL (American Sign Language) handshapes corresponding to 24 letters of the English alphabet, "X" and "Z" are excluded since they rely on movements.</a:t>
            </a:r>
          </a:p>
          <a:p>
            <a:r>
              <a:rPr lang="it-I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https://www.kaggle.com/mrgeislinger/asl-rgb-depth-fingerspelling-spelling-it-out</a:t>
            </a: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F9055F-F45D-4468-8499-93FE6F1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14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072E8-CB30-433C-BE34-AF644D98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939538"/>
            <a:ext cx="9601200" cy="1230923"/>
          </a:xfrm>
        </p:spPr>
        <p:txBody>
          <a:bodyPr/>
          <a:lstStyle/>
          <a:p>
            <a:r>
              <a:rPr lang="it-IT" dirty="0" err="1"/>
              <a:t>Starting</a:t>
            </a:r>
            <a:r>
              <a:rPr lang="it-IT" dirty="0"/>
              <a:t> image, RGB and 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2DAC31-4D57-49B2-B24C-B51B2706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44</a:t>
            </a:fld>
            <a:endParaRPr lang="it-IT" dirty="0"/>
          </a:p>
        </p:txBody>
      </p:sp>
      <p:pic>
        <p:nvPicPr>
          <p:cNvPr id="5" name="Immagine 4" descr="Immagine che contiene divano, interni, pavimento, stanza&#10;&#10;Descrizione generata automaticamente">
            <a:extLst>
              <a:ext uri="{FF2B5EF4-FFF2-40B4-BE49-F238E27FC236}">
                <a16:creationId xmlns:a16="http://schemas.microsoft.com/office/drawing/2014/main" id="{2EBB41E5-BEFD-4B53-B14B-1040FD99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2014677"/>
            <a:ext cx="5266006" cy="394950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6F4A73-6C59-4299-94C5-C206BF329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1896766"/>
            <a:ext cx="5621947" cy="421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0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293766"/>
            <a:ext cx="3053039" cy="1660453"/>
          </a:xfrm>
        </p:spPr>
        <p:txBody>
          <a:bodyPr anchor="b">
            <a:noAutofit/>
          </a:bodyPr>
          <a:lstStyle/>
          <a:p>
            <a:r>
              <a:rPr lang="it-IT" sz="2800" dirty="0"/>
              <a:t>1.2: Create a 3D cloud of points from a range image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3111365-C9AF-4782-9EDE-61442C02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503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463506"/>
          </a:xfrm>
        </p:spPr>
        <p:txBody>
          <a:bodyPr anchor="b">
            <a:noAutofit/>
          </a:bodyPr>
          <a:lstStyle/>
          <a:p>
            <a:r>
              <a:rPr lang="it-IT" sz="2800" dirty="0"/>
              <a:t>1.3: Mesh </a:t>
            </a:r>
            <a:r>
              <a:rPr lang="it-IT" sz="2800" dirty="0" err="1"/>
              <a:t>reconstruction</a:t>
            </a:r>
            <a:r>
              <a:rPr lang="it-IT" sz="2800" dirty="0"/>
              <a:t> from range image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6176F39F-6EB8-4EB3-9369-0D202574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367511"/>
            <a:ext cx="6900380" cy="4122977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200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87B1-734D-48CF-991A-EDF93F1C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2: Image </a:t>
            </a:r>
            <a:r>
              <a:rPr lang="it-IT" sz="4000" dirty="0" err="1"/>
              <a:t>analysis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20EDD-94B2-432D-8E17-B53711C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Goal: </a:t>
            </a:r>
            <a:r>
              <a:rPr lang="it-IT" dirty="0" err="1"/>
              <a:t>Recognize</a:t>
            </a:r>
            <a:r>
              <a:rPr lang="it-IT" dirty="0"/>
              <a:t> in the </a:t>
            </a:r>
            <a:r>
              <a:rPr lang="it-IT" dirty="0" err="1"/>
              <a:t>proposed</a:t>
            </a:r>
            <a:r>
              <a:rPr lang="it-IT" dirty="0"/>
              <a:t> images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obejct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tecniques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in the </a:t>
            </a:r>
            <a:r>
              <a:rPr lang="it-IT" dirty="0" err="1"/>
              <a:t>lectures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Image Analysis.</a:t>
            </a:r>
          </a:p>
          <a:p>
            <a:r>
              <a:rPr lang="it-IT" dirty="0"/>
              <a:t>The </a:t>
            </a:r>
            <a:r>
              <a:rPr lang="it-IT" dirty="0" err="1"/>
              <a:t>cited</a:t>
            </a:r>
            <a:r>
              <a:rPr lang="it-IT" dirty="0"/>
              <a:t> </a:t>
            </a:r>
            <a:r>
              <a:rPr lang="it-IT" dirty="0" err="1"/>
              <a:t>tecniques</a:t>
            </a:r>
            <a:r>
              <a:rPr lang="it-IT" dirty="0"/>
              <a:t> involve </a:t>
            </a:r>
            <a:r>
              <a:rPr lang="it-IT" dirty="0" err="1"/>
              <a:t>morphological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like </a:t>
            </a:r>
            <a:r>
              <a:rPr lang="it-IT" dirty="0" err="1"/>
              <a:t>binarization</a:t>
            </a:r>
            <a:r>
              <a:rPr lang="it-IT" dirty="0"/>
              <a:t>, opening, or closing. The concepts of </a:t>
            </a:r>
            <a:r>
              <a:rPr lang="it-IT" dirty="0" err="1"/>
              <a:t>regions</a:t>
            </a:r>
            <a:r>
              <a:rPr lang="it-IT" dirty="0"/>
              <a:t>,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bounding</a:t>
            </a:r>
            <a:r>
              <a:rPr lang="it-IT" dirty="0"/>
              <a:t> box, </a:t>
            </a:r>
            <a:r>
              <a:rPr lang="it-IT" dirty="0" err="1"/>
              <a:t>elongation</a:t>
            </a:r>
            <a:r>
              <a:rPr lang="it-IT" dirty="0"/>
              <a:t>, </a:t>
            </a:r>
            <a:r>
              <a:rPr lang="it-IT" dirty="0" err="1"/>
              <a:t>eccentricity</a:t>
            </a:r>
            <a:r>
              <a:rPr lang="it-IT" dirty="0"/>
              <a:t> and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objectives</a:t>
            </a:r>
            <a:r>
              <a:rPr lang="it-IT" dirty="0"/>
              <a:t> of the </a:t>
            </a:r>
            <a:r>
              <a:rPr lang="it-IT" dirty="0" err="1"/>
              <a:t>assignments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66E89-1F17-4BE1-950A-D0A6AAD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570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45DDFD-88E2-436C-878F-C9172F82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dirty="0" err="1"/>
              <a:t>Obtain</a:t>
            </a:r>
            <a:r>
              <a:rPr lang="it-IT" sz="1600" dirty="0"/>
              <a:t>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results</a:t>
            </a:r>
            <a:r>
              <a:rPr lang="it-IT" sz="1600" dirty="0"/>
              <a:t> of </a:t>
            </a:r>
            <a:r>
              <a:rPr lang="it-IT" sz="1600" dirty="0" err="1"/>
              <a:t>exercise</a:t>
            </a:r>
            <a:r>
              <a:rPr lang="it-IT" sz="1600" dirty="0"/>
              <a:t> 1 (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reported</a:t>
            </a:r>
            <a:r>
              <a:rPr lang="it-IT" sz="1600" dirty="0"/>
              <a:t> </a:t>
            </a:r>
            <a:r>
              <a:rPr lang="it-IT" sz="1600" dirty="0" err="1"/>
              <a:t>here</a:t>
            </a:r>
            <a:r>
              <a:rPr lang="it-IT" sz="1600" dirty="0"/>
              <a:t>) with </a:t>
            </a:r>
            <a:r>
              <a:rPr lang="it-IT" sz="1600" dirty="0" err="1"/>
              <a:t>coins</a:t>
            </a:r>
            <a:r>
              <a:rPr lang="it-IT" sz="1600" dirty="0"/>
              <a:t> image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208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3C3807-6F32-4730-AD0C-A38484804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b="0" i="0" u="none" strike="noStrike" baseline="0" dirty="0"/>
              <a:t>Use </a:t>
            </a:r>
            <a:r>
              <a:rPr lang="it-IT" sz="1600" b="0" i="0" u="none" strike="noStrike" baseline="0" dirty="0" err="1"/>
              <a:t>morphological</a:t>
            </a:r>
            <a:r>
              <a:rPr lang="it-IT" sz="1600" b="0" i="0" u="none" strike="noStrike" baseline="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and </a:t>
            </a:r>
            <a:r>
              <a:rPr lang="it-IT" sz="1600" dirty="0" err="1"/>
              <a:t>region</a:t>
            </a:r>
            <a:r>
              <a:rPr lang="it-IT" sz="1600" dirty="0"/>
              <a:t> </a:t>
            </a:r>
            <a:r>
              <a:rPr lang="it-IT" sz="1600" dirty="0" err="1"/>
              <a:t>properties</a:t>
            </a:r>
            <a:r>
              <a:rPr lang="it-IT" sz="1600" dirty="0"/>
              <a:t> to </a:t>
            </a:r>
            <a:r>
              <a:rPr lang="it-IT" sz="1600" dirty="0" err="1"/>
              <a:t>infer</a:t>
            </a:r>
            <a:r>
              <a:rPr lang="it-IT" sz="1600" dirty="0"/>
              <a:t> information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shape</a:t>
            </a:r>
            <a:r>
              <a:rPr lang="it-IT" sz="1600" dirty="0"/>
              <a:t> and size of </a:t>
            </a:r>
            <a:r>
              <a:rPr lang="it-IT" sz="1600" dirty="0" err="1"/>
              <a:t>objects</a:t>
            </a:r>
            <a:r>
              <a:rPr lang="it-IT" sz="1600" dirty="0"/>
              <a:t> in the image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59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5°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31B3D3-4DA6-488F-9A5A-90D9754A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/>
          </a:p>
          <a:p>
            <a:r>
              <a:rPr lang="it-IT" sz="1600"/>
              <a:t>Trajectories with continuos velocity and acceleration but discontinuos jerk</a:t>
            </a:r>
          </a:p>
          <a:p>
            <a:pPr marL="0" indent="0">
              <a:buNone/>
            </a:pPr>
            <a:endParaRPr lang="it-IT" sz="1600" u="sng"/>
          </a:p>
          <a:p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/>
              <a:t>T Formulation</a:t>
            </a:r>
          </a:p>
          <a:p>
            <a:r>
              <a:rPr lang="it-IT" sz="1600"/>
              <a:t>Inital and final conditions:</a:t>
            </a:r>
          </a:p>
          <a:p>
            <a:pPr lvl="1"/>
            <a:r>
              <a:rPr lang="it-IT" sz="1600" b="0" i="0" u="none" strike="noStrike" baseline="0"/>
              <a:t>qi=4;   	qf=10;</a:t>
            </a:r>
          </a:p>
          <a:p>
            <a:pPr lvl="1"/>
            <a:r>
              <a:rPr lang="it-IT" sz="1600" b="0" i="0" u="none" strike="noStrike" baseline="0"/>
              <a:t>dqi=0;   	dqf=5;</a:t>
            </a:r>
          </a:p>
          <a:p>
            <a:pPr lvl="1"/>
            <a:r>
              <a:rPr lang="it-IT" sz="1600" b="0" i="0" u="none" strike="noStrike" baseline="0"/>
              <a:t>ddqi=0;	 ddqf=0;</a:t>
            </a:r>
          </a:p>
          <a:p>
            <a:pPr lvl="1"/>
            <a:r>
              <a:rPr lang="it-IT" sz="1600" b="0" i="0" u="none" strike="noStrike" baseline="0"/>
              <a:t>ti=</a:t>
            </a:r>
            <a:r>
              <a:rPr lang="it-IT" sz="1600" i="0"/>
              <a:t>5;</a:t>
            </a:r>
            <a:r>
              <a:rPr lang="it-IT" sz="1600" b="0" i="0" u="none" strike="noStrike" baseline="0"/>
              <a:t> 	tf=10</a:t>
            </a:r>
          </a:p>
          <a:p>
            <a:pPr marL="530352" lvl="1" indent="0">
              <a:buNone/>
            </a:pPr>
            <a:endParaRPr lang="it-IT" sz="1600" b="0" i="0" u="none" strike="noStrike" baseline="0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46DD4-FCDC-4C4A-80CA-1C08E82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135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84A9BF-B39E-42D9-9FB3-83B1206A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b="0" i="0" u="none" strike="noStrike" baseline="0" dirty="0"/>
              <a:t>Use </a:t>
            </a:r>
            <a:r>
              <a:rPr lang="it-IT" sz="1600" b="0" i="0" u="none" strike="noStrike" baseline="0" dirty="0" err="1"/>
              <a:t>morphological</a:t>
            </a:r>
            <a:r>
              <a:rPr lang="it-IT" sz="1600" b="0" i="0" u="none" strike="noStrike" baseline="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and </a:t>
            </a:r>
            <a:r>
              <a:rPr lang="it-IT" sz="1600" dirty="0" err="1"/>
              <a:t>region</a:t>
            </a:r>
            <a:r>
              <a:rPr lang="it-IT" sz="1600" dirty="0"/>
              <a:t> </a:t>
            </a:r>
            <a:r>
              <a:rPr lang="it-IT" sz="1600" dirty="0" err="1"/>
              <a:t>properties</a:t>
            </a:r>
            <a:r>
              <a:rPr lang="it-IT" sz="1600" dirty="0"/>
              <a:t> to </a:t>
            </a:r>
            <a:r>
              <a:rPr lang="it-IT" sz="1600" dirty="0" err="1"/>
              <a:t>infer</a:t>
            </a:r>
            <a:r>
              <a:rPr lang="it-IT" sz="1600" dirty="0"/>
              <a:t> information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shape</a:t>
            </a:r>
            <a:r>
              <a:rPr lang="it-IT" sz="1600" dirty="0"/>
              <a:t> and size of </a:t>
            </a:r>
            <a:r>
              <a:rPr lang="it-IT" sz="1600" dirty="0" err="1"/>
              <a:t>objects</a:t>
            </a:r>
            <a:r>
              <a:rPr lang="it-IT" sz="1600" dirty="0"/>
              <a:t> in an image of </a:t>
            </a:r>
            <a:r>
              <a:rPr lang="it-IT" sz="1600" dirty="0" err="1"/>
              <a:t>our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50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450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87B1-734D-48CF-991A-EDF93F1C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it-IT" dirty="0"/>
              <a:t>3: 3D Analysis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Immagine che contiene testo, mappa, ombrello, accessorio&#10;&#10;Descrizione generata automaticamente">
            <a:extLst>
              <a:ext uri="{FF2B5EF4-FFF2-40B4-BE49-F238E27FC236}">
                <a16:creationId xmlns:a16="http://schemas.microsoft.com/office/drawing/2014/main" id="{F7E10729-3749-40C2-8DDC-3DDA369F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6" y="1671454"/>
            <a:ext cx="5071256" cy="43486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20EDD-94B2-432D-8E17-B53711CD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3" y="1881386"/>
            <a:ext cx="5127172" cy="4572000"/>
          </a:xfrm>
        </p:spPr>
        <p:txBody>
          <a:bodyPr>
            <a:normAutofit/>
          </a:bodyPr>
          <a:lstStyle/>
          <a:p>
            <a:r>
              <a:rPr lang="it-IT" sz="1900" dirty="0" err="1"/>
              <a:t>Implement</a:t>
            </a:r>
            <a:r>
              <a:rPr lang="it-IT" sz="1900" dirty="0"/>
              <a:t> the following </a:t>
            </a:r>
            <a:r>
              <a:rPr lang="it-IT" sz="1900" dirty="0" err="1"/>
              <a:t>methods</a:t>
            </a:r>
            <a:r>
              <a:rPr lang="it-IT" sz="1900" dirty="0"/>
              <a:t> to </a:t>
            </a:r>
            <a:r>
              <a:rPr lang="it-IT" sz="1900" dirty="0" err="1"/>
              <a:t>achieve</a:t>
            </a:r>
            <a:r>
              <a:rPr lang="it-IT" sz="1900" dirty="0"/>
              <a:t> the </a:t>
            </a:r>
            <a:r>
              <a:rPr lang="it-IT" sz="1900" dirty="0" err="1"/>
              <a:t>result</a:t>
            </a:r>
            <a:r>
              <a:rPr lang="it-IT" sz="1900" dirty="0"/>
              <a:t> </a:t>
            </a:r>
            <a:r>
              <a:rPr lang="it-IT" sz="1900" dirty="0" err="1"/>
              <a:t>seen</a:t>
            </a:r>
            <a:r>
              <a:rPr lang="it-IT" sz="1900" dirty="0"/>
              <a:t> in the </a:t>
            </a:r>
            <a:r>
              <a:rPr lang="it-IT" sz="1900" dirty="0" err="1"/>
              <a:t>lecture</a:t>
            </a:r>
            <a:endParaRPr lang="it-IT" sz="1900" dirty="0"/>
          </a:p>
          <a:p>
            <a:pPr marL="0" indent="0">
              <a:buNone/>
            </a:pPr>
            <a:endParaRPr lang="it-IT" sz="1900" dirty="0"/>
          </a:p>
          <a:p>
            <a:pPr lvl="1"/>
            <a:r>
              <a:rPr lang="it-IT" sz="1900" dirty="0" err="1"/>
              <a:t>Plane</a:t>
            </a:r>
            <a:r>
              <a:rPr lang="it-IT" sz="1900" dirty="0"/>
              <a:t> Fitting</a:t>
            </a:r>
          </a:p>
          <a:p>
            <a:pPr lvl="1"/>
            <a:r>
              <a:rPr lang="it-IT" sz="1900" dirty="0"/>
              <a:t>Point to </a:t>
            </a:r>
            <a:r>
              <a:rPr lang="it-IT" sz="1900" dirty="0" err="1"/>
              <a:t>plane</a:t>
            </a:r>
            <a:r>
              <a:rPr lang="it-IT" sz="1900" dirty="0"/>
              <a:t> </a:t>
            </a:r>
            <a:r>
              <a:rPr lang="it-IT" sz="1900" dirty="0" err="1"/>
              <a:t>distance</a:t>
            </a:r>
            <a:r>
              <a:rPr lang="it-IT" sz="1900" dirty="0"/>
              <a:t> </a:t>
            </a:r>
            <a:r>
              <a:rPr lang="it-IT" sz="1900" dirty="0" err="1"/>
              <a:t>computation</a:t>
            </a:r>
            <a:endParaRPr lang="it-IT" sz="1900" dirty="0"/>
          </a:p>
          <a:p>
            <a:pPr lvl="1"/>
            <a:r>
              <a:rPr lang="it-IT" sz="1900" dirty="0"/>
              <a:t>Point to </a:t>
            </a:r>
            <a:r>
              <a:rPr lang="it-IT" sz="1900" dirty="0" err="1"/>
              <a:t>plane</a:t>
            </a:r>
            <a:r>
              <a:rPr lang="it-IT" sz="1900" dirty="0"/>
              <a:t> </a:t>
            </a:r>
            <a:r>
              <a:rPr lang="it-IT" sz="1900" dirty="0" err="1"/>
              <a:t>projection</a:t>
            </a:r>
            <a:endParaRPr lang="it-IT" sz="1900" dirty="0"/>
          </a:p>
          <a:p>
            <a:pPr lvl="1"/>
            <a:r>
              <a:rPr lang="it-IT" sz="1900" dirty="0"/>
              <a:t>Line fitting</a:t>
            </a:r>
          </a:p>
          <a:p>
            <a:pPr lvl="1"/>
            <a:r>
              <a:rPr lang="it-IT" sz="1900" dirty="0"/>
              <a:t>Point to line </a:t>
            </a:r>
            <a:r>
              <a:rPr lang="it-IT" sz="1900" dirty="0" err="1"/>
              <a:t>projection</a:t>
            </a:r>
            <a:endParaRPr lang="it-IT" sz="1900" dirty="0"/>
          </a:p>
          <a:p>
            <a:pPr lvl="1"/>
            <a:r>
              <a:rPr lang="it-IT" sz="1900" dirty="0"/>
              <a:t>Angle </a:t>
            </a:r>
            <a:r>
              <a:rPr lang="it-IT" sz="1900" dirty="0" err="1"/>
              <a:t>between</a:t>
            </a:r>
            <a:r>
              <a:rPr lang="it-IT" sz="1900" dirty="0"/>
              <a:t> </a:t>
            </a:r>
            <a:r>
              <a:rPr lang="it-IT" sz="1900" dirty="0" err="1"/>
              <a:t>two</a:t>
            </a:r>
            <a:r>
              <a:rPr lang="it-IT" sz="1900" dirty="0"/>
              <a:t> lines</a:t>
            </a:r>
          </a:p>
          <a:p>
            <a:pPr lvl="1"/>
            <a:r>
              <a:rPr lang="it-IT" sz="1900" dirty="0"/>
              <a:t>Two lines </a:t>
            </a:r>
            <a:r>
              <a:rPr lang="it-IT" sz="1900" dirty="0" err="1"/>
              <a:t>intersection</a:t>
            </a:r>
            <a:endParaRPr lang="it-IT" sz="1900" dirty="0"/>
          </a:p>
          <a:p>
            <a:pPr lvl="1"/>
            <a:r>
              <a:rPr lang="it-IT" sz="1900" dirty="0" err="1"/>
              <a:t>Robust</a:t>
            </a:r>
            <a:r>
              <a:rPr lang="it-IT" sz="1900" dirty="0"/>
              <a:t> line fitting</a:t>
            </a:r>
          </a:p>
          <a:p>
            <a:endParaRPr lang="it-IT" sz="1900" dirty="0"/>
          </a:p>
          <a:p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66E89-1F17-4BE1-950A-D0A6AAD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273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ABC6A4-E529-4907-A612-807E269E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75E45B-1080-4F78-A657-2916E5B9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07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A51F92B-7D0A-4006-95C2-30C1BC1F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E8FF7-06BB-4664-8459-89DFC10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5°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ti-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tf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87CA7F-195B-4EBB-8A69-96CA16DC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/>
          </a:p>
          <a:p>
            <a:r>
              <a:rPr lang="it-IT" sz="1600"/>
              <a:t>Trajectories with continuos velocity and acceleration but discontinuos jerk</a:t>
            </a:r>
          </a:p>
          <a:p>
            <a:pPr marL="0" indent="0">
              <a:buNone/>
            </a:pPr>
            <a:endParaRPr lang="it-IT" sz="1600" u="sng"/>
          </a:p>
          <a:p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ti-tf</a:t>
            </a:r>
            <a:r>
              <a:rPr lang="it-IT" sz="1600" b="1"/>
              <a:t> Formulation</a:t>
            </a:r>
          </a:p>
          <a:p>
            <a:r>
              <a:rPr lang="it-IT" sz="1600"/>
              <a:t>Inital and final conditions:</a:t>
            </a:r>
          </a:p>
          <a:p>
            <a:pPr lvl="1"/>
            <a:r>
              <a:rPr lang="it-IT" sz="1600" b="0" i="0" u="none" strike="noStrike" baseline="0"/>
              <a:t>qi=4;   	qf=10;</a:t>
            </a:r>
          </a:p>
          <a:p>
            <a:pPr lvl="1"/>
            <a:r>
              <a:rPr lang="it-IT" sz="1600" b="0" i="0" u="none" strike="noStrike" baseline="0"/>
              <a:t>dqi=0;   	dqf=5;</a:t>
            </a:r>
          </a:p>
          <a:p>
            <a:pPr lvl="1"/>
            <a:r>
              <a:rPr lang="it-IT" sz="1600" b="0" i="0" u="none" strike="noStrike" baseline="0"/>
              <a:t>ddqi=0;	 ddqf=0;</a:t>
            </a:r>
          </a:p>
          <a:p>
            <a:pPr lvl="1"/>
            <a:r>
              <a:rPr lang="it-IT" sz="1600" b="0" i="0" u="none" strike="noStrike" baseline="0"/>
              <a:t>ti=</a:t>
            </a:r>
            <a:r>
              <a:rPr lang="it-IT" sz="1600" i="0"/>
              <a:t>5;</a:t>
            </a:r>
            <a:r>
              <a:rPr lang="it-IT" sz="1600" b="0" i="0" u="none" strike="noStrike" baseline="0"/>
              <a:t> 	tf=10</a:t>
            </a:r>
          </a:p>
          <a:p>
            <a:pPr marL="530352" lvl="1" indent="0">
              <a:buNone/>
            </a:pPr>
            <a:endParaRPr lang="it-IT" sz="1600" b="0" i="0" u="none" strike="noStrike" baseline="0"/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F3A490-F9A5-45DE-96DB-6C1A5695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58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7° Degree </a:t>
            </a:r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276F96F-4D6F-4060-954F-F123ED8F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Trajectories</a:t>
            </a:r>
            <a:r>
              <a:rPr lang="it-IT" sz="1600" dirty="0"/>
              <a:t> with </a:t>
            </a:r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,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jerk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 dirty="0"/>
              <a:t>T </a:t>
            </a:r>
            <a:r>
              <a:rPr lang="it-IT" sz="1600" b="1" dirty="0" err="1"/>
              <a:t>Formulation</a:t>
            </a:r>
            <a:endParaRPr lang="it-IT" sz="1600" b="1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 err="1"/>
              <a:t>ddqi</a:t>
            </a:r>
            <a:r>
              <a:rPr lang="it-IT" sz="1600" b="0" i="0" u="none" strike="noStrike" baseline="0" dirty="0"/>
              <a:t>=0;	 </a:t>
            </a:r>
            <a:r>
              <a:rPr lang="it-IT" sz="1600" b="0" i="0" u="none" strike="noStrike" baseline="0" dirty="0" err="1"/>
              <a:t>ddqf</a:t>
            </a:r>
            <a:r>
              <a:rPr lang="it-IT" sz="1600" b="0" i="0" u="none" strike="noStrike" baseline="0" dirty="0"/>
              <a:t>=0;</a:t>
            </a:r>
          </a:p>
          <a:p>
            <a:pPr lvl="1"/>
            <a:r>
              <a:rPr lang="it-IT" sz="1600" b="0" i="0" u="none" strike="noStrike" baseline="0" dirty="0" err="1"/>
              <a:t>ddqi</a:t>
            </a:r>
            <a:r>
              <a:rPr lang="it-IT" sz="1600" b="0" i="0" u="none" strike="noStrike" baseline="0" dirty="0"/>
              <a:t>=0;	 </a:t>
            </a:r>
            <a:r>
              <a:rPr lang="it-IT" sz="1600" b="0" i="0" u="none" strike="noStrike" baseline="0" dirty="0" err="1"/>
              <a:t>ddqf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=10</a:t>
            </a:r>
          </a:p>
          <a:p>
            <a:pPr marL="530352" lvl="1" indent="0">
              <a:buNone/>
            </a:pPr>
            <a:endParaRPr lang="it-IT" sz="1600" b="0" i="0" u="none" strike="noStrike" baseline="0" dirty="0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1AFDAA-E6E8-4716-8666-D38DE2D2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7°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2800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3C9FE13-C6C0-411D-A17B-A56F8BD4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u="sng" dirty="0"/>
          </a:p>
          <a:p>
            <a:r>
              <a:rPr lang="it-IT" sz="1600" u="sng" dirty="0" err="1"/>
              <a:t>Trajectories</a:t>
            </a:r>
            <a:r>
              <a:rPr lang="it-IT" sz="1600" u="sng" dirty="0"/>
              <a:t> with </a:t>
            </a:r>
            <a:r>
              <a:rPr lang="it-IT" sz="1600" u="sng" dirty="0" err="1"/>
              <a:t>continuos</a:t>
            </a:r>
            <a:r>
              <a:rPr lang="it-IT" sz="1600" u="sng" dirty="0"/>
              <a:t> </a:t>
            </a:r>
            <a:r>
              <a:rPr lang="it-IT" sz="1600" u="sng" dirty="0" err="1"/>
              <a:t>velocity</a:t>
            </a:r>
            <a:r>
              <a:rPr lang="it-IT" sz="1600" u="sng" dirty="0"/>
              <a:t>, </a:t>
            </a:r>
            <a:r>
              <a:rPr lang="it-IT" sz="1600" u="sng" dirty="0" err="1"/>
              <a:t>acceleration</a:t>
            </a:r>
            <a:r>
              <a:rPr lang="it-IT" sz="1600" u="sng" dirty="0"/>
              <a:t> and </a:t>
            </a:r>
            <a:r>
              <a:rPr lang="it-IT" sz="1600" u="sng" dirty="0" err="1"/>
              <a:t>jerk</a:t>
            </a:r>
            <a:endParaRPr lang="it-IT" sz="1600" u="sng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u="sng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1600" b="1" u="sng" dirty="0" err="1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r>
              <a:rPr lang="it-IT" sz="1600" b="1" u="sng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it-IT" sz="1600" b="1" u="sng" dirty="0" err="1"/>
              <a:t>Formulation</a:t>
            </a:r>
            <a:endParaRPr lang="it-IT" sz="1600" b="1" u="sng" dirty="0"/>
          </a:p>
          <a:p>
            <a:r>
              <a:rPr lang="it-IT" sz="1600" u="sng" dirty="0" err="1"/>
              <a:t>Inital</a:t>
            </a:r>
            <a:r>
              <a:rPr lang="it-IT" sz="1600" u="sng" dirty="0"/>
              <a:t> and </a:t>
            </a:r>
            <a:r>
              <a:rPr lang="it-IT" sz="1600" u="sng" dirty="0" err="1"/>
              <a:t>final</a:t>
            </a:r>
            <a:r>
              <a:rPr lang="it-IT" sz="1600" u="sng" dirty="0"/>
              <a:t> </a:t>
            </a:r>
            <a:r>
              <a:rPr lang="it-IT" sz="1600" u="sng" dirty="0" err="1"/>
              <a:t>conditions</a:t>
            </a:r>
            <a:r>
              <a:rPr lang="it-IT" sz="1600" u="sng" dirty="0"/>
              <a:t>:</a:t>
            </a:r>
          </a:p>
          <a:p>
            <a:pPr lvl="1"/>
            <a:r>
              <a:rPr lang="it-IT" sz="1600" b="0" i="0" u="sng" strike="noStrike" baseline="0" dirty="0" err="1"/>
              <a:t>qi</a:t>
            </a:r>
            <a:r>
              <a:rPr lang="it-IT" sz="1600" b="0" i="0" u="sng" strike="noStrike" baseline="0" dirty="0"/>
              <a:t>=4;   	</a:t>
            </a:r>
            <a:r>
              <a:rPr lang="it-IT" sz="1600" b="0" i="0" u="sng" strike="noStrike" baseline="0" dirty="0" err="1"/>
              <a:t>qf</a:t>
            </a:r>
            <a:r>
              <a:rPr lang="it-IT" sz="1600" b="0" i="0" u="sng" strike="noStrike" baseline="0" dirty="0"/>
              <a:t>=10;</a:t>
            </a:r>
          </a:p>
          <a:p>
            <a:pPr lvl="1"/>
            <a:r>
              <a:rPr lang="it-IT" sz="1600" b="0" i="0" u="sng" strike="noStrike" baseline="0" dirty="0" err="1"/>
              <a:t>dqi</a:t>
            </a:r>
            <a:r>
              <a:rPr lang="it-IT" sz="1600" b="0" i="0" u="sng" strike="noStrike" baseline="0" dirty="0"/>
              <a:t>=0;   	</a:t>
            </a:r>
            <a:r>
              <a:rPr lang="it-IT" sz="1600" b="0" i="0" u="sng" strike="noStrike" baseline="0" dirty="0" err="1"/>
              <a:t>dqf</a:t>
            </a:r>
            <a:r>
              <a:rPr lang="it-IT" sz="1600" b="0" i="0" u="sng" strike="noStrike" baseline="0" dirty="0"/>
              <a:t>=5;</a:t>
            </a:r>
          </a:p>
          <a:p>
            <a:pPr lvl="1"/>
            <a:r>
              <a:rPr lang="it-IT" sz="1600" b="0" i="0" u="sng" strike="noStrike" baseline="0" dirty="0" err="1"/>
              <a:t>ddqi</a:t>
            </a:r>
            <a:r>
              <a:rPr lang="it-IT" sz="1600" b="0" i="0" u="sng" strike="noStrike" baseline="0" dirty="0"/>
              <a:t>=0;	 </a:t>
            </a:r>
            <a:r>
              <a:rPr lang="it-IT" sz="1600" b="0" i="0" u="sng" strike="noStrike" baseline="0" dirty="0" err="1"/>
              <a:t>ddqf</a:t>
            </a:r>
            <a:r>
              <a:rPr lang="it-IT" sz="1600" b="0" i="0" u="sng" strike="noStrike" baseline="0" dirty="0"/>
              <a:t>=0;</a:t>
            </a:r>
          </a:p>
          <a:p>
            <a:pPr lvl="1"/>
            <a:r>
              <a:rPr lang="it-IT" sz="1600" b="0" i="0" u="sng" strike="noStrike" baseline="0" dirty="0" err="1"/>
              <a:t>ddqi</a:t>
            </a:r>
            <a:r>
              <a:rPr lang="it-IT" sz="1600" b="0" i="0" u="sng" strike="noStrike" baseline="0" dirty="0"/>
              <a:t>=0;	 </a:t>
            </a:r>
            <a:r>
              <a:rPr lang="it-IT" sz="1600" b="0" i="0" u="sng" strike="noStrike" baseline="0" dirty="0" err="1"/>
              <a:t>ddqf</a:t>
            </a:r>
            <a:r>
              <a:rPr lang="it-IT" sz="1600" b="0" i="0" u="sng" strike="noStrike" baseline="0" dirty="0"/>
              <a:t>=5;</a:t>
            </a:r>
          </a:p>
          <a:p>
            <a:pPr lvl="1"/>
            <a:r>
              <a:rPr lang="it-IT" sz="1600" b="0" i="0" u="sng" strike="noStrike" baseline="0" dirty="0"/>
              <a:t>ti=</a:t>
            </a:r>
            <a:r>
              <a:rPr lang="it-IT" sz="1600" i="0" u="sng" dirty="0"/>
              <a:t>5;</a:t>
            </a:r>
            <a:r>
              <a:rPr lang="it-IT" sz="1600" b="0" i="0" u="sng" strike="noStrike" baseline="0" dirty="0"/>
              <a:t> 	</a:t>
            </a:r>
            <a:r>
              <a:rPr lang="it-IT" sz="1600" b="0" i="0" u="sng" strike="noStrike" baseline="0" dirty="0" err="1"/>
              <a:t>tf</a:t>
            </a:r>
            <a:r>
              <a:rPr lang="it-IT" sz="1600" b="0" i="0" u="sng" strike="noStrike" baseline="0" dirty="0"/>
              <a:t>=10</a:t>
            </a:r>
          </a:p>
          <a:p>
            <a:pPr marL="530352" lvl="1" indent="0">
              <a:buNone/>
            </a:pPr>
            <a:endParaRPr lang="it-IT" sz="1600" b="0" i="0" u="sng" strike="noStrike" baseline="0" dirty="0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AB5478-E0E6-4943-9740-B0962F87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2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Harmonic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Cycloidal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it-IT" i="0" dirty="0" err="1"/>
              <a:t>Trajectory</a:t>
            </a:r>
            <a:r>
              <a:rPr lang="it-IT" i="0" dirty="0"/>
              <a:t> </a:t>
            </a:r>
            <a:r>
              <a:rPr lang="it-IT" i="0" dirty="0" err="1"/>
              <a:t>which</a:t>
            </a:r>
            <a:r>
              <a:rPr lang="it-IT" i="0" dirty="0"/>
              <a:t> exploit </a:t>
            </a:r>
            <a:r>
              <a:rPr lang="it-IT" i="0" dirty="0" err="1"/>
              <a:t>trigonometric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endParaRPr lang="it-IT" i="0" dirty="0"/>
          </a:p>
          <a:p>
            <a:pPr lvl="1"/>
            <a:r>
              <a:rPr lang="it-IT" i="0" dirty="0" err="1"/>
              <a:t>trigonometric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</a:t>
            </a:r>
            <a:r>
              <a:rPr lang="it-IT" i="0" dirty="0" err="1"/>
              <a:t>have</a:t>
            </a:r>
            <a:r>
              <a:rPr lang="it-IT" i="0" dirty="0"/>
              <a:t> </a:t>
            </a:r>
            <a:r>
              <a:rPr lang="it-IT" i="0" dirty="0" err="1"/>
              <a:t>not-null</a:t>
            </a:r>
            <a:r>
              <a:rPr lang="it-IT" i="0" dirty="0"/>
              <a:t> </a:t>
            </a:r>
            <a:r>
              <a:rPr lang="it-IT" i="0" dirty="0" err="1"/>
              <a:t>continuos</a:t>
            </a:r>
            <a:r>
              <a:rPr lang="it-IT" i="0" dirty="0"/>
              <a:t> </a:t>
            </a:r>
            <a:r>
              <a:rPr lang="it-IT" i="0" dirty="0" err="1"/>
              <a:t>derivatives</a:t>
            </a:r>
            <a:r>
              <a:rPr lang="it-IT" i="0" dirty="0"/>
              <a:t> for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order</a:t>
            </a:r>
            <a:r>
              <a:rPr lang="it-IT" i="0" dirty="0"/>
              <a:t> of </a:t>
            </a:r>
            <a:r>
              <a:rPr lang="it-IT" i="0" dirty="0" err="1"/>
              <a:t>derivation</a:t>
            </a:r>
            <a:r>
              <a:rPr lang="it-IT" i="0" dirty="0"/>
              <a:t> in the </a:t>
            </a:r>
            <a:r>
              <a:rPr lang="it-IT" i="0" dirty="0" err="1"/>
              <a:t>interval</a:t>
            </a:r>
            <a:r>
              <a:rPr lang="it-IT" i="0" dirty="0"/>
              <a:t> (ti, </a:t>
            </a:r>
            <a:r>
              <a:rPr lang="it-IT" i="0" dirty="0" err="1"/>
              <a:t>tf</a:t>
            </a:r>
            <a:r>
              <a:rPr lang="it-IT" i="0" dirty="0"/>
              <a:t>)</a:t>
            </a:r>
          </a:p>
          <a:p>
            <a:pPr lvl="1"/>
            <a:r>
              <a:rPr lang="it-IT" i="0" dirty="0" err="1"/>
              <a:t>May</a:t>
            </a:r>
            <a:r>
              <a:rPr lang="it-IT" i="0" dirty="0"/>
              <a:t> </a:t>
            </a:r>
            <a:r>
              <a:rPr lang="it-IT" i="0" dirty="0" err="1"/>
              <a:t>present</a:t>
            </a:r>
            <a:r>
              <a:rPr lang="it-IT" i="0" dirty="0"/>
              <a:t> </a:t>
            </a:r>
            <a:r>
              <a:rPr lang="it-IT" i="0" dirty="0" err="1"/>
              <a:t>discontinuoties</a:t>
            </a:r>
            <a:r>
              <a:rPr lang="it-IT" i="0" dirty="0"/>
              <a:t> in ti and </a:t>
            </a:r>
            <a:r>
              <a:rPr lang="it-IT" i="0" dirty="0" err="1"/>
              <a:t>tf</a:t>
            </a:r>
            <a:endParaRPr lang="it-IT" i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35CB1-5751-4B8E-89EA-9FD845A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824697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1296</TotalTime>
  <Words>2955</Words>
  <Application>Microsoft Office PowerPoint</Application>
  <PresentationFormat>Widescreen</PresentationFormat>
  <Paragraphs>419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0" baseType="lpstr">
      <vt:lpstr>Calibri</vt:lpstr>
      <vt:lpstr>Courier New</vt:lpstr>
      <vt:lpstr>Franklin Gothic Book</vt:lpstr>
      <vt:lpstr>Inter</vt:lpstr>
      <vt:lpstr>NimbusSanL-Regu</vt:lpstr>
      <vt:lpstr>NimbusSanL-ReguItal</vt:lpstr>
      <vt:lpstr>Ritaglio</vt:lpstr>
      <vt:lpstr>Presentazione standard di PowerPoint</vt:lpstr>
      <vt:lpstr>1 Joint Space Polynomial Trajectory </vt:lpstr>
      <vt:lpstr>3° Degree Polynomial: ∆T</vt:lpstr>
      <vt:lpstr>3° Degree Polynomial: ti-tf </vt:lpstr>
      <vt:lpstr>5° Degree Polynomial: ∆T</vt:lpstr>
      <vt:lpstr>5° Degree Polynomial: ti-tf </vt:lpstr>
      <vt:lpstr>7° Degree Polynomial: ∆T</vt:lpstr>
      <vt:lpstr>7° Degree Polynomial: ti-tf</vt:lpstr>
      <vt:lpstr>2 Harmonic and Cycloidal Trajectory</vt:lpstr>
      <vt:lpstr>Harmonic Trajectory</vt:lpstr>
      <vt:lpstr>Cycloidal Trajectory</vt:lpstr>
      <vt:lpstr>3 Trapeizoidal Velocity Trajectory</vt:lpstr>
      <vt:lpstr>Equal acceleration and decelleration times, tc given</vt:lpstr>
      <vt:lpstr>Equal acceleration and decelleration times, dqc given</vt:lpstr>
      <vt:lpstr>Equal acceleration and decelleration times, ddqc given</vt:lpstr>
      <vt:lpstr>Equal acceleration and decelleration times, ddqc given</vt:lpstr>
      <vt:lpstr>Initial and final velocities can be not null, preassigned duration and ddqcmax</vt:lpstr>
      <vt:lpstr>Initial and final velocities can be not null, preassigned dqcmax and ddqcmax</vt:lpstr>
      <vt:lpstr>4 Double S Trajectory</vt:lpstr>
      <vt:lpstr>4 Double S Trajectory</vt:lpstr>
      <vt:lpstr>Double S Trajectory given dqmax ddqmax dddqmax</vt:lpstr>
      <vt:lpstr>Double S Trajectory with preassigned duration</vt:lpstr>
      <vt:lpstr>5 Joint Space - Multipoint Trajectories</vt:lpstr>
      <vt:lpstr>Multipoint Interpolation: computed velocities at path points and imposed dqi and dqf</vt:lpstr>
      <vt:lpstr>Multipoint Interpolation: continuos accelerations at path points and imposed dqi and dqf</vt:lpstr>
      <vt:lpstr>6 Joint Space - Multipoint Trajectories</vt:lpstr>
      <vt:lpstr>Multipoint Interpolation: continuos accelerations at path points and imposed dqi and dqf, computation based on acceleration</vt:lpstr>
      <vt:lpstr>6 Joint Space - Multipoint Trajectories</vt:lpstr>
      <vt:lpstr>Smoothing Cubic Splines</vt:lpstr>
      <vt:lpstr>7 Joint Space - Multipoint Trajectories       Model Based Trajectory Planning</vt:lpstr>
      <vt:lpstr>Model based trajectory planning</vt:lpstr>
      <vt:lpstr>Model based trajectory planning</vt:lpstr>
      <vt:lpstr>8  Operational Space Trajectories    Motion Primitives</vt:lpstr>
      <vt:lpstr>Trajectory composed by motion primitives</vt:lpstr>
      <vt:lpstr>Trajectory composed by motion primitives</vt:lpstr>
      <vt:lpstr>Presentazione standard di PowerPoint</vt:lpstr>
      <vt:lpstr>9  Shortest Trajectory connecting 3  points on a sphere</vt:lpstr>
      <vt:lpstr>9  Shortest Trajectory connecting 3  points on a sphere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1.1: Find a public dataset of range images  from different acquisition systems</vt:lpstr>
      <vt:lpstr>Presentazione standard di PowerPoint</vt:lpstr>
      <vt:lpstr>1.2: Create a 3D cloud of points from a range image</vt:lpstr>
      <vt:lpstr>1.3: Mesh reconstruction from range image</vt:lpstr>
      <vt:lpstr>2: Image analysis</vt:lpstr>
      <vt:lpstr>Image Analysis: HW 1</vt:lpstr>
      <vt:lpstr>Image Analysis: HW 2</vt:lpstr>
      <vt:lpstr>Image Analysis: HW 3</vt:lpstr>
      <vt:lpstr>3: 3D Analysis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Marchiotto</dc:creator>
  <cp:lastModifiedBy>Nicola Marchiotto</cp:lastModifiedBy>
  <cp:revision>58</cp:revision>
  <dcterms:created xsi:type="dcterms:W3CDTF">2021-07-05T12:23:42Z</dcterms:created>
  <dcterms:modified xsi:type="dcterms:W3CDTF">2022-02-08T22:17:37Z</dcterms:modified>
</cp:coreProperties>
</file>