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0" r:id="rId4"/>
    <p:sldId id="259" r:id="rId5"/>
    <p:sldId id="261" r:id="rId6"/>
    <p:sldId id="263" r:id="rId7"/>
    <p:sldId id="265" r:id="rId8"/>
    <p:sldId id="266" r:id="rId9"/>
    <p:sldId id="267" r:id="rId10"/>
    <p:sldId id="268" r:id="rId11"/>
    <p:sldId id="269"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A96A2-C20C-42C7-89DB-AF51A11EB772}" type="datetimeFigureOut">
              <a:rPr lang="en-GB" smtClean="0"/>
              <a:t>29/05/2019</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1D12F-8C4A-40DF-B8FD-5ABF8F1992BE}" type="slidenum">
              <a:rPr lang="en-GB" smtClean="0"/>
              <a:t>‹N›</a:t>
            </a:fld>
            <a:endParaRPr lang="en-GB"/>
          </a:p>
        </p:txBody>
      </p:sp>
    </p:spTree>
    <p:extLst>
      <p:ext uri="{BB962C8B-B14F-4D97-AF65-F5344CB8AC3E}">
        <p14:creationId xmlns:p14="http://schemas.microsoft.com/office/powerpoint/2010/main" val="309988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90520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16711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18931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9421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425449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F2B8449-8164-4014-8EE9-C36324EBF128}" type="datetimeFigureOut">
              <a:rPr lang="it-IT" smtClean="0"/>
              <a:t>29/05/2019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B32D225-F080-4981-9DA6-DFB10752ECAB}"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6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86452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26328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F2B8449-8164-4014-8EE9-C36324EBF128}" type="datetimeFigureOut">
              <a:rPr lang="it-IT" smtClean="0"/>
              <a:t>29/05/2019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160191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2B8449-8164-4014-8EE9-C36324EBF128}" type="datetimeFigureOut">
              <a:rPr lang="it-IT" smtClean="0"/>
              <a:t>29/05/2019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82186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32D225-F080-4981-9DA6-DFB10752ECAB}" type="slidenum">
              <a:rPr lang="it-IT" smtClean="0"/>
              <a:t>‹N›</a:t>
            </a:fld>
            <a:endParaRPr lang="it-IT"/>
          </a:p>
        </p:txBody>
      </p:sp>
    </p:spTree>
    <p:extLst>
      <p:ext uri="{BB962C8B-B14F-4D97-AF65-F5344CB8AC3E}">
        <p14:creationId xmlns:p14="http://schemas.microsoft.com/office/powerpoint/2010/main" val="203399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F2B8449-8164-4014-8EE9-C36324EBF128}" type="datetimeFigureOut">
              <a:rPr lang="it-IT" smtClean="0"/>
              <a:t>29/05/2019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B32D225-F080-4981-9DA6-DFB10752ECAB}" type="slidenum">
              <a:rPr lang="it-IT" smtClean="0"/>
              <a:t>‹N›</a:t>
            </a:fld>
            <a:endParaRPr lang="it-IT"/>
          </a:p>
        </p:txBody>
      </p:sp>
    </p:spTree>
    <p:extLst>
      <p:ext uri="{BB962C8B-B14F-4D97-AF65-F5344CB8AC3E}">
        <p14:creationId xmlns:p14="http://schemas.microsoft.com/office/powerpoint/2010/main" val="371001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2B8449-8164-4014-8EE9-C36324EBF128}" type="datetimeFigureOut">
              <a:rPr lang="it-IT" smtClean="0"/>
              <a:t>29/05/2019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32D225-F080-4981-9DA6-DFB10752ECAB}"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22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00051" y="2168471"/>
            <a:ext cx="10058400" cy="1143000"/>
          </a:xfrm>
        </p:spPr>
        <p:txBody>
          <a:bodyPr/>
          <a:lstStyle/>
          <a:p>
            <a:pPr algn="ctr"/>
            <a:r>
              <a:rPr lang="en-US" b="1" i="1" dirty="0">
                <a:solidFill>
                  <a:srgbClr val="EAE400"/>
                </a:solidFill>
                <a:latin typeface="Garamond" panose="02020404030301010803" pitchFamily="18" charset="0"/>
              </a:rPr>
              <a:t>Strategic Partnership for Industry 4.0 innovation advanced Training</a:t>
            </a:r>
            <a:endParaRPr lang="it-IT" i="1" dirty="0">
              <a:solidFill>
                <a:srgbClr val="EAE400"/>
              </a:solidFill>
              <a:latin typeface="Garamond" panose="02020404030301010803" pitchFamily="18"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4533" y="634080"/>
            <a:ext cx="7169436" cy="1476000"/>
          </a:xfrm>
          <a:prstGeom prst="rect">
            <a:avLst/>
          </a:prstGeom>
          <a:noFill/>
          <a:ln>
            <a:noFill/>
          </a:ln>
        </p:spPr>
      </p:pic>
      <p:pic>
        <p:nvPicPr>
          <p:cNvPr id="5" name="Immagin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4" y="5373133"/>
            <a:ext cx="3666067" cy="902612"/>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4149544" y="5655863"/>
            <a:ext cx="7772627" cy="415498"/>
          </a:xfrm>
          <a:prstGeom prst="rect">
            <a:avLst/>
          </a:prstGeom>
          <a:noFill/>
        </p:spPr>
        <p:txBody>
          <a:bodyPr wrap="square" rtlCol="0">
            <a:spAutoFit/>
          </a:bodyPr>
          <a:lstStyle/>
          <a:p>
            <a:pPr algn="just"/>
            <a:r>
              <a:rPr lang="en-US" sz="1050" dirty="0">
                <a:latin typeface="Garamond" panose="02020404030301010803" pitchFamily="18" charset="0"/>
              </a:rPr>
              <a:t>The European Commission support for the production of this publication does not constitute endorsement of the contents which reflects the views only of the authors, and the Commission cannot be held responsible for any use which may be made of the information contained therein.</a:t>
            </a:r>
            <a:endParaRPr lang="it-IT" sz="1050" dirty="0">
              <a:latin typeface="Garamond" panose="02020404030301010803" pitchFamily="18" charset="0"/>
            </a:endParaRPr>
          </a:p>
        </p:txBody>
      </p:sp>
      <p:sp>
        <p:nvSpPr>
          <p:cNvPr id="2" name="CasellaDiTesto 1"/>
          <p:cNvSpPr txBox="1"/>
          <p:nvPr/>
        </p:nvSpPr>
        <p:spPr>
          <a:xfrm>
            <a:off x="3713747" y="3397718"/>
            <a:ext cx="7528560" cy="584775"/>
          </a:xfrm>
          <a:prstGeom prst="rect">
            <a:avLst/>
          </a:prstGeom>
          <a:noFill/>
        </p:spPr>
        <p:txBody>
          <a:bodyPr wrap="square" rtlCol="0">
            <a:spAutoFit/>
          </a:bodyPr>
          <a:lstStyle/>
          <a:p>
            <a:r>
              <a:rPr lang="it-IT" sz="3200" dirty="0">
                <a:latin typeface="Garamond" panose="02020404030301010803" pitchFamily="18" charset="0"/>
              </a:rPr>
              <a:t>Common Part – 360 degrees of digitalization</a:t>
            </a:r>
          </a:p>
        </p:txBody>
      </p:sp>
    </p:spTree>
    <p:extLst>
      <p:ext uri="{BB962C8B-B14F-4D97-AF65-F5344CB8AC3E}">
        <p14:creationId xmlns:p14="http://schemas.microsoft.com/office/powerpoint/2010/main" val="379296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Systems and Processes</a:t>
            </a:r>
          </a:p>
        </p:txBody>
      </p:sp>
      <p:sp>
        <p:nvSpPr>
          <p:cNvPr id="3" name="Segnaposto contenuto 2"/>
          <p:cNvSpPr>
            <a:spLocks noGrp="1"/>
          </p:cNvSpPr>
          <p:nvPr>
            <p:ph idx="1"/>
          </p:nvPr>
        </p:nvSpPr>
        <p:spPr/>
        <p:txBody>
          <a:bodyPr>
            <a:normAutofit/>
          </a:bodyPr>
          <a:lstStyle/>
          <a:p>
            <a:endParaRPr lang="en-GB" dirty="0"/>
          </a:p>
          <a:p>
            <a:r>
              <a:rPr lang="en-GB" dirty="0"/>
              <a:t>New digital models, such as e-commerce, need traditional supply chains to adapt to the new environment by changing the way companies are operating internally.</a:t>
            </a:r>
          </a:p>
          <a:p>
            <a:endParaRPr lang="es-ES" dirty="0"/>
          </a:p>
          <a:p>
            <a:pPr marL="0" indent="0">
              <a:buNone/>
            </a:pPr>
            <a:endParaRPr lang="en-GB" dirty="0"/>
          </a:p>
          <a:p>
            <a:r>
              <a:rPr lang="en-GB" dirty="0"/>
              <a:t>The digital contents must be managed, that is, well stored and their access and use controlled, since they constitute the assets that generate income for the company.</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Integrated </a:t>
            </a:r>
            <a:r>
              <a:rPr lang="en-US" sz="2800" b="1" dirty="0">
                <a:solidFill>
                  <a:srgbClr val="00B0F0"/>
                </a:solidFill>
              </a:rPr>
              <a:t>Workflow</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F0A34E"/>
                </a:solidFill>
              </a:rPr>
              <a:t>Content </a:t>
            </a:r>
            <a:r>
              <a:rPr lang="en-US" sz="2800" b="1" dirty="0">
                <a:solidFill>
                  <a:srgbClr val="00B0F0"/>
                </a:solidFill>
              </a:rPr>
              <a:t>Management</a:t>
            </a:r>
          </a:p>
        </p:txBody>
      </p:sp>
    </p:spTree>
    <p:extLst>
      <p:ext uri="{BB962C8B-B14F-4D97-AF65-F5344CB8AC3E}">
        <p14:creationId xmlns:p14="http://schemas.microsoft.com/office/powerpoint/2010/main" val="150964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Systems and Processes</a:t>
            </a:r>
          </a:p>
        </p:txBody>
      </p:sp>
      <p:sp>
        <p:nvSpPr>
          <p:cNvPr id="3" name="Segnaposto contenuto 2"/>
          <p:cNvSpPr>
            <a:spLocks noGrp="1"/>
          </p:cNvSpPr>
          <p:nvPr>
            <p:ph idx="1"/>
          </p:nvPr>
        </p:nvSpPr>
        <p:spPr/>
        <p:txBody>
          <a:bodyPr>
            <a:normAutofit/>
          </a:bodyPr>
          <a:lstStyle/>
          <a:p>
            <a:endParaRPr lang="en-GB" dirty="0"/>
          </a:p>
          <a:p>
            <a:r>
              <a:rPr lang="en-GB" dirty="0"/>
              <a:t>Digitization impacts the way customers interact with the company. The Internet offers unrestricted accessibility that forces companies to adopt new ways in how they sell their products and services.</a:t>
            </a:r>
          </a:p>
          <a:p>
            <a:endParaRPr lang="es-ES" dirty="0"/>
          </a:p>
          <a:p>
            <a:pPr marL="0" indent="0">
              <a:buNone/>
            </a:pPr>
            <a:endParaRPr lang="en-GB" dirty="0"/>
          </a:p>
          <a:p>
            <a:r>
              <a:rPr lang="en-GB" dirty="0"/>
              <a:t>It is necessary to adapt quickly to the new needs of the market. The ability to quickly change internal processes and have a set of standard services that allow them to integrate with third parties quickly must be evaluated.</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Integration</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00B0F0"/>
                </a:solidFill>
              </a:rPr>
              <a:t>Platforms </a:t>
            </a:r>
            <a:r>
              <a:rPr lang="en-US" sz="2800" b="1" dirty="0">
                <a:solidFill>
                  <a:srgbClr val="F0A34E"/>
                </a:solidFill>
              </a:rPr>
              <a:t>Standardization</a:t>
            </a:r>
          </a:p>
        </p:txBody>
      </p:sp>
    </p:spTree>
    <p:extLst>
      <p:ext uri="{BB962C8B-B14F-4D97-AF65-F5344CB8AC3E}">
        <p14:creationId xmlns:p14="http://schemas.microsoft.com/office/powerpoint/2010/main" val="207376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otón de acción: Hacia delante o Siguiente">
            <a:hlinkClick r:id="" action="ppaction://noaction" highlightClick="1"/>
          </p:cNvPr>
          <p:cNvSpPr/>
          <p:nvPr/>
        </p:nvSpPr>
        <p:spPr bwMode="auto">
          <a:xfrm>
            <a:off x="8575932" y="6577648"/>
            <a:ext cx="301588" cy="216024"/>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s-ES" sz="2400">
              <a:latin typeface="Lucida Grande" pitchFamily="-64" charset="0"/>
              <a:ea typeface="Geneva" pitchFamily="-64" charset="-128"/>
            </a:endParaRPr>
          </a:p>
        </p:txBody>
      </p:sp>
      <p:sp>
        <p:nvSpPr>
          <p:cNvPr id="14" name="Rectángulo 13">
            <a:extLst>
              <a:ext uri="{FF2B5EF4-FFF2-40B4-BE49-F238E27FC236}">
                <a16:creationId xmlns:a16="http://schemas.microsoft.com/office/drawing/2014/main" id="{F7669DED-71BE-47DA-A90C-80C6D90F88AE}"/>
              </a:ext>
            </a:extLst>
          </p:cNvPr>
          <p:cNvSpPr/>
          <p:nvPr/>
        </p:nvSpPr>
        <p:spPr>
          <a:xfrm>
            <a:off x="1802650" y="110171"/>
            <a:ext cx="8586700" cy="623213"/>
          </a:xfrm>
          <a:prstGeom prst="rect">
            <a:avLst/>
          </a:prstGeom>
        </p:spPr>
        <p:txBody>
          <a:bodyPr anchor="ctr">
            <a:normAutofit/>
          </a:bodyPr>
          <a:lstStyle/>
          <a:p>
            <a:pPr>
              <a:lnSpc>
                <a:spcPct val="80000"/>
              </a:lnSpc>
            </a:pPr>
            <a:r>
              <a:rPr lang="es-ES" sz="2000" b="1" dirty="0" err="1">
                <a:solidFill>
                  <a:srgbClr val="7AA9DD"/>
                </a:solidFill>
                <a:latin typeface="+mj-lt"/>
              </a:rPr>
              <a:t>Technology</a:t>
            </a:r>
            <a:r>
              <a:rPr lang="es-ES" sz="2000" b="1" dirty="0">
                <a:solidFill>
                  <a:srgbClr val="7AA9DD"/>
                </a:solidFill>
                <a:latin typeface="+mj-lt"/>
              </a:rPr>
              <a:t> as </a:t>
            </a:r>
            <a:r>
              <a:rPr lang="es-ES" sz="2000" b="1" dirty="0" err="1">
                <a:solidFill>
                  <a:srgbClr val="7AA9DD"/>
                </a:solidFill>
                <a:latin typeface="+mj-lt"/>
              </a:rPr>
              <a:t>the</a:t>
            </a:r>
            <a:r>
              <a:rPr lang="es-ES" sz="2000" b="1" dirty="0">
                <a:solidFill>
                  <a:srgbClr val="7AA9DD"/>
                </a:solidFill>
                <a:latin typeface="+mj-lt"/>
              </a:rPr>
              <a:t> </a:t>
            </a:r>
            <a:r>
              <a:rPr lang="es-ES" sz="2000" b="1" dirty="0" err="1">
                <a:solidFill>
                  <a:srgbClr val="7AA9DD"/>
                </a:solidFill>
                <a:latin typeface="+mj-lt"/>
              </a:rPr>
              <a:t>engine</a:t>
            </a:r>
            <a:r>
              <a:rPr lang="es-ES" sz="2000" b="1" dirty="0">
                <a:solidFill>
                  <a:srgbClr val="7AA9DD"/>
                </a:solidFill>
                <a:latin typeface="+mj-lt"/>
              </a:rPr>
              <a:t> </a:t>
            </a:r>
            <a:r>
              <a:rPr lang="es-ES" sz="2000" b="1" dirty="0" err="1">
                <a:solidFill>
                  <a:srgbClr val="7AA9DD"/>
                </a:solidFill>
                <a:latin typeface="+mj-lt"/>
              </a:rPr>
              <a:t>for</a:t>
            </a:r>
            <a:r>
              <a:rPr lang="es-ES" sz="2000" b="1" dirty="0">
                <a:solidFill>
                  <a:srgbClr val="7AA9DD"/>
                </a:solidFill>
                <a:latin typeface="+mj-lt"/>
              </a:rPr>
              <a:t> </a:t>
            </a:r>
            <a:r>
              <a:rPr lang="es-ES" sz="2000" b="1" dirty="0" err="1">
                <a:solidFill>
                  <a:srgbClr val="7AA9DD"/>
                </a:solidFill>
                <a:latin typeface="+mj-lt"/>
              </a:rPr>
              <a:t>the</a:t>
            </a:r>
            <a:r>
              <a:rPr lang="es-ES" sz="2000" b="1" dirty="0">
                <a:solidFill>
                  <a:srgbClr val="7AA9DD"/>
                </a:solidFill>
                <a:latin typeface="+mj-lt"/>
              </a:rPr>
              <a:t> Digital </a:t>
            </a:r>
            <a:r>
              <a:rPr lang="es-ES" sz="2000" b="1" dirty="0" err="1">
                <a:solidFill>
                  <a:srgbClr val="7AA9DD"/>
                </a:solidFill>
                <a:latin typeface="+mj-lt"/>
              </a:rPr>
              <a:t>Transformation</a:t>
            </a:r>
            <a:endParaRPr lang="es-ES" sz="2000" b="1" dirty="0">
              <a:solidFill>
                <a:srgbClr val="7AA9DD"/>
              </a:solidFill>
              <a:latin typeface="+mj-lt"/>
            </a:endParaRPr>
          </a:p>
        </p:txBody>
      </p:sp>
      <p:sp>
        <p:nvSpPr>
          <p:cNvPr id="158" name="39 Rectángulo">
            <a:extLst>
              <a:ext uri="{FF2B5EF4-FFF2-40B4-BE49-F238E27FC236}">
                <a16:creationId xmlns:a16="http://schemas.microsoft.com/office/drawing/2014/main" id="{38B3DF4A-2DED-4959-8313-46635258B5F3}"/>
              </a:ext>
            </a:extLst>
          </p:cNvPr>
          <p:cNvSpPr/>
          <p:nvPr/>
        </p:nvSpPr>
        <p:spPr>
          <a:xfrm>
            <a:off x="8274666" y="4726886"/>
            <a:ext cx="1205711" cy="461665"/>
          </a:xfrm>
          <a:prstGeom prst="rect">
            <a:avLst/>
          </a:prstGeom>
        </p:spPr>
        <p:txBody>
          <a:bodyPr wrap="square">
            <a:spAutoFit/>
          </a:bodyPr>
          <a:lstStyle/>
          <a:p>
            <a:pPr algn="ctr"/>
            <a:r>
              <a:rPr lang="es-ES" sz="1200" b="1" dirty="0">
                <a:solidFill>
                  <a:schemeClr val="bg1"/>
                </a:solidFill>
              </a:rPr>
              <a:t>Acceso</a:t>
            </a:r>
          </a:p>
          <a:p>
            <a:pPr algn="ctr"/>
            <a:r>
              <a:rPr lang="es-ES" sz="1200" b="1" dirty="0">
                <a:solidFill>
                  <a:schemeClr val="bg1"/>
                </a:solidFill>
              </a:rPr>
              <a:t>universal</a:t>
            </a:r>
          </a:p>
        </p:txBody>
      </p:sp>
      <p:pic>
        <p:nvPicPr>
          <p:cNvPr id="6" name="Imagen 5"/>
          <p:cNvPicPr>
            <a:picLocks noChangeAspect="1"/>
          </p:cNvPicPr>
          <p:nvPr/>
        </p:nvPicPr>
        <p:blipFill>
          <a:blip r:embed="rId3"/>
          <a:stretch>
            <a:fillRect/>
          </a:stretch>
        </p:blipFill>
        <p:spPr>
          <a:xfrm>
            <a:off x="1291397" y="733384"/>
            <a:ext cx="9609206" cy="5318253"/>
          </a:xfrm>
          <a:prstGeom prst="rect">
            <a:avLst/>
          </a:prstGeom>
        </p:spPr>
      </p:pic>
    </p:spTree>
    <p:extLst>
      <p:ext uri="{BB962C8B-B14F-4D97-AF65-F5344CB8AC3E}">
        <p14:creationId xmlns:p14="http://schemas.microsoft.com/office/powerpoint/2010/main" val="92082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Digital Transformation</a:t>
            </a:r>
          </a:p>
        </p:txBody>
      </p:sp>
      <p:sp>
        <p:nvSpPr>
          <p:cNvPr id="3" name="Segnaposto contenuto 2"/>
          <p:cNvSpPr>
            <a:spLocks noGrp="1"/>
          </p:cNvSpPr>
          <p:nvPr>
            <p:ph idx="1"/>
          </p:nvPr>
        </p:nvSpPr>
        <p:spPr/>
        <p:txBody>
          <a:bodyPr>
            <a:normAutofit lnSpcReduction="10000"/>
          </a:bodyPr>
          <a:lstStyle/>
          <a:p>
            <a:endParaRPr lang="en-GB" dirty="0"/>
          </a:p>
          <a:p>
            <a:endParaRPr lang="en-GB" dirty="0"/>
          </a:p>
          <a:p>
            <a:endParaRPr lang="en-GB" dirty="0"/>
          </a:p>
          <a:p>
            <a:endParaRPr lang="en-GB" dirty="0"/>
          </a:p>
          <a:p>
            <a:endParaRPr lang="en-GB" dirty="0"/>
          </a:p>
          <a:p>
            <a:endParaRPr lang="en-GB" dirty="0"/>
          </a:p>
          <a:p>
            <a:r>
              <a:rPr lang="en-GB" dirty="0"/>
              <a:t>Each one has the objective of improving the key points of the functionality and profitability of the enterprise.</a:t>
            </a:r>
          </a:p>
          <a:p>
            <a:r>
              <a:rPr lang="en-GB" dirty="0"/>
              <a:t>The progression and low cost of some relevant technologies are acting as </a:t>
            </a:r>
            <a:r>
              <a:rPr lang="en-GB" dirty="0" err="1"/>
              <a:t>dinamizers</a:t>
            </a:r>
            <a:r>
              <a:rPr lang="en-GB" dirty="0"/>
              <a:t> of the Digital Transformation.</a:t>
            </a:r>
          </a:p>
          <a:p>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5" name="4 CuadroTexto"/>
          <p:cNvSpPr txBox="1"/>
          <p:nvPr/>
        </p:nvSpPr>
        <p:spPr>
          <a:xfrm>
            <a:off x="1900989" y="2548674"/>
            <a:ext cx="9254691" cy="445635"/>
          </a:xfrm>
          <a:prstGeom prst="rect">
            <a:avLst/>
          </a:prstGeom>
          <a:noFill/>
        </p:spPr>
        <p:txBody>
          <a:bodyPr wrap="square" rtlCol="0">
            <a:spAutoFit/>
          </a:bodyPr>
          <a:lstStyle/>
          <a:p>
            <a:pPr>
              <a:lnSpc>
                <a:spcPct val="80000"/>
              </a:lnSpc>
            </a:pPr>
            <a:r>
              <a:rPr lang="en-US" sz="2800" b="1" dirty="0">
                <a:solidFill>
                  <a:srgbClr val="F0A34E"/>
                </a:solidFill>
                <a:latin typeface="+mn-lt"/>
              </a:rPr>
              <a:t>Redefinition </a:t>
            </a:r>
            <a:r>
              <a:rPr lang="en-US" sz="2800" b="1" dirty="0">
                <a:solidFill>
                  <a:srgbClr val="7AA9DD"/>
                </a:solidFill>
                <a:latin typeface="+mn-lt"/>
              </a:rPr>
              <a:t>of the internal flows of the enterprise</a:t>
            </a:r>
          </a:p>
        </p:txBody>
      </p:sp>
      <p:sp>
        <p:nvSpPr>
          <p:cNvPr id="6" name="5 CuadroTexto"/>
          <p:cNvSpPr txBox="1"/>
          <p:nvPr/>
        </p:nvSpPr>
        <p:spPr>
          <a:xfrm>
            <a:off x="1907785" y="3251614"/>
            <a:ext cx="9104685" cy="445635"/>
          </a:xfrm>
          <a:prstGeom prst="rect">
            <a:avLst/>
          </a:prstGeom>
          <a:noFill/>
        </p:spPr>
        <p:txBody>
          <a:bodyPr wrap="square" rtlCol="0">
            <a:spAutoFit/>
          </a:bodyPr>
          <a:lstStyle/>
          <a:p>
            <a:pPr>
              <a:lnSpc>
                <a:spcPct val="80000"/>
              </a:lnSpc>
            </a:pPr>
            <a:r>
              <a:rPr lang="en-US" sz="2800" b="1" dirty="0">
                <a:solidFill>
                  <a:srgbClr val="F0A34E"/>
                </a:solidFill>
                <a:latin typeface="+mn-lt"/>
              </a:rPr>
              <a:t>Digitalization </a:t>
            </a:r>
            <a:r>
              <a:rPr lang="en-US" sz="2800" b="1" dirty="0">
                <a:solidFill>
                  <a:srgbClr val="7AA9DD"/>
                </a:solidFill>
                <a:latin typeface="+mn-lt"/>
              </a:rPr>
              <a:t>of the organization</a:t>
            </a:r>
            <a:endParaRPr lang="en-US" sz="3200" b="1" dirty="0">
              <a:solidFill>
                <a:srgbClr val="7AA9DD"/>
              </a:solidFill>
              <a:latin typeface="+mn-lt"/>
              <a:cs typeface="Geneva" pitchFamily="-110" charset="0"/>
            </a:endParaRPr>
          </a:p>
        </p:txBody>
      </p:sp>
      <p:sp>
        <p:nvSpPr>
          <p:cNvPr id="7" name="5 CuadroTexto"/>
          <p:cNvSpPr txBox="1"/>
          <p:nvPr/>
        </p:nvSpPr>
        <p:spPr>
          <a:xfrm>
            <a:off x="1907785" y="1845734"/>
            <a:ext cx="9104685" cy="437043"/>
          </a:xfrm>
          <a:prstGeom prst="rect">
            <a:avLst/>
          </a:prstGeom>
          <a:noFill/>
        </p:spPr>
        <p:txBody>
          <a:bodyPr wrap="square" rtlCol="0">
            <a:spAutoFit/>
          </a:bodyPr>
          <a:lstStyle/>
          <a:p>
            <a:pPr>
              <a:lnSpc>
                <a:spcPct val="80000"/>
              </a:lnSpc>
            </a:pPr>
            <a:r>
              <a:rPr lang="en-US" sz="2800" b="1" dirty="0">
                <a:solidFill>
                  <a:srgbClr val="F0A34E"/>
                </a:solidFill>
                <a:latin typeface="+mn-lt"/>
              </a:rPr>
              <a:t>Innovate and create</a:t>
            </a:r>
            <a:r>
              <a:rPr lang="en-US" sz="2800" b="1" dirty="0">
                <a:solidFill>
                  <a:srgbClr val="7AA9DD"/>
                </a:solidFill>
                <a:latin typeface="+mn-lt"/>
              </a:rPr>
              <a:t> new products and services</a:t>
            </a:r>
            <a:endParaRPr lang="en-US" sz="3200" b="1" dirty="0">
              <a:solidFill>
                <a:srgbClr val="7AA9DD"/>
              </a:solidFill>
              <a:latin typeface="+mn-lt"/>
              <a:cs typeface="Geneva" pitchFamily="-110" charset="0"/>
            </a:endParaRPr>
          </a:p>
        </p:txBody>
      </p:sp>
      <p:sp>
        <p:nvSpPr>
          <p:cNvPr id="8" name="7 Rectángulo"/>
          <p:cNvSpPr/>
          <p:nvPr/>
        </p:nvSpPr>
        <p:spPr>
          <a:xfrm>
            <a:off x="1918627" y="3954554"/>
            <a:ext cx="8865374" cy="445635"/>
          </a:xfrm>
          <a:prstGeom prst="rect">
            <a:avLst/>
          </a:prstGeom>
          <a:noFill/>
        </p:spPr>
        <p:txBody>
          <a:bodyPr wrap="square" rtlCol="0">
            <a:spAutoFit/>
          </a:bodyPr>
          <a:lstStyle/>
          <a:p>
            <a:pPr>
              <a:lnSpc>
                <a:spcPct val="80000"/>
              </a:lnSpc>
            </a:pPr>
            <a:r>
              <a:rPr lang="en-US" sz="2800" b="1" dirty="0">
                <a:solidFill>
                  <a:srgbClr val="F0A34E"/>
                </a:solidFill>
                <a:latin typeface="+mn-lt"/>
              </a:rPr>
              <a:t>Digitalization </a:t>
            </a:r>
            <a:r>
              <a:rPr lang="en-US" sz="2800" b="1" dirty="0">
                <a:solidFill>
                  <a:srgbClr val="7AA9DD"/>
                </a:solidFill>
                <a:latin typeface="+mn-lt"/>
              </a:rPr>
              <a:t>of the experience of the client</a:t>
            </a:r>
          </a:p>
        </p:txBody>
      </p:sp>
    </p:spTree>
    <p:extLst>
      <p:ext uri="{BB962C8B-B14F-4D97-AF65-F5344CB8AC3E}">
        <p14:creationId xmlns:p14="http://schemas.microsoft.com/office/powerpoint/2010/main" val="287659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291397" y="608124"/>
            <a:ext cx="9609206" cy="5318253"/>
          </a:xfrm>
          <a:prstGeom prst="rect">
            <a:avLst/>
          </a:prstGeom>
        </p:spPr>
      </p:pic>
      <p:sp>
        <p:nvSpPr>
          <p:cNvPr id="14" name="Rectángulo 13">
            <a:extLst>
              <a:ext uri="{FF2B5EF4-FFF2-40B4-BE49-F238E27FC236}">
                <a16:creationId xmlns:a16="http://schemas.microsoft.com/office/drawing/2014/main" id="{F7669DED-71BE-47DA-A90C-80C6D90F88AE}"/>
              </a:ext>
            </a:extLst>
          </p:cNvPr>
          <p:cNvSpPr/>
          <p:nvPr/>
        </p:nvSpPr>
        <p:spPr>
          <a:xfrm>
            <a:off x="1802650" y="110171"/>
            <a:ext cx="8586700" cy="623213"/>
          </a:xfrm>
          <a:prstGeom prst="rect">
            <a:avLst/>
          </a:prstGeom>
        </p:spPr>
        <p:txBody>
          <a:bodyPr anchor="ctr">
            <a:normAutofit/>
          </a:bodyPr>
          <a:lstStyle/>
          <a:p>
            <a:pPr>
              <a:lnSpc>
                <a:spcPct val="80000"/>
              </a:lnSpc>
            </a:pPr>
            <a:r>
              <a:rPr lang="es-ES" sz="2000" b="1" dirty="0" err="1">
                <a:solidFill>
                  <a:srgbClr val="7AA9DD"/>
                </a:solidFill>
                <a:latin typeface="+mj-lt"/>
              </a:rPr>
              <a:t>Digitalization</a:t>
            </a:r>
            <a:r>
              <a:rPr lang="es-ES" sz="2000" b="1" dirty="0">
                <a:solidFill>
                  <a:srgbClr val="7AA9DD"/>
                </a:solidFill>
                <a:latin typeface="+mj-lt"/>
              </a:rPr>
              <a:t> </a:t>
            </a:r>
            <a:r>
              <a:rPr lang="es-ES" sz="2000" b="1" dirty="0" err="1">
                <a:solidFill>
                  <a:srgbClr val="7AA9DD"/>
                </a:solidFill>
                <a:latin typeface="+mj-lt"/>
              </a:rPr>
              <a:t>wheel</a:t>
            </a:r>
            <a:endParaRPr lang="es-ES" sz="2000" b="1" dirty="0">
              <a:solidFill>
                <a:srgbClr val="7AA9DD"/>
              </a:solidFill>
              <a:latin typeface="+mj-lt"/>
            </a:endParaRPr>
          </a:p>
        </p:txBody>
      </p:sp>
      <p:sp>
        <p:nvSpPr>
          <p:cNvPr id="6" name="Elipse 5"/>
          <p:cNvSpPr/>
          <p:nvPr/>
        </p:nvSpPr>
        <p:spPr>
          <a:xfrm>
            <a:off x="4892842" y="2302042"/>
            <a:ext cx="2253916" cy="2204719"/>
          </a:xfrm>
          <a:prstGeom prst="ellipse">
            <a:avLst/>
          </a:prstGeom>
          <a:solidFill>
            <a:srgbClr val="00B0F0"/>
          </a:solid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9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Costumer</a:t>
            </a:r>
          </a:p>
        </p:txBody>
      </p:sp>
      <p:sp>
        <p:nvSpPr>
          <p:cNvPr id="3" name="Segnaposto contenuto 2"/>
          <p:cNvSpPr>
            <a:spLocks noGrp="1"/>
          </p:cNvSpPr>
          <p:nvPr>
            <p:ph idx="1"/>
          </p:nvPr>
        </p:nvSpPr>
        <p:spPr/>
        <p:txBody>
          <a:bodyPr>
            <a:normAutofit/>
          </a:bodyPr>
          <a:lstStyle/>
          <a:p>
            <a:endParaRPr lang="en-GB" dirty="0"/>
          </a:p>
          <a:p>
            <a:r>
              <a:rPr lang="en-GB" dirty="0"/>
              <a:t>The progress of the new digital economy is becoming a priority for the most important companies. This change forces us to compete on an increasingly global scale and, in turn, stimulates the company's processes: improving the relationship with the customer, but also streamlining supply chains and improving products and services.</a:t>
            </a:r>
          </a:p>
          <a:p>
            <a:endParaRPr lang="en-GB" dirty="0"/>
          </a:p>
          <a:p>
            <a:r>
              <a:rPr lang="en-GB" dirty="0"/>
              <a:t>With the digital transformation, the company's sales can be distributed through several digital channels, in addition to the physical one. Customers are increasing their purchases through the internet and using product comparisons before deciding. Therefore, companies must update the way they sell and market their products.</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Market </a:t>
            </a:r>
            <a:r>
              <a:rPr lang="en-US" sz="2800" b="1" dirty="0">
                <a:solidFill>
                  <a:srgbClr val="00B0F0"/>
                </a:solidFill>
              </a:rPr>
              <a:t>dynamics</a:t>
            </a: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F0A34E"/>
                </a:solidFill>
              </a:rPr>
              <a:t>Multi(Omni)-channel </a:t>
            </a:r>
            <a:r>
              <a:rPr lang="en-US" sz="2800" b="1" dirty="0">
                <a:solidFill>
                  <a:srgbClr val="00B0F0"/>
                </a:solidFill>
              </a:rPr>
              <a:t>access</a:t>
            </a:r>
          </a:p>
        </p:txBody>
      </p:sp>
    </p:spTree>
    <p:extLst>
      <p:ext uri="{BB962C8B-B14F-4D97-AF65-F5344CB8AC3E}">
        <p14:creationId xmlns:p14="http://schemas.microsoft.com/office/powerpoint/2010/main" val="1164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Costumer</a:t>
            </a:r>
          </a:p>
        </p:txBody>
      </p:sp>
      <p:sp>
        <p:nvSpPr>
          <p:cNvPr id="3" name="Segnaposto contenuto 2"/>
          <p:cNvSpPr>
            <a:spLocks noGrp="1"/>
          </p:cNvSpPr>
          <p:nvPr>
            <p:ph idx="1"/>
          </p:nvPr>
        </p:nvSpPr>
        <p:spPr/>
        <p:txBody>
          <a:bodyPr>
            <a:normAutofit/>
          </a:bodyPr>
          <a:lstStyle/>
          <a:p>
            <a:endParaRPr lang="en-GB" dirty="0"/>
          </a:p>
          <a:p>
            <a:r>
              <a:rPr lang="en-GB" dirty="0"/>
              <a:t>The digital transformation facilitates that a lot of information can be gathered from the client's browsing through the company's webs, a necessary previous step so that with sufficient analytical technology means the users' preferences can be understood, segmented and then be able to act offering products of predictive form.</a:t>
            </a:r>
          </a:p>
          <a:p>
            <a:endParaRPr lang="en-GB" dirty="0"/>
          </a:p>
          <a:p>
            <a:r>
              <a:rPr lang="en-GB" dirty="0"/>
              <a:t>With digital transformation and multichannel environments, it is necessary to create a new marketing model and the use of new technological support tools. In addition, social networks are also a good opportunity to interact with customers and promote the products and services of the company.</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User </a:t>
            </a:r>
            <a:r>
              <a:rPr lang="en-US" sz="2800" b="1" dirty="0">
                <a:solidFill>
                  <a:srgbClr val="00B0F0"/>
                </a:solidFill>
              </a:rPr>
              <a:t>Analytics</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F0A34E"/>
                </a:solidFill>
              </a:rPr>
              <a:t>Digital Marketing and </a:t>
            </a:r>
            <a:r>
              <a:rPr lang="en-US" sz="2800" b="1" dirty="0">
                <a:solidFill>
                  <a:srgbClr val="00B0F0"/>
                </a:solidFill>
              </a:rPr>
              <a:t>Social Media</a:t>
            </a:r>
          </a:p>
        </p:txBody>
      </p:sp>
    </p:spTree>
    <p:extLst>
      <p:ext uri="{BB962C8B-B14F-4D97-AF65-F5344CB8AC3E}">
        <p14:creationId xmlns:p14="http://schemas.microsoft.com/office/powerpoint/2010/main" val="22958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Product</a:t>
            </a:r>
          </a:p>
        </p:txBody>
      </p:sp>
      <p:sp>
        <p:nvSpPr>
          <p:cNvPr id="3" name="Segnaposto contenuto 2"/>
          <p:cNvSpPr>
            <a:spLocks noGrp="1"/>
          </p:cNvSpPr>
          <p:nvPr>
            <p:ph idx="1"/>
          </p:nvPr>
        </p:nvSpPr>
        <p:spPr/>
        <p:txBody>
          <a:bodyPr>
            <a:normAutofit/>
          </a:bodyPr>
          <a:lstStyle/>
          <a:p>
            <a:endParaRPr lang="en-GB" dirty="0"/>
          </a:p>
          <a:p>
            <a:r>
              <a:rPr lang="en-GB" dirty="0"/>
              <a:t>As the use of </a:t>
            </a:r>
            <a:r>
              <a:rPr lang="en-GB" dirty="0" err="1"/>
              <a:t>IoT</a:t>
            </a:r>
            <a:r>
              <a:rPr lang="en-GB" dirty="0"/>
              <a:t> grows, new products appear that are connected to the Internet in both domestic and industrial environments, with the explosion of the Industrial Internet. These new connected products facilitate, in turn, the appearance of new services. However, there are limitations that must be taken into account and are being solved, such as the speed of the Internet, the volume of data, especially in industrial applications.</a:t>
            </a:r>
          </a:p>
          <a:p>
            <a:endParaRPr lang="en-GB" dirty="0"/>
          </a:p>
          <a:p>
            <a:r>
              <a:rPr lang="en-GB" dirty="0"/>
              <a:t>Taking advantage of digital technologies, new business models are being created that redefine traditionally established limits - digital disruption.</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Connected </a:t>
            </a:r>
            <a:r>
              <a:rPr lang="en-US" sz="2800" b="1" dirty="0">
                <a:solidFill>
                  <a:srgbClr val="00B0F0"/>
                </a:solidFill>
              </a:rPr>
              <a:t>products and services</a:t>
            </a:r>
            <a:endParaRPr lang="en-US" sz="3200" b="1" dirty="0">
              <a:solidFill>
                <a:srgbClr val="00B0F0"/>
              </a:solidFill>
              <a:cs typeface="Geneva" pitchFamily="-110" charset="0"/>
            </a:endParaRPr>
          </a:p>
        </p:txBody>
      </p:sp>
      <p:sp>
        <p:nvSpPr>
          <p:cNvPr id="8" name="7 Rectángulo"/>
          <p:cNvSpPr/>
          <p:nvPr/>
        </p:nvSpPr>
        <p:spPr>
          <a:xfrm>
            <a:off x="1097280" y="3835121"/>
            <a:ext cx="8865374" cy="445635"/>
          </a:xfrm>
          <a:prstGeom prst="rect">
            <a:avLst/>
          </a:prstGeom>
          <a:noFill/>
        </p:spPr>
        <p:txBody>
          <a:bodyPr wrap="square" rtlCol="0">
            <a:spAutoFit/>
          </a:bodyPr>
          <a:lstStyle/>
          <a:p>
            <a:pPr>
              <a:lnSpc>
                <a:spcPct val="80000"/>
              </a:lnSpc>
            </a:pPr>
            <a:r>
              <a:rPr lang="en-US" sz="2800" b="1" dirty="0">
                <a:solidFill>
                  <a:srgbClr val="F0A34E"/>
                </a:solidFill>
              </a:rPr>
              <a:t>New </a:t>
            </a:r>
            <a:r>
              <a:rPr lang="en-US" sz="2800" b="1" dirty="0">
                <a:solidFill>
                  <a:srgbClr val="00B0F0"/>
                </a:solidFill>
              </a:rPr>
              <a:t>Digital Business</a:t>
            </a:r>
          </a:p>
        </p:txBody>
      </p:sp>
    </p:spTree>
    <p:extLst>
      <p:ext uri="{BB962C8B-B14F-4D97-AF65-F5344CB8AC3E}">
        <p14:creationId xmlns:p14="http://schemas.microsoft.com/office/powerpoint/2010/main" val="27706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Product</a:t>
            </a:r>
          </a:p>
        </p:txBody>
      </p:sp>
      <p:sp>
        <p:nvSpPr>
          <p:cNvPr id="3" name="Segnaposto contenuto 2"/>
          <p:cNvSpPr>
            <a:spLocks noGrp="1"/>
          </p:cNvSpPr>
          <p:nvPr>
            <p:ph idx="1"/>
          </p:nvPr>
        </p:nvSpPr>
        <p:spPr/>
        <p:txBody>
          <a:bodyPr>
            <a:normAutofit/>
          </a:bodyPr>
          <a:lstStyle/>
          <a:p>
            <a:endParaRPr lang="en-GB" dirty="0"/>
          </a:p>
          <a:p>
            <a:r>
              <a:rPr lang="en-GB" dirty="0"/>
              <a:t>As new competitors appear, it is important to have a pricing strategy since customers are constantly connected and compared. Therefore, the company needs to know which models of prices are most suitable dynamically.</a:t>
            </a:r>
          </a:p>
          <a:p>
            <a:endParaRPr lang="es-ES" dirty="0"/>
          </a:p>
          <a:p>
            <a:endParaRPr lang="en-GB" dirty="0"/>
          </a:p>
          <a:p>
            <a:r>
              <a:rPr lang="en-GB" dirty="0"/>
              <a:t>Currently, much information can be extracted from the large amount of data generated by automated processes and customer interactions through the company's Internet platforms. You can apply analytics and rules to the data flow in, through and outside the company (applications, databases, mobile, social, Internet of things) to get the desired information. From these results, you can make informed decisions and perform the most appropriate actions.</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Pricing </a:t>
            </a:r>
            <a:r>
              <a:rPr lang="en-US" sz="2800" b="1" dirty="0">
                <a:solidFill>
                  <a:srgbClr val="00B0F0"/>
                </a:solidFill>
              </a:rPr>
              <a:t>and revenue models</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GB" sz="2800" b="1" dirty="0">
                <a:solidFill>
                  <a:srgbClr val="F0A34E"/>
                </a:solidFill>
              </a:rPr>
              <a:t>Analytics </a:t>
            </a:r>
            <a:r>
              <a:rPr lang="en-GB" sz="2800" b="1" dirty="0">
                <a:solidFill>
                  <a:srgbClr val="00B0F0"/>
                </a:solidFill>
              </a:rPr>
              <a:t>and usage prediction</a:t>
            </a:r>
            <a:endParaRPr lang="en-US" sz="2800" b="1" dirty="0">
              <a:solidFill>
                <a:srgbClr val="00B0F0"/>
              </a:solidFill>
            </a:endParaRPr>
          </a:p>
        </p:txBody>
      </p:sp>
    </p:spTree>
    <p:extLst>
      <p:ext uri="{BB962C8B-B14F-4D97-AF65-F5344CB8AC3E}">
        <p14:creationId xmlns:p14="http://schemas.microsoft.com/office/powerpoint/2010/main" val="33533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Organization</a:t>
            </a:r>
          </a:p>
        </p:txBody>
      </p:sp>
      <p:sp>
        <p:nvSpPr>
          <p:cNvPr id="3" name="Segnaposto contenuto 2"/>
          <p:cNvSpPr>
            <a:spLocks noGrp="1"/>
          </p:cNvSpPr>
          <p:nvPr>
            <p:ph idx="1"/>
          </p:nvPr>
        </p:nvSpPr>
        <p:spPr/>
        <p:txBody>
          <a:bodyPr>
            <a:normAutofit/>
          </a:bodyPr>
          <a:lstStyle/>
          <a:p>
            <a:endParaRPr lang="en-GB" dirty="0"/>
          </a:p>
          <a:p>
            <a:r>
              <a:rPr lang="en-GB" dirty="0"/>
              <a:t>As digitalization trends progress, it becomes necessary to adopt innovation in products and services as proactive tasks within the company that affect both physical and digital products.</a:t>
            </a:r>
          </a:p>
          <a:p>
            <a:endParaRPr lang="es-ES" dirty="0"/>
          </a:p>
          <a:p>
            <a:pPr marL="0" indent="0">
              <a:buNone/>
            </a:pPr>
            <a:endParaRPr lang="en-GB" dirty="0"/>
          </a:p>
          <a:p>
            <a:r>
              <a:rPr lang="en-GB" dirty="0"/>
              <a:t>Digitization is changing the shape and size of organizations, it is necessary to rethink internal work flows to avoid teams with duplicated tasks, being inefficient</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Innovation </a:t>
            </a:r>
            <a:r>
              <a:rPr lang="en-US" sz="2800" b="1" dirty="0">
                <a:solidFill>
                  <a:srgbClr val="00B0F0"/>
                </a:solidFill>
              </a:rPr>
              <a:t>and Development</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F0A34E"/>
                </a:solidFill>
              </a:rPr>
              <a:t>Organizational </a:t>
            </a:r>
            <a:r>
              <a:rPr lang="en-US" sz="2800" b="1" dirty="0">
                <a:solidFill>
                  <a:srgbClr val="00B0F0"/>
                </a:solidFill>
              </a:rPr>
              <a:t>efficiency</a:t>
            </a:r>
          </a:p>
        </p:txBody>
      </p:sp>
    </p:spTree>
    <p:extLst>
      <p:ext uri="{BB962C8B-B14F-4D97-AF65-F5344CB8AC3E}">
        <p14:creationId xmlns:p14="http://schemas.microsoft.com/office/powerpoint/2010/main" val="3244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Organization</a:t>
            </a:r>
          </a:p>
        </p:txBody>
      </p:sp>
      <p:sp>
        <p:nvSpPr>
          <p:cNvPr id="3" name="Segnaposto contenuto 2"/>
          <p:cNvSpPr>
            <a:spLocks noGrp="1"/>
          </p:cNvSpPr>
          <p:nvPr>
            <p:ph idx="1"/>
          </p:nvPr>
        </p:nvSpPr>
        <p:spPr/>
        <p:txBody>
          <a:bodyPr>
            <a:normAutofit/>
          </a:bodyPr>
          <a:lstStyle/>
          <a:p>
            <a:endParaRPr lang="en-GB" dirty="0"/>
          </a:p>
          <a:p>
            <a:r>
              <a:rPr lang="en-GB" dirty="0"/>
              <a:t>Change management is the process of transitioning employees, teams and organizations to a new state following a planning. Digitization impacts new ways of working and collaborating not only in the company itself, but also to customers and suppliers.</a:t>
            </a:r>
          </a:p>
          <a:p>
            <a:endParaRPr lang="es-ES" dirty="0"/>
          </a:p>
          <a:p>
            <a:pPr marL="0" indent="0">
              <a:buNone/>
            </a:pPr>
            <a:endParaRPr lang="en-GB" dirty="0"/>
          </a:p>
          <a:p>
            <a:r>
              <a:rPr lang="en-GB" dirty="0"/>
              <a:t>With digital transformation it is easier to establish collaborations with external partners through technological integrations that allow the interconnection of products, processes and services without the restriction of physical location.</a:t>
            </a:r>
          </a:p>
          <a:p>
            <a:r>
              <a:rPr lang="en-GB" dirty="0"/>
              <a:t>In such a changing environment as today, establishing collaborations with collaborative partners can help achieve competitive advantages.</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6454" y="5626301"/>
            <a:ext cx="2358657" cy="485586"/>
          </a:xfrm>
          <a:prstGeom prst="rect">
            <a:avLst/>
          </a:prstGeom>
          <a:noFill/>
          <a:ln>
            <a:noFill/>
          </a:ln>
        </p:spPr>
      </p:pic>
      <p:sp>
        <p:nvSpPr>
          <p:cNvPr id="7" name="5 CuadroTexto"/>
          <p:cNvSpPr txBox="1"/>
          <p:nvPr/>
        </p:nvSpPr>
        <p:spPr>
          <a:xfrm>
            <a:off x="1097280" y="1904780"/>
            <a:ext cx="9104685" cy="445635"/>
          </a:xfrm>
          <a:prstGeom prst="rect">
            <a:avLst/>
          </a:prstGeom>
          <a:noFill/>
        </p:spPr>
        <p:txBody>
          <a:bodyPr wrap="square" rtlCol="0">
            <a:spAutoFit/>
          </a:bodyPr>
          <a:lstStyle/>
          <a:p>
            <a:pPr>
              <a:lnSpc>
                <a:spcPct val="80000"/>
              </a:lnSpc>
            </a:pPr>
            <a:r>
              <a:rPr lang="en-US" sz="2800" b="1" dirty="0">
                <a:solidFill>
                  <a:srgbClr val="F0A34E"/>
                </a:solidFill>
              </a:rPr>
              <a:t>Change </a:t>
            </a:r>
            <a:r>
              <a:rPr lang="en-US" sz="2800" b="1" dirty="0">
                <a:solidFill>
                  <a:srgbClr val="00B0F0"/>
                </a:solidFill>
              </a:rPr>
              <a:t>Management</a:t>
            </a:r>
            <a:endParaRPr lang="en-US" sz="3200" b="1" dirty="0">
              <a:solidFill>
                <a:srgbClr val="00B0F0"/>
              </a:solidFill>
              <a:cs typeface="Geneva" pitchFamily="-110" charset="0"/>
            </a:endParaRPr>
          </a:p>
        </p:txBody>
      </p:sp>
      <p:sp>
        <p:nvSpPr>
          <p:cNvPr id="8" name="7 Rectángulo"/>
          <p:cNvSpPr/>
          <p:nvPr/>
        </p:nvSpPr>
        <p:spPr>
          <a:xfrm>
            <a:off x="1097280" y="3634596"/>
            <a:ext cx="8865374" cy="445635"/>
          </a:xfrm>
          <a:prstGeom prst="rect">
            <a:avLst/>
          </a:prstGeom>
          <a:noFill/>
        </p:spPr>
        <p:txBody>
          <a:bodyPr wrap="square" rtlCol="0">
            <a:spAutoFit/>
          </a:bodyPr>
          <a:lstStyle/>
          <a:p>
            <a:pPr>
              <a:lnSpc>
                <a:spcPct val="80000"/>
              </a:lnSpc>
            </a:pPr>
            <a:r>
              <a:rPr lang="en-US" sz="2800" b="1" dirty="0">
                <a:solidFill>
                  <a:srgbClr val="F0A34E"/>
                </a:solidFill>
              </a:rPr>
              <a:t>Collaboration </a:t>
            </a:r>
            <a:r>
              <a:rPr lang="en-US" sz="2800" b="1" dirty="0">
                <a:solidFill>
                  <a:srgbClr val="00B0F0"/>
                </a:solidFill>
              </a:rPr>
              <a:t>with partners</a:t>
            </a:r>
          </a:p>
        </p:txBody>
      </p:sp>
    </p:spTree>
    <p:extLst>
      <p:ext uri="{BB962C8B-B14F-4D97-AF65-F5344CB8AC3E}">
        <p14:creationId xmlns:p14="http://schemas.microsoft.com/office/powerpoint/2010/main" val="2140460835"/>
      </p:ext>
    </p:extLst>
  </p:cSld>
  <p:clrMapOvr>
    <a:masterClrMapping/>
  </p:clrMapOvr>
</p:sld>
</file>

<file path=ppt/theme/theme1.xml><?xml version="1.0" encoding="utf-8"?>
<a:theme xmlns:a="http://schemas.openxmlformats.org/drawingml/2006/main" name="Retrospettivo">
  <a:themeElements>
    <a:clrScheme name="Personalizzato 2">
      <a:dk1>
        <a:sysClr val="windowText" lastClr="000000"/>
      </a:dk1>
      <a:lt1>
        <a:sysClr val="window" lastClr="FFFFFF"/>
      </a:lt1>
      <a:dk2>
        <a:srgbClr val="39302A"/>
      </a:dk2>
      <a:lt2>
        <a:srgbClr val="E5DEDB"/>
      </a:lt2>
      <a:accent1>
        <a:srgbClr val="000000"/>
      </a:accent1>
      <a:accent2>
        <a:srgbClr val="EAE408"/>
      </a:accent2>
      <a:accent3>
        <a:srgbClr val="CE8D3E"/>
      </a:accent3>
      <a:accent4>
        <a:srgbClr val="EC7016"/>
      </a:accent4>
      <a:accent5>
        <a:srgbClr val="E64823"/>
      </a:accent5>
      <a:accent6>
        <a:srgbClr val="9C6A6A"/>
      </a:accent6>
      <a:hlink>
        <a:srgbClr val="2998E3"/>
      </a:hlink>
      <a:folHlink>
        <a:srgbClr val="7F723D"/>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902</Words>
  <Application>Microsoft Office PowerPoint</Application>
  <PresentationFormat>Widescreen</PresentationFormat>
  <Paragraphs>82</Paragraphs>
  <Slides>12</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Calibri Light</vt:lpstr>
      <vt:lpstr>Garamond</vt:lpstr>
      <vt:lpstr>Lucida Grande</vt:lpstr>
      <vt:lpstr>Retrospettivo</vt:lpstr>
      <vt:lpstr>Presentazione standard di PowerPoint</vt:lpstr>
      <vt:lpstr>Digital Transformation</vt:lpstr>
      <vt:lpstr>Presentazione standard di PowerPoint</vt:lpstr>
      <vt:lpstr>Costumer</vt:lpstr>
      <vt:lpstr>Costumer</vt:lpstr>
      <vt:lpstr>Product</vt:lpstr>
      <vt:lpstr>Product</vt:lpstr>
      <vt:lpstr>Organization</vt:lpstr>
      <vt:lpstr>Organization</vt:lpstr>
      <vt:lpstr>Systems and Processes</vt:lpstr>
      <vt:lpstr>Systems and Processes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La Salle URL</dc:creator>
  <cp:lastModifiedBy>Annamaria Natelli</cp:lastModifiedBy>
  <cp:revision>29</cp:revision>
  <dcterms:created xsi:type="dcterms:W3CDTF">2018-01-19T09:11:02Z</dcterms:created>
  <dcterms:modified xsi:type="dcterms:W3CDTF">2019-05-29T14:16:02Z</dcterms:modified>
</cp:coreProperties>
</file>