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70" r:id="rId2"/>
    <p:sldId id="272" r:id="rId3"/>
    <p:sldId id="278" r:id="rId4"/>
    <p:sldId id="279" r:id="rId5"/>
    <p:sldId id="271" r:id="rId6"/>
    <p:sldId id="275" r:id="rId7"/>
    <p:sldId id="276" r:id="rId8"/>
    <p:sldId id="277"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A96A2-C20C-42C7-89DB-AF51A11EB772}" type="datetimeFigureOut">
              <a:rPr lang="en-GB" smtClean="0"/>
              <a:t>29/05/2019</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1D12F-8C4A-40DF-B8FD-5ABF8F1992BE}" type="slidenum">
              <a:rPr lang="en-GB" smtClean="0"/>
              <a:t>‹N›</a:t>
            </a:fld>
            <a:endParaRPr lang="en-GB"/>
          </a:p>
        </p:txBody>
      </p:sp>
    </p:spTree>
    <p:extLst>
      <p:ext uri="{BB962C8B-B14F-4D97-AF65-F5344CB8AC3E}">
        <p14:creationId xmlns:p14="http://schemas.microsoft.com/office/powerpoint/2010/main" val="309988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51373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18931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9421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425449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6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86452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6328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F2B8449-8164-4014-8EE9-C36324EBF128}" type="datetimeFigureOut">
              <a:rPr lang="it-IT" smtClean="0"/>
              <a:t>29/05/2019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60191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82186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32D225-F080-4981-9DA6-DFB10752ECAB}" type="slidenum">
              <a:rPr lang="it-IT" smtClean="0"/>
              <a:t>‹N›</a:t>
            </a:fld>
            <a:endParaRPr lang="it-IT"/>
          </a:p>
        </p:txBody>
      </p:sp>
    </p:spTree>
    <p:extLst>
      <p:ext uri="{BB962C8B-B14F-4D97-AF65-F5344CB8AC3E}">
        <p14:creationId xmlns:p14="http://schemas.microsoft.com/office/powerpoint/2010/main" val="203399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71001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2B8449-8164-4014-8EE9-C36324EBF128}" type="datetimeFigureOut">
              <a:rPr lang="it-IT" smtClean="0"/>
              <a:t>29/05/2019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32D225-F080-4981-9DA6-DFB10752ECAB}"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22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00051" y="2168471"/>
            <a:ext cx="10058400" cy="1143000"/>
          </a:xfrm>
        </p:spPr>
        <p:txBody>
          <a:bodyPr/>
          <a:lstStyle/>
          <a:p>
            <a:pPr algn="ctr"/>
            <a:r>
              <a:rPr lang="en-US" b="1" i="1" dirty="0">
                <a:solidFill>
                  <a:srgbClr val="EAE400"/>
                </a:solidFill>
                <a:latin typeface="Garamond" panose="02020404030301010803" pitchFamily="18" charset="0"/>
              </a:rPr>
              <a:t>Strategic Partnership for Industry 4.0 innovation advanced Training</a:t>
            </a:r>
            <a:endParaRPr lang="it-IT" i="1" dirty="0">
              <a:solidFill>
                <a:srgbClr val="EAE400"/>
              </a:solidFill>
              <a:latin typeface="Garamond" panose="02020404030301010803" pitchFamily="18"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4533" y="634080"/>
            <a:ext cx="7169436" cy="1476000"/>
          </a:xfrm>
          <a:prstGeom prst="rect">
            <a:avLst/>
          </a:prstGeom>
          <a:noFill/>
          <a:ln>
            <a:noFill/>
          </a:ln>
        </p:spPr>
      </p:pic>
      <p:pic>
        <p:nvPicPr>
          <p:cNvPr id="5" name="Immagin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4" y="5373133"/>
            <a:ext cx="3666067" cy="902612"/>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4149544" y="5655863"/>
            <a:ext cx="7772627" cy="415498"/>
          </a:xfrm>
          <a:prstGeom prst="rect">
            <a:avLst/>
          </a:prstGeom>
          <a:noFill/>
        </p:spPr>
        <p:txBody>
          <a:bodyPr wrap="square" rtlCol="0">
            <a:spAutoFit/>
          </a:bodyPr>
          <a:lstStyle/>
          <a:p>
            <a:pPr algn="just"/>
            <a:r>
              <a:rPr lang="en-US" sz="1050" dirty="0">
                <a:latin typeface="Garamond" panose="02020404030301010803" pitchFamily="18" charset="0"/>
              </a:rPr>
              <a:t>The European Commission support for the production of this publication does not constitute endorsement of the contents which reflects the views only of the authors, and the Commission cannot be held responsible for any use which may be made of the information contained therein.</a:t>
            </a:r>
            <a:endParaRPr lang="it-IT" sz="1050" dirty="0">
              <a:latin typeface="Garamond" panose="02020404030301010803" pitchFamily="18" charset="0"/>
            </a:endParaRPr>
          </a:p>
        </p:txBody>
      </p:sp>
      <p:sp>
        <p:nvSpPr>
          <p:cNvPr id="2" name="CasellaDiTesto 1"/>
          <p:cNvSpPr txBox="1"/>
          <p:nvPr/>
        </p:nvSpPr>
        <p:spPr>
          <a:xfrm>
            <a:off x="3713747" y="3397718"/>
            <a:ext cx="7528560" cy="1077218"/>
          </a:xfrm>
          <a:prstGeom prst="rect">
            <a:avLst/>
          </a:prstGeom>
          <a:noFill/>
        </p:spPr>
        <p:txBody>
          <a:bodyPr wrap="square" rtlCol="0">
            <a:spAutoFit/>
          </a:bodyPr>
          <a:lstStyle/>
          <a:p>
            <a:r>
              <a:rPr lang="it-IT" sz="3200" dirty="0">
                <a:latin typeface="Garamond" panose="02020404030301010803" pitchFamily="18" charset="0"/>
              </a:rPr>
              <a:t>Common Part – Why should I implement a specific technology?</a:t>
            </a:r>
          </a:p>
        </p:txBody>
      </p:sp>
    </p:spTree>
    <p:extLst>
      <p:ext uri="{BB962C8B-B14F-4D97-AF65-F5344CB8AC3E}">
        <p14:creationId xmlns:p14="http://schemas.microsoft.com/office/powerpoint/2010/main" val="31322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Role-play</a:t>
            </a:r>
          </a:p>
        </p:txBody>
      </p:sp>
      <p:sp>
        <p:nvSpPr>
          <p:cNvPr id="3" name="Segnaposto contenuto 2"/>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endParaRPr lang="en-GB" dirty="0"/>
          </a:p>
          <a:p>
            <a:r>
              <a:rPr lang="en-GB" dirty="0"/>
              <a:t>Each of you will have to point out the reflexion of each part of digitalization process following some questions that we are going to provide to you.</a:t>
            </a:r>
          </a:p>
          <a:p>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5" name="4 CuadroTexto"/>
          <p:cNvSpPr txBox="1"/>
          <p:nvPr/>
        </p:nvSpPr>
        <p:spPr>
          <a:xfrm>
            <a:off x="1900989" y="2548674"/>
            <a:ext cx="9254691" cy="445635"/>
          </a:xfrm>
          <a:prstGeom prst="rect">
            <a:avLst/>
          </a:prstGeom>
          <a:noFill/>
        </p:spPr>
        <p:txBody>
          <a:bodyPr wrap="square" rtlCol="0">
            <a:spAutoFit/>
          </a:bodyPr>
          <a:lstStyle/>
          <a:p>
            <a:pPr>
              <a:lnSpc>
                <a:spcPct val="80000"/>
              </a:lnSpc>
            </a:pPr>
            <a:r>
              <a:rPr lang="en-US" sz="2800" b="1" dirty="0">
                <a:solidFill>
                  <a:srgbClr val="F0A34E"/>
                </a:solidFill>
                <a:latin typeface="+mn-lt"/>
              </a:rPr>
              <a:t>Each of you will have a role </a:t>
            </a:r>
            <a:r>
              <a:rPr lang="en-US" sz="2800" b="1" dirty="0">
                <a:solidFill>
                  <a:srgbClr val="00B0F0"/>
                </a:solidFill>
                <a:latin typeface="+mn-lt"/>
              </a:rPr>
              <a:t>in the digitalization process</a:t>
            </a:r>
          </a:p>
        </p:txBody>
      </p:sp>
      <p:sp>
        <p:nvSpPr>
          <p:cNvPr id="6" name="5 CuadroTexto"/>
          <p:cNvSpPr txBox="1"/>
          <p:nvPr/>
        </p:nvSpPr>
        <p:spPr>
          <a:xfrm>
            <a:off x="1907785" y="3251614"/>
            <a:ext cx="9104685" cy="445635"/>
          </a:xfrm>
          <a:prstGeom prst="rect">
            <a:avLst/>
          </a:prstGeom>
          <a:noFill/>
        </p:spPr>
        <p:txBody>
          <a:bodyPr wrap="square" rtlCol="0">
            <a:spAutoFit/>
          </a:bodyPr>
          <a:lstStyle/>
          <a:p>
            <a:pPr>
              <a:lnSpc>
                <a:spcPct val="80000"/>
              </a:lnSpc>
            </a:pPr>
            <a:r>
              <a:rPr lang="en-US" sz="2800" b="1" dirty="0">
                <a:solidFill>
                  <a:srgbClr val="F0A34E"/>
                </a:solidFill>
                <a:latin typeface="+mn-lt"/>
              </a:rPr>
              <a:t>Costumer, </a:t>
            </a:r>
            <a:r>
              <a:rPr lang="en-US" sz="2800" b="1" dirty="0">
                <a:solidFill>
                  <a:srgbClr val="00B0F0"/>
                </a:solidFill>
                <a:latin typeface="+mn-lt"/>
              </a:rPr>
              <a:t>Product</a:t>
            </a:r>
            <a:r>
              <a:rPr lang="en-US" sz="2800" b="1" dirty="0">
                <a:solidFill>
                  <a:srgbClr val="F0A34E"/>
                </a:solidFill>
                <a:latin typeface="+mn-lt"/>
              </a:rPr>
              <a:t>, Organization and </a:t>
            </a:r>
            <a:r>
              <a:rPr lang="en-US" sz="2800" b="1" dirty="0">
                <a:solidFill>
                  <a:srgbClr val="00B0F0"/>
                </a:solidFill>
                <a:latin typeface="+mn-lt"/>
              </a:rPr>
              <a:t>Systems &amp; Processes</a:t>
            </a:r>
            <a:endParaRPr lang="en-US" sz="3200" b="1" dirty="0">
              <a:solidFill>
                <a:srgbClr val="00B0F0"/>
              </a:solidFill>
              <a:latin typeface="+mn-lt"/>
              <a:cs typeface="Geneva" pitchFamily="-110" charset="0"/>
            </a:endParaRPr>
          </a:p>
        </p:txBody>
      </p:sp>
      <p:sp>
        <p:nvSpPr>
          <p:cNvPr id="7" name="5 CuadroTexto"/>
          <p:cNvSpPr txBox="1"/>
          <p:nvPr/>
        </p:nvSpPr>
        <p:spPr>
          <a:xfrm>
            <a:off x="1907785" y="1845734"/>
            <a:ext cx="9104685" cy="445635"/>
          </a:xfrm>
          <a:prstGeom prst="rect">
            <a:avLst/>
          </a:prstGeom>
          <a:noFill/>
        </p:spPr>
        <p:txBody>
          <a:bodyPr wrap="square" rtlCol="0">
            <a:spAutoFit/>
          </a:bodyPr>
          <a:lstStyle/>
          <a:p>
            <a:pPr>
              <a:lnSpc>
                <a:spcPct val="80000"/>
              </a:lnSpc>
            </a:pPr>
            <a:r>
              <a:rPr lang="en-US" sz="2800" b="1" dirty="0">
                <a:solidFill>
                  <a:srgbClr val="F0A34E"/>
                </a:solidFill>
                <a:latin typeface="+mn-lt"/>
              </a:rPr>
              <a:t>We are going to work </a:t>
            </a:r>
            <a:r>
              <a:rPr lang="en-US" sz="2800" b="1" dirty="0">
                <a:solidFill>
                  <a:srgbClr val="00B0F0"/>
                </a:solidFill>
                <a:latin typeface="+mn-lt"/>
              </a:rPr>
              <a:t>in groups of 4</a:t>
            </a:r>
            <a:endParaRPr lang="en-US" sz="3200" b="1" dirty="0">
              <a:solidFill>
                <a:srgbClr val="00B0F0"/>
              </a:solidFill>
              <a:latin typeface="+mn-lt"/>
              <a:cs typeface="Geneva" pitchFamily="-110" charset="0"/>
            </a:endParaRPr>
          </a:p>
        </p:txBody>
      </p:sp>
    </p:spTree>
    <p:extLst>
      <p:ext uri="{BB962C8B-B14F-4D97-AF65-F5344CB8AC3E}">
        <p14:creationId xmlns:p14="http://schemas.microsoft.com/office/powerpoint/2010/main" val="341906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otón de acción: Hacia delante o Siguiente">
            <a:hlinkClick r:id="" action="ppaction://noaction" highlightClick="1"/>
          </p:cNvPr>
          <p:cNvSpPr/>
          <p:nvPr/>
        </p:nvSpPr>
        <p:spPr bwMode="auto">
          <a:xfrm>
            <a:off x="8575932" y="6577648"/>
            <a:ext cx="301588" cy="216024"/>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latin typeface="Lucida Grande" pitchFamily="-64" charset="0"/>
              <a:ea typeface="Geneva" pitchFamily="-64" charset="-128"/>
            </a:endParaRPr>
          </a:p>
        </p:txBody>
      </p:sp>
      <p:sp>
        <p:nvSpPr>
          <p:cNvPr id="14" name="Rectángulo 13">
            <a:extLst>
              <a:ext uri="{FF2B5EF4-FFF2-40B4-BE49-F238E27FC236}">
                <a16:creationId xmlns:a16="http://schemas.microsoft.com/office/drawing/2014/main" id="{F7669DED-71BE-47DA-A90C-80C6D90F88AE}"/>
              </a:ext>
            </a:extLst>
          </p:cNvPr>
          <p:cNvSpPr/>
          <p:nvPr/>
        </p:nvSpPr>
        <p:spPr>
          <a:xfrm>
            <a:off x="1802650" y="110171"/>
            <a:ext cx="8586700" cy="623213"/>
          </a:xfrm>
          <a:prstGeom prst="rect">
            <a:avLst/>
          </a:prstGeom>
        </p:spPr>
        <p:txBody>
          <a:bodyPr anchor="ctr">
            <a:normAutofit/>
          </a:bodyPr>
          <a:lstStyle/>
          <a:p>
            <a:pPr>
              <a:lnSpc>
                <a:spcPct val="80000"/>
              </a:lnSpc>
            </a:pPr>
            <a:r>
              <a:rPr lang="es-ES" sz="2000" b="1" dirty="0" err="1">
                <a:solidFill>
                  <a:srgbClr val="7AA9DD"/>
                </a:solidFill>
                <a:latin typeface="+mj-lt"/>
              </a:rPr>
              <a:t>Technology</a:t>
            </a:r>
            <a:r>
              <a:rPr lang="es-ES" sz="2000" b="1" dirty="0">
                <a:solidFill>
                  <a:srgbClr val="7AA9DD"/>
                </a:solidFill>
                <a:latin typeface="+mj-lt"/>
              </a:rPr>
              <a:t> as </a:t>
            </a:r>
            <a:r>
              <a:rPr lang="es-ES" sz="2000" b="1" dirty="0" err="1">
                <a:solidFill>
                  <a:srgbClr val="7AA9DD"/>
                </a:solidFill>
                <a:latin typeface="+mj-lt"/>
              </a:rPr>
              <a:t>the</a:t>
            </a:r>
            <a:r>
              <a:rPr lang="es-ES" sz="2000" b="1" dirty="0">
                <a:solidFill>
                  <a:srgbClr val="7AA9DD"/>
                </a:solidFill>
                <a:latin typeface="+mj-lt"/>
              </a:rPr>
              <a:t> </a:t>
            </a:r>
            <a:r>
              <a:rPr lang="es-ES" sz="2000" b="1" dirty="0" err="1">
                <a:solidFill>
                  <a:srgbClr val="7AA9DD"/>
                </a:solidFill>
                <a:latin typeface="+mj-lt"/>
              </a:rPr>
              <a:t>engine</a:t>
            </a:r>
            <a:r>
              <a:rPr lang="es-ES" sz="2000" b="1" dirty="0">
                <a:solidFill>
                  <a:srgbClr val="7AA9DD"/>
                </a:solidFill>
                <a:latin typeface="+mj-lt"/>
              </a:rPr>
              <a:t> </a:t>
            </a:r>
            <a:r>
              <a:rPr lang="es-ES" sz="2000" b="1" dirty="0" err="1">
                <a:solidFill>
                  <a:srgbClr val="7AA9DD"/>
                </a:solidFill>
                <a:latin typeface="+mj-lt"/>
              </a:rPr>
              <a:t>for</a:t>
            </a:r>
            <a:r>
              <a:rPr lang="es-ES" sz="2000" b="1" dirty="0">
                <a:solidFill>
                  <a:srgbClr val="7AA9DD"/>
                </a:solidFill>
                <a:latin typeface="+mj-lt"/>
              </a:rPr>
              <a:t> </a:t>
            </a:r>
            <a:r>
              <a:rPr lang="es-ES" sz="2000" b="1" dirty="0" err="1">
                <a:solidFill>
                  <a:srgbClr val="7AA9DD"/>
                </a:solidFill>
                <a:latin typeface="+mj-lt"/>
              </a:rPr>
              <a:t>the</a:t>
            </a:r>
            <a:r>
              <a:rPr lang="es-ES" sz="2000" b="1" dirty="0">
                <a:solidFill>
                  <a:srgbClr val="7AA9DD"/>
                </a:solidFill>
                <a:latin typeface="+mj-lt"/>
              </a:rPr>
              <a:t> Digital </a:t>
            </a:r>
            <a:r>
              <a:rPr lang="es-ES" sz="2000" b="1" dirty="0" err="1">
                <a:solidFill>
                  <a:srgbClr val="7AA9DD"/>
                </a:solidFill>
                <a:latin typeface="+mj-lt"/>
              </a:rPr>
              <a:t>Transformation</a:t>
            </a:r>
            <a:endParaRPr lang="es-ES" sz="2000" b="1" dirty="0">
              <a:solidFill>
                <a:srgbClr val="7AA9DD"/>
              </a:solidFill>
              <a:latin typeface="+mj-lt"/>
            </a:endParaRPr>
          </a:p>
        </p:txBody>
      </p:sp>
      <p:sp>
        <p:nvSpPr>
          <p:cNvPr id="158" name="39 Rectángulo">
            <a:extLst>
              <a:ext uri="{FF2B5EF4-FFF2-40B4-BE49-F238E27FC236}">
                <a16:creationId xmlns:a16="http://schemas.microsoft.com/office/drawing/2014/main" id="{38B3DF4A-2DED-4959-8313-46635258B5F3}"/>
              </a:ext>
            </a:extLst>
          </p:cNvPr>
          <p:cNvSpPr/>
          <p:nvPr/>
        </p:nvSpPr>
        <p:spPr>
          <a:xfrm>
            <a:off x="8274666" y="4726886"/>
            <a:ext cx="1205711" cy="461665"/>
          </a:xfrm>
          <a:prstGeom prst="rect">
            <a:avLst/>
          </a:prstGeom>
        </p:spPr>
        <p:txBody>
          <a:bodyPr wrap="square">
            <a:spAutoFit/>
          </a:bodyPr>
          <a:lstStyle/>
          <a:p>
            <a:pPr algn="ctr"/>
            <a:r>
              <a:rPr lang="es-ES" sz="1200" b="1" dirty="0">
                <a:solidFill>
                  <a:schemeClr val="bg1"/>
                </a:solidFill>
              </a:rPr>
              <a:t>Acceso</a:t>
            </a:r>
          </a:p>
          <a:p>
            <a:pPr algn="ctr"/>
            <a:r>
              <a:rPr lang="es-ES" sz="1200" b="1" dirty="0">
                <a:solidFill>
                  <a:schemeClr val="bg1"/>
                </a:solidFill>
              </a:rPr>
              <a:t>universal</a:t>
            </a:r>
          </a:p>
        </p:txBody>
      </p:sp>
      <p:pic>
        <p:nvPicPr>
          <p:cNvPr id="7" name="Imagen 6"/>
          <p:cNvPicPr>
            <a:picLocks noChangeAspect="1"/>
          </p:cNvPicPr>
          <p:nvPr/>
        </p:nvPicPr>
        <p:blipFill>
          <a:blip r:embed="rId3"/>
          <a:stretch>
            <a:fillRect/>
          </a:stretch>
        </p:blipFill>
        <p:spPr>
          <a:xfrm>
            <a:off x="1291397" y="608124"/>
            <a:ext cx="9609206" cy="5318253"/>
          </a:xfrm>
          <a:prstGeom prst="rect">
            <a:avLst/>
          </a:prstGeom>
        </p:spPr>
      </p:pic>
    </p:spTree>
    <p:extLst>
      <p:ext uri="{BB962C8B-B14F-4D97-AF65-F5344CB8AC3E}">
        <p14:creationId xmlns:p14="http://schemas.microsoft.com/office/powerpoint/2010/main" val="125184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General reflection</a:t>
            </a:r>
          </a:p>
        </p:txBody>
      </p:sp>
      <p:sp>
        <p:nvSpPr>
          <p:cNvPr id="3" name="Segnaposto contenuto 2"/>
          <p:cNvSpPr>
            <a:spLocks noGrp="1"/>
          </p:cNvSpPr>
          <p:nvPr>
            <p:ph idx="1"/>
          </p:nvPr>
        </p:nvSpPr>
        <p:spPr>
          <a:xfrm>
            <a:off x="1097280" y="1845734"/>
            <a:ext cx="10058400" cy="3552434"/>
          </a:xfrm>
        </p:spPr>
        <p:txBody>
          <a:bodyPr>
            <a:normAutofit/>
          </a:bodyPr>
          <a:lstStyle/>
          <a:p>
            <a:pPr marL="457200" indent="-457200">
              <a:buFont typeface="+mj-lt"/>
              <a:buAutoNum type="arabicPeriod"/>
            </a:pPr>
            <a:r>
              <a:rPr lang="en-GB" dirty="0"/>
              <a:t>Does the company have the structure to respond to digital transformation?</a:t>
            </a:r>
          </a:p>
          <a:p>
            <a:pPr marL="457200" indent="-457200">
              <a:buFont typeface="+mj-lt"/>
              <a:buAutoNum type="arabicPeriod"/>
            </a:pPr>
            <a:r>
              <a:rPr lang="en-GB" dirty="0"/>
              <a:t>Is it necessary to modify the structure of the company to succeed in this new era?</a:t>
            </a:r>
          </a:p>
          <a:p>
            <a:pPr marL="457200" indent="-457200">
              <a:buFont typeface="+mj-lt"/>
              <a:buAutoNum type="arabicPeriod"/>
            </a:pPr>
            <a:r>
              <a:rPr lang="en-GB" dirty="0"/>
              <a:t>Are the traditional industries ready for this changes?</a:t>
            </a:r>
          </a:p>
          <a:p>
            <a:pPr marL="0" indent="0">
              <a:buNone/>
            </a:pPr>
            <a:endParaRPr lang="es-ES" dirty="0"/>
          </a:p>
          <a:p>
            <a:pPr marL="0" indent="0">
              <a:buNone/>
            </a:pPr>
            <a:r>
              <a:rPr lang="es-ES" dirty="0" err="1"/>
              <a:t>Propose</a:t>
            </a:r>
            <a:r>
              <a:rPr lang="es-ES" dirty="0"/>
              <a:t>, </a:t>
            </a:r>
            <a:r>
              <a:rPr lang="es-ES" dirty="0" err="1"/>
              <a:t>from</a:t>
            </a:r>
            <a:r>
              <a:rPr lang="es-ES" dirty="0"/>
              <a:t> </a:t>
            </a:r>
            <a:r>
              <a:rPr lang="es-ES" dirty="0" err="1"/>
              <a:t>the</a:t>
            </a:r>
            <a:r>
              <a:rPr lang="es-ES" dirty="0"/>
              <a:t> </a:t>
            </a:r>
            <a:r>
              <a:rPr lang="es-ES" dirty="0" err="1"/>
              <a:t>four</a:t>
            </a:r>
            <a:r>
              <a:rPr lang="es-ES" dirty="0"/>
              <a:t> </a:t>
            </a:r>
            <a:r>
              <a:rPr lang="es-ES" dirty="0" err="1"/>
              <a:t>points</a:t>
            </a:r>
            <a:r>
              <a:rPr lang="es-ES" dirty="0"/>
              <a:t> of </a:t>
            </a:r>
            <a:r>
              <a:rPr lang="es-ES" dirty="0" err="1"/>
              <a:t>view</a:t>
            </a:r>
            <a:r>
              <a:rPr lang="es-ES" dirty="0"/>
              <a:t> of </a:t>
            </a:r>
            <a:r>
              <a:rPr lang="es-ES" dirty="0" err="1"/>
              <a:t>the</a:t>
            </a:r>
            <a:r>
              <a:rPr lang="es-ES" dirty="0"/>
              <a:t> </a:t>
            </a:r>
            <a:r>
              <a:rPr lang="es-ES" dirty="0" err="1"/>
              <a:t>wheel</a:t>
            </a:r>
            <a:r>
              <a:rPr lang="es-ES" dirty="0"/>
              <a:t> of </a:t>
            </a:r>
            <a:r>
              <a:rPr lang="es-ES" dirty="0" err="1"/>
              <a:t>the</a:t>
            </a:r>
            <a:r>
              <a:rPr lang="es-ES" dirty="0"/>
              <a:t> digital </a:t>
            </a:r>
            <a:r>
              <a:rPr lang="es-ES" dirty="0" err="1"/>
              <a:t>transformation</a:t>
            </a:r>
            <a:r>
              <a:rPr lang="es-ES" dirty="0"/>
              <a:t>, a </a:t>
            </a:r>
            <a:r>
              <a:rPr lang="es-ES" dirty="0" err="1"/>
              <a:t>reference</a:t>
            </a:r>
            <a:r>
              <a:rPr lang="es-ES" dirty="0"/>
              <a:t> </a:t>
            </a:r>
            <a:r>
              <a:rPr lang="es-ES" dirty="0" err="1"/>
              <a:t>model</a:t>
            </a:r>
            <a:r>
              <a:rPr lang="es-ES" dirty="0"/>
              <a:t> </a:t>
            </a:r>
            <a:r>
              <a:rPr lang="es-ES" dirty="0" err="1"/>
              <a:t>for</a:t>
            </a:r>
            <a:r>
              <a:rPr lang="es-ES" dirty="0"/>
              <a:t> </a:t>
            </a:r>
            <a:r>
              <a:rPr lang="es-ES" dirty="0" err="1"/>
              <a:t>enterprises</a:t>
            </a:r>
            <a:r>
              <a:rPr lang="es-ES" dirty="0"/>
              <a:t> 4.0</a:t>
            </a:r>
            <a:endParaRPr lang="en-GB" dirty="0"/>
          </a:p>
          <a:p>
            <a:pPr marL="457200" indent="-457200">
              <a:buFont typeface="+mj-lt"/>
              <a:buAutoNum type="arabicPeriod"/>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Tree>
    <p:extLst>
      <p:ext uri="{BB962C8B-B14F-4D97-AF65-F5344CB8AC3E}">
        <p14:creationId xmlns:p14="http://schemas.microsoft.com/office/powerpoint/2010/main" val="179013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Costumer</a:t>
            </a:r>
          </a:p>
        </p:txBody>
      </p:sp>
      <p:sp>
        <p:nvSpPr>
          <p:cNvPr id="3" name="Segnaposto contenuto 2"/>
          <p:cNvSpPr>
            <a:spLocks noGrp="1"/>
          </p:cNvSpPr>
          <p:nvPr>
            <p:ph idx="1"/>
          </p:nvPr>
        </p:nvSpPr>
        <p:spPr>
          <a:xfrm>
            <a:off x="1097280" y="1845734"/>
            <a:ext cx="10058400" cy="3552434"/>
          </a:xfrm>
        </p:spPr>
        <p:txBody>
          <a:bodyPr>
            <a:normAutofit/>
          </a:bodyPr>
          <a:lstStyle/>
          <a:p>
            <a:pPr marL="457200" indent="-457200">
              <a:buFont typeface="+mj-lt"/>
              <a:buAutoNum type="arabicPeriod"/>
            </a:pPr>
            <a:r>
              <a:rPr lang="en-GB" dirty="0"/>
              <a:t>Is it being properly interacting with customers in this new digital environment and new needs and expectations?</a:t>
            </a:r>
          </a:p>
          <a:p>
            <a:pPr marL="457200" indent="-457200">
              <a:buFont typeface="+mj-lt"/>
              <a:buAutoNum type="arabicPeriod"/>
            </a:pPr>
            <a:r>
              <a:rPr lang="en-GB" dirty="0"/>
              <a:t>Is all the necessary customer information being captured, which facilitates a further analysis of your preferences?</a:t>
            </a:r>
          </a:p>
          <a:p>
            <a:pPr marL="457200" indent="-457200">
              <a:buFont typeface="+mj-lt"/>
              <a:buAutoNum type="arabicPeriod"/>
            </a:pPr>
            <a:r>
              <a:rPr lang="en-GB" dirty="0"/>
              <a:t>How can digital marketing functions be implemented that are integrated in all channels?</a:t>
            </a:r>
          </a:p>
          <a:p>
            <a:pPr marL="457200" indent="-457200">
              <a:buFont typeface="+mj-lt"/>
              <a:buAutoNum type="arabicPeriod"/>
            </a:pPr>
            <a:r>
              <a:rPr lang="en-GB" dirty="0"/>
              <a:t>How is sales effectiveness improved by introducing new technology platforms (Optimization of prices and inventory, apps, etc.)?</a:t>
            </a:r>
          </a:p>
          <a:p>
            <a:pPr marL="457200" indent="-457200">
              <a:buFont typeface="+mj-lt"/>
              <a:buAutoNum type="arabicPeriod"/>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Tree>
    <p:extLst>
      <p:ext uri="{BB962C8B-B14F-4D97-AF65-F5344CB8AC3E}">
        <p14:creationId xmlns:p14="http://schemas.microsoft.com/office/powerpoint/2010/main" val="256227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Product</a:t>
            </a:r>
          </a:p>
        </p:txBody>
      </p:sp>
      <p:sp>
        <p:nvSpPr>
          <p:cNvPr id="3" name="Segnaposto contenuto 2"/>
          <p:cNvSpPr>
            <a:spLocks noGrp="1"/>
          </p:cNvSpPr>
          <p:nvPr>
            <p:ph idx="1"/>
          </p:nvPr>
        </p:nvSpPr>
        <p:spPr>
          <a:xfrm>
            <a:off x="1097280" y="1845734"/>
            <a:ext cx="10058400" cy="3552434"/>
          </a:xfrm>
        </p:spPr>
        <p:txBody>
          <a:bodyPr>
            <a:normAutofit/>
          </a:bodyPr>
          <a:lstStyle/>
          <a:p>
            <a:pPr marL="457200" indent="-457200">
              <a:buFont typeface="+mj-lt"/>
              <a:buAutoNum type="arabicPeriod"/>
            </a:pPr>
            <a:r>
              <a:rPr lang="en-GB" dirty="0"/>
              <a:t>What new products and services could be offered from the company?</a:t>
            </a:r>
          </a:p>
          <a:p>
            <a:pPr marL="457200" indent="-457200">
              <a:buFont typeface="+mj-lt"/>
              <a:buAutoNum type="arabicPeriod"/>
            </a:pPr>
            <a:r>
              <a:rPr lang="en-GB" dirty="0"/>
              <a:t>Will digital disruption affect my business model and prices?</a:t>
            </a:r>
          </a:p>
          <a:p>
            <a:pPr marL="457200" indent="-457200">
              <a:buFont typeface="+mj-lt"/>
              <a:buAutoNum type="arabicPeriod"/>
            </a:pPr>
            <a:r>
              <a:rPr lang="en-GB" dirty="0"/>
              <a:t>What types of innovative income models should I consider? Freemium, subscriptions, announcements, auctions, group purchase, ...?</a:t>
            </a:r>
          </a:p>
          <a:p>
            <a:pPr marL="457200" indent="-457200">
              <a:buFont typeface="+mj-lt"/>
              <a:buAutoNum type="arabicPeriod"/>
            </a:pPr>
            <a:r>
              <a:rPr lang="en-GB" dirty="0"/>
              <a:t>Can be detected patterns of behaviour in systems that can degenerate into product failures?</a:t>
            </a:r>
            <a:endParaRPr lang="es-ES"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Tree>
    <p:extLst>
      <p:ext uri="{BB962C8B-B14F-4D97-AF65-F5344CB8AC3E}">
        <p14:creationId xmlns:p14="http://schemas.microsoft.com/office/powerpoint/2010/main" val="390925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Organization</a:t>
            </a:r>
          </a:p>
        </p:txBody>
      </p:sp>
      <p:sp>
        <p:nvSpPr>
          <p:cNvPr id="3" name="Segnaposto contenuto 2"/>
          <p:cNvSpPr>
            <a:spLocks noGrp="1"/>
          </p:cNvSpPr>
          <p:nvPr>
            <p:ph idx="1"/>
          </p:nvPr>
        </p:nvSpPr>
        <p:spPr>
          <a:xfrm>
            <a:off x="1097280" y="1845734"/>
            <a:ext cx="10058400" cy="3552434"/>
          </a:xfrm>
        </p:spPr>
        <p:txBody>
          <a:bodyPr>
            <a:normAutofit/>
          </a:bodyPr>
          <a:lstStyle/>
          <a:p>
            <a:pPr marL="457200" indent="-457200">
              <a:buFont typeface="+mj-lt"/>
              <a:buAutoNum type="arabicPeriod"/>
            </a:pPr>
            <a:r>
              <a:rPr lang="en-GB" dirty="0"/>
              <a:t>What processes of the company should I update to improve the way of working?</a:t>
            </a:r>
          </a:p>
          <a:p>
            <a:pPr marL="457200" indent="-457200">
              <a:buFont typeface="+mj-lt"/>
              <a:buAutoNum type="arabicPeriod"/>
            </a:pPr>
            <a:r>
              <a:rPr lang="en-GB" dirty="0"/>
              <a:t>What assets of my company are redundant in this new digital area?</a:t>
            </a:r>
          </a:p>
          <a:p>
            <a:pPr marL="457200" indent="-457200">
              <a:buFont typeface="+mj-lt"/>
              <a:buAutoNum type="arabicPeriod"/>
            </a:pPr>
            <a:r>
              <a:rPr lang="en-GB" dirty="0"/>
              <a:t>How are employees trained to use digital tools?</a:t>
            </a:r>
          </a:p>
          <a:p>
            <a:pPr marL="457200" indent="-457200">
              <a:buFont typeface="+mj-lt"/>
              <a:buAutoNum type="arabicPeriod"/>
            </a:pPr>
            <a:r>
              <a:rPr lang="en-GB" dirty="0"/>
              <a:t>How should employees adapt?</a:t>
            </a:r>
          </a:p>
          <a:p>
            <a:pPr marL="457200" indent="-457200">
              <a:buFont typeface="+mj-lt"/>
              <a:buAutoNum type="arabicPeriod"/>
            </a:pPr>
            <a:r>
              <a:rPr lang="en-GB" dirty="0"/>
              <a:t>Do I need to incorporate new digital roles?</a:t>
            </a:r>
          </a:p>
          <a:p>
            <a:pPr marL="457200" indent="-457200">
              <a:buFont typeface="+mj-lt"/>
              <a:buAutoNum type="arabicPeriod"/>
            </a:pPr>
            <a:r>
              <a:rPr lang="en-GB" dirty="0"/>
              <a:t>Which companies should I consider to establish collaborations in a digital environment like the current one?</a:t>
            </a:r>
            <a:endParaRPr lang="es-ES" dirty="0"/>
          </a:p>
          <a:p>
            <a:pPr marL="0" indent="0">
              <a:buNone/>
            </a:pPr>
            <a:endParaRPr lang="es-ES" dirty="0"/>
          </a:p>
          <a:p>
            <a:pPr marL="457200" indent="-457200">
              <a:buFont typeface="+mj-lt"/>
              <a:buAutoNum type="arabicPeriod"/>
            </a:pPr>
            <a:endParaRPr lang="es-ES"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Tree>
    <p:extLst>
      <p:ext uri="{BB962C8B-B14F-4D97-AF65-F5344CB8AC3E}">
        <p14:creationId xmlns:p14="http://schemas.microsoft.com/office/powerpoint/2010/main" val="428851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Systems and Processes</a:t>
            </a:r>
          </a:p>
        </p:txBody>
      </p:sp>
      <p:sp>
        <p:nvSpPr>
          <p:cNvPr id="3" name="Segnaposto contenuto 2"/>
          <p:cNvSpPr>
            <a:spLocks noGrp="1"/>
          </p:cNvSpPr>
          <p:nvPr>
            <p:ph idx="1"/>
          </p:nvPr>
        </p:nvSpPr>
        <p:spPr>
          <a:xfrm>
            <a:off x="1097280" y="1845734"/>
            <a:ext cx="10058400" cy="3552434"/>
          </a:xfrm>
        </p:spPr>
        <p:txBody>
          <a:bodyPr>
            <a:normAutofit/>
          </a:bodyPr>
          <a:lstStyle/>
          <a:p>
            <a:pPr marL="457200" indent="-457200">
              <a:buFont typeface="+mj-lt"/>
              <a:buAutoNum type="arabicPeriod"/>
            </a:pPr>
            <a:r>
              <a:rPr lang="en-GB" dirty="0"/>
              <a:t>In case there are related digital and traditional products, are they well connected?</a:t>
            </a:r>
          </a:p>
          <a:p>
            <a:pPr marL="457200" indent="-457200">
              <a:buFont typeface="+mj-lt"/>
              <a:buAutoNum type="arabicPeriod"/>
            </a:pPr>
            <a:r>
              <a:rPr lang="en-GB" dirty="0"/>
              <a:t>Are the operations of physical and digital products being optimized at the same time?</a:t>
            </a:r>
          </a:p>
          <a:p>
            <a:pPr marL="457200" indent="-457200">
              <a:buFont typeface="+mj-lt"/>
              <a:buAutoNum type="arabicPeriod"/>
            </a:pPr>
            <a:r>
              <a:rPr lang="en-GB" dirty="0"/>
              <a:t>Which technologies are best suited to integrate with current systems: ERP, logistics, </a:t>
            </a:r>
            <a:r>
              <a:rPr lang="en-GB" dirty="0" err="1"/>
              <a:t>etc</a:t>
            </a:r>
            <a:r>
              <a:rPr lang="en-GB" dirty="0"/>
              <a:t>?</a:t>
            </a:r>
          </a:p>
          <a:p>
            <a:pPr marL="457200" indent="-457200">
              <a:buFont typeface="+mj-lt"/>
              <a:buAutoNum type="arabicPeriod"/>
            </a:pPr>
            <a:r>
              <a:rPr lang="en-GB" dirty="0"/>
              <a:t>Do the technologies used in the company follow the accepted standards to adopt new features?</a:t>
            </a:r>
          </a:p>
          <a:p>
            <a:pPr marL="457200" indent="-457200">
              <a:buFont typeface="+mj-lt"/>
              <a:buAutoNum type="arabicPeriod"/>
            </a:pPr>
            <a:r>
              <a:rPr lang="en-GB" dirty="0"/>
              <a:t>Does the company's standard platform have adequate security measures?</a:t>
            </a:r>
            <a:endParaRPr lang="es-ES" dirty="0"/>
          </a:p>
          <a:p>
            <a:pPr marL="457200" indent="-457200">
              <a:buFont typeface="+mj-lt"/>
              <a:buAutoNum type="arabicPeriod"/>
            </a:pPr>
            <a:endParaRPr lang="es-ES" dirty="0"/>
          </a:p>
          <a:p>
            <a:pPr marL="0" indent="0">
              <a:buNone/>
            </a:pPr>
            <a:endParaRPr lang="es-ES" dirty="0"/>
          </a:p>
          <a:p>
            <a:pPr marL="457200" indent="-457200">
              <a:buFont typeface="+mj-lt"/>
              <a:buAutoNum type="arabicPeriod"/>
            </a:pPr>
            <a:endParaRPr lang="es-ES"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Tree>
    <p:extLst>
      <p:ext uri="{BB962C8B-B14F-4D97-AF65-F5344CB8AC3E}">
        <p14:creationId xmlns:p14="http://schemas.microsoft.com/office/powerpoint/2010/main" val="317393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Reference model</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pic>
        <p:nvPicPr>
          <p:cNvPr id="6" name="Picture 2">
            <a:extLst>
              <a:ext uri="{FF2B5EF4-FFF2-40B4-BE49-F238E27FC236}">
                <a16:creationId xmlns:a16="http://schemas.microsoft.com/office/drawing/2014/main" id="{12B631E1-9E06-4699-A58A-E4406FF3A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07" y="1753390"/>
            <a:ext cx="6239545" cy="435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717961"/>
      </p:ext>
    </p:extLst>
  </p:cSld>
  <p:clrMapOvr>
    <a:masterClrMapping/>
  </p:clrMapOvr>
</p:sld>
</file>

<file path=ppt/theme/theme1.xml><?xml version="1.0" encoding="utf-8"?>
<a:theme xmlns:a="http://schemas.openxmlformats.org/drawingml/2006/main" name="Retrospettivo">
  <a:themeElements>
    <a:clrScheme name="Personalizzato 2">
      <a:dk1>
        <a:sysClr val="windowText" lastClr="000000"/>
      </a:dk1>
      <a:lt1>
        <a:sysClr val="window" lastClr="FFFFFF"/>
      </a:lt1>
      <a:dk2>
        <a:srgbClr val="39302A"/>
      </a:dk2>
      <a:lt2>
        <a:srgbClr val="E5DEDB"/>
      </a:lt2>
      <a:accent1>
        <a:srgbClr val="000000"/>
      </a:accent1>
      <a:accent2>
        <a:srgbClr val="EAE408"/>
      </a:accent2>
      <a:accent3>
        <a:srgbClr val="CE8D3E"/>
      </a:accent3>
      <a:accent4>
        <a:srgbClr val="EC7016"/>
      </a:accent4>
      <a:accent5>
        <a:srgbClr val="E64823"/>
      </a:accent5>
      <a:accent6>
        <a:srgbClr val="9C6A6A"/>
      </a:accent6>
      <a:hlink>
        <a:srgbClr val="2998E3"/>
      </a:hlink>
      <a:folHlink>
        <a:srgbClr val="7F723D"/>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474</Words>
  <Application>Microsoft Office PowerPoint</Application>
  <PresentationFormat>Widescreen</PresentationFormat>
  <Paragraphs>48</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Calibri</vt:lpstr>
      <vt:lpstr>Calibri Light</vt:lpstr>
      <vt:lpstr>Garamond</vt:lpstr>
      <vt:lpstr>Lucida Grande</vt:lpstr>
      <vt:lpstr>Retrospettivo</vt:lpstr>
      <vt:lpstr>Presentazione standard di PowerPoint</vt:lpstr>
      <vt:lpstr>Role-play</vt:lpstr>
      <vt:lpstr>Presentazione standard di PowerPoint</vt:lpstr>
      <vt:lpstr>General reflection</vt:lpstr>
      <vt:lpstr>Costumer</vt:lpstr>
      <vt:lpstr>Product</vt:lpstr>
      <vt:lpstr>Organization</vt:lpstr>
      <vt:lpstr>Systems and Processes</vt:lpstr>
      <vt:lpstr>Reference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La Salle URL</dc:creator>
  <cp:lastModifiedBy>Annamaria Natelli</cp:lastModifiedBy>
  <cp:revision>29</cp:revision>
  <dcterms:created xsi:type="dcterms:W3CDTF">2018-01-19T09:11:02Z</dcterms:created>
  <dcterms:modified xsi:type="dcterms:W3CDTF">2019-05-29T14:12:51Z</dcterms:modified>
</cp:coreProperties>
</file>