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  <p:embeddedFont>
      <p:font typeface="Public Sans Italics" charset="1" panose="00000000000000000000"/>
      <p:regular r:id="rId20"/>
    </p:embeddedFont>
    <p:embeddedFont>
      <p:font typeface="Public Sans Bold Italics" charset="1" panose="00000000000000000000"/>
      <p:regular r:id="rId21"/>
    </p:embeddedFont>
    <p:embeddedFont>
      <p:font typeface="Public Sans Thin" charset="1" panose="00000000000000000000"/>
      <p:regular r:id="rId22"/>
    </p:embeddedFont>
    <p:embeddedFont>
      <p:font typeface="Public Sans Thin Italics" charset="1" panose="00000000000000000000"/>
      <p:regular r:id="rId23"/>
    </p:embeddedFont>
    <p:embeddedFont>
      <p:font typeface="Public Sans Medium" charset="1" panose="00000000000000000000"/>
      <p:regular r:id="rId24"/>
    </p:embeddedFont>
    <p:embeddedFont>
      <p:font typeface="Public Sans Medium Italics" charset="1" panose="00000000000000000000"/>
      <p:regular r:id="rId25"/>
    </p:embeddedFont>
    <p:embeddedFont>
      <p:font typeface="Public Sans Heavy" charset="1" panose="00000000000000000000"/>
      <p:regular r:id="rId26"/>
    </p:embeddedFont>
    <p:embeddedFont>
      <p:font typeface="Public Sans Heavy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3827" y="-248630"/>
            <a:ext cx="8681329" cy="10784260"/>
          </a:xfrm>
          <a:custGeom>
            <a:avLst/>
            <a:gdLst/>
            <a:ahLst/>
            <a:cxnLst/>
            <a:rect r="r" b="b" t="t" l="l"/>
            <a:pathLst>
              <a:path h="10784260" w="8681329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87" y="2949766"/>
            <a:ext cx="10024455" cy="326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55"/>
              </a:lnSpc>
            </a:pPr>
            <a:r>
              <a:rPr lang="en-US" sz="11596" spc="1240">
                <a:solidFill>
                  <a:srgbClr val="FFFFFF"/>
                </a:solidFill>
                <a:latin typeface="Public Sans Bold"/>
              </a:rPr>
              <a:t>MALWARE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928092" y="7365586"/>
            <a:ext cx="12832964" cy="303325"/>
          </a:xfrm>
          <a:custGeom>
            <a:avLst/>
            <a:gdLst/>
            <a:ahLst/>
            <a:cxnLst/>
            <a:rect r="r" b="b" t="t" l="l"/>
            <a:pathLst>
              <a:path h="303325" w="12832964">
                <a:moveTo>
                  <a:pt x="0" y="0"/>
                </a:moveTo>
                <a:lnTo>
                  <a:pt x="12832964" y="0"/>
                </a:lnTo>
                <a:lnTo>
                  <a:pt x="12832964" y="303325"/>
                </a:lnTo>
                <a:lnTo>
                  <a:pt x="0" y="303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95249" y="153658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0905701" y="4139058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025" y="3065983"/>
            <a:ext cx="7902212" cy="4155034"/>
          </a:xfrm>
          <a:custGeom>
            <a:avLst/>
            <a:gdLst/>
            <a:ahLst/>
            <a:cxnLst/>
            <a:rect r="r" b="b" t="t" l="l"/>
            <a:pathLst>
              <a:path h="4155034" w="7902212">
                <a:moveTo>
                  <a:pt x="0" y="0"/>
                </a:moveTo>
                <a:lnTo>
                  <a:pt x="7902212" y="0"/>
                </a:lnTo>
                <a:lnTo>
                  <a:pt x="7902212" y="4155034"/>
                </a:lnTo>
                <a:lnTo>
                  <a:pt x="0" y="41550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81901" y="1938148"/>
            <a:ext cx="5730671" cy="196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18072B"/>
                </a:solidFill>
                <a:latin typeface="Roboto Bold"/>
              </a:rPr>
              <a:t>Cosa sono i malware?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05701" y="4465437"/>
            <a:ext cx="580687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8072B"/>
                </a:solidFill>
                <a:latin typeface="Kollektif"/>
              </a:rPr>
              <a:t>I malware sono software dannosi progettati per compromettere o sfruttare qualsiasi tipo di dispositivo, servizio o rete programmabile.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59503" y="7439760"/>
            <a:ext cx="11842714" cy="11842714"/>
          </a:xfrm>
          <a:custGeom>
            <a:avLst/>
            <a:gdLst/>
            <a:ahLst/>
            <a:cxnLst/>
            <a:rect r="r" b="b" t="t" l="l"/>
            <a:pathLst>
              <a:path h="11842714" w="11842714">
                <a:moveTo>
                  <a:pt x="0" y="0"/>
                </a:moveTo>
                <a:lnTo>
                  <a:pt x="11842714" y="0"/>
                </a:lnTo>
                <a:lnTo>
                  <a:pt x="11842714" y="11842714"/>
                </a:lnTo>
                <a:lnTo>
                  <a:pt x="0" y="11842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5171541" y="1209545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16344147" y="12274439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14795156" y="1276410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4351" y="2766876"/>
            <a:ext cx="7681555" cy="5029986"/>
          </a:xfrm>
          <a:custGeom>
            <a:avLst/>
            <a:gdLst/>
            <a:ahLst/>
            <a:cxnLst/>
            <a:rect r="r" b="b" t="t" l="l"/>
            <a:pathLst>
              <a:path h="5029986" w="7681555">
                <a:moveTo>
                  <a:pt x="0" y="0"/>
                </a:moveTo>
                <a:lnTo>
                  <a:pt x="7681554" y="0"/>
                </a:lnTo>
                <a:lnTo>
                  <a:pt x="7681554" y="5029986"/>
                </a:lnTo>
                <a:lnTo>
                  <a:pt x="0" y="50299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91231" y="2841941"/>
            <a:ext cx="9204104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Roboto Bold"/>
              </a:rPr>
              <a:t>Analisi di un malware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91231" y="4512945"/>
            <a:ext cx="8377452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</a:rPr>
              <a:t>Per analisare il malware dato passiamo per lidentificazione delle sue sezioni, quindi gli header nel formato PE (Portable Executable) che vanno a darci informazioni importanti come da cosa è composto il software malevolo. Andremo anche a cercare le librerie che installa, ovvero funzioni o strutture dati predefinite e predisposte per essere riutilizzate da altri programmi software attraverso un’opportuna procedura di collegamento.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31610" y="-931314"/>
            <a:ext cx="10688074" cy="11589400"/>
            <a:chOff x="0" y="0"/>
            <a:chExt cx="2814966" cy="3052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4966" cy="3052352"/>
            </a:xfrm>
            <a:custGeom>
              <a:avLst/>
              <a:gdLst/>
              <a:ahLst/>
              <a:cxnLst/>
              <a:rect r="r" b="b" t="t" l="l"/>
              <a:pathLst>
                <a:path h="3052352" w="2814966">
                  <a:moveTo>
                    <a:pt x="0" y="0"/>
                  </a:moveTo>
                  <a:lnTo>
                    <a:pt x="2814966" y="0"/>
                  </a:lnTo>
                  <a:lnTo>
                    <a:pt x="2814966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4966" cy="309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-1784959" y="1187023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-536152" y="12228206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81331" y="9285564"/>
            <a:ext cx="14044299" cy="331956"/>
          </a:xfrm>
          <a:custGeom>
            <a:avLst/>
            <a:gdLst/>
            <a:ahLst/>
            <a:cxnLst/>
            <a:rect r="r" b="b" t="t" l="l"/>
            <a:pathLst>
              <a:path h="331956" w="14044299">
                <a:moveTo>
                  <a:pt x="0" y="0"/>
                </a:moveTo>
                <a:lnTo>
                  <a:pt x="14044299" y="0"/>
                </a:lnTo>
                <a:lnTo>
                  <a:pt x="14044299" y="331956"/>
                </a:lnTo>
                <a:lnTo>
                  <a:pt x="0" y="331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71697" y="3237715"/>
            <a:ext cx="9201682" cy="4461857"/>
          </a:xfrm>
          <a:custGeom>
            <a:avLst/>
            <a:gdLst/>
            <a:ahLst/>
            <a:cxnLst/>
            <a:rect r="r" b="b" t="t" l="l"/>
            <a:pathLst>
              <a:path h="4461857" w="9201682">
                <a:moveTo>
                  <a:pt x="0" y="0"/>
                </a:moveTo>
                <a:lnTo>
                  <a:pt x="9201682" y="0"/>
                </a:lnTo>
                <a:lnTo>
                  <a:pt x="9201682" y="4461857"/>
                </a:lnTo>
                <a:lnTo>
                  <a:pt x="0" y="4461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0642" y="1981470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Sezioni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0642" y="3190090"/>
            <a:ext cx="5294473" cy="5551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4"/>
              </a:lnSpc>
            </a:pPr>
            <a:r>
              <a:rPr lang="en-US" sz="1995">
                <a:solidFill>
                  <a:srgbClr val="18072B"/>
                </a:solidFill>
                <a:latin typeface="Kollektif"/>
              </a:rPr>
              <a:t>Il malware preso in analisi è composto da 3 sezioni:</a:t>
            </a:r>
          </a:p>
          <a:p>
            <a:pPr marL="430906" indent="-215453" lvl="1">
              <a:lnSpc>
                <a:spcPts val="2794"/>
              </a:lnSpc>
              <a:buFont typeface="Arial"/>
              <a:buChar char="•"/>
            </a:pPr>
            <a:r>
              <a:rPr lang="en-US" sz="1995">
                <a:solidFill>
                  <a:srgbClr val="18072B"/>
                </a:solidFill>
                <a:latin typeface="Kollektif"/>
              </a:rPr>
              <a:t>.text: contiene i codici che la CPU eseguirà una volta che il software sarà avviato. Generalmente questa è l’unica sezione di un file eseguibile che viene eseguita dalla CPU.</a:t>
            </a:r>
          </a:p>
          <a:p>
            <a:pPr marL="430906" indent="-215453" lvl="1">
              <a:lnSpc>
                <a:spcPts val="2794"/>
              </a:lnSpc>
              <a:buFont typeface="Arial"/>
              <a:buChar char="•"/>
            </a:pPr>
            <a:r>
              <a:rPr lang="en-US" sz="1995">
                <a:solidFill>
                  <a:srgbClr val="18072B"/>
                </a:solidFill>
                <a:latin typeface="Kollektif"/>
              </a:rPr>
              <a:t>.rdata: : include generalmente le informazioni sulle librerie e le funzioni importate ed esportate dall’eseguibile.</a:t>
            </a:r>
          </a:p>
          <a:p>
            <a:pPr marL="430906" indent="-215453" lvl="1">
              <a:lnSpc>
                <a:spcPts val="2794"/>
              </a:lnSpc>
              <a:buFont typeface="Arial"/>
              <a:buChar char="•"/>
            </a:pPr>
            <a:r>
              <a:rPr lang="en-US" sz="1995">
                <a:solidFill>
                  <a:srgbClr val="18072B"/>
                </a:solidFill>
                <a:latin typeface="Kollektif"/>
              </a:rPr>
              <a:t>.data: contiene tipicamente i dati o le variabili globali del programma eseguibile, che devono essere disponibili da qualsiasi parte del programma. Una variabile si dice globale quando non è definita all’interno di un contesto di una funzione, ma bensì è globalmente dichiarata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31610" y="-931314"/>
            <a:ext cx="10688074" cy="11589400"/>
            <a:chOff x="0" y="0"/>
            <a:chExt cx="2814966" cy="3052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4966" cy="3052352"/>
            </a:xfrm>
            <a:custGeom>
              <a:avLst/>
              <a:gdLst/>
              <a:ahLst/>
              <a:cxnLst/>
              <a:rect r="r" b="b" t="t" l="l"/>
              <a:pathLst>
                <a:path h="3052352" w="2814966">
                  <a:moveTo>
                    <a:pt x="0" y="0"/>
                  </a:moveTo>
                  <a:lnTo>
                    <a:pt x="2814966" y="0"/>
                  </a:lnTo>
                  <a:lnTo>
                    <a:pt x="2814966" y="3052352"/>
                  </a:lnTo>
                  <a:lnTo>
                    <a:pt x="0" y="30523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4966" cy="309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-1784959" y="1187023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00000">
            <a:off x="-536152" y="12228206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381331" y="9285564"/>
            <a:ext cx="14044299" cy="331956"/>
          </a:xfrm>
          <a:custGeom>
            <a:avLst/>
            <a:gdLst/>
            <a:ahLst/>
            <a:cxnLst/>
            <a:rect r="r" b="b" t="t" l="l"/>
            <a:pathLst>
              <a:path h="331956" w="14044299">
                <a:moveTo>
                  <a:pt x="0" y="0"/>
                </a:moveTo>
                <a:lnTo>
                  <a:pt x="14044299" y="0"/>
                </a:lnTo>
                <a:lnTo>
                  <a:pt x="14044299" y="331956"/>
                </a:lnTo>
                <a:lnTo>
                  <a:pt x="0" y="3319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76531" y="4315374"/>
            <a:ext cx="8674965" cy="4224527"/>
          </a:xfrm>
          <a:custGeom>
            <a:avLst/>
            <a:gdLst/>
            <a:ahLst/>
            <a:cxnLst/>
            <a:rect r="r" b="b" t="t" l="l"/>
            <a:pathLst>
              <a:path h="4224527" w="8674965">
                <a:moveTo>
                  <a:pt x="0" y="0"/>
                </a:moveTo>
                <a:lnTo>
                  <a:pt x="8674966" y="0"/>
                </a:lnTo>
                <a:lnTo>
                  <a:pt x="8674966" y="4224528"/>
                </a:lnTo>
                <a:lnTo>
                  <a:pt x="0" y="42245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60642" y="2541506"/>
            <a:ext cx="610126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Librerie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5766" y="814525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18072B"/>
                </a:solidFill>
                <a:latin typeface="Kollektif Bold"/>
              </a:rPr>
              <a:t>LARANA COMPANY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0642" y="3713081"/>
            <a:ext cx="4792775" cy="5029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9"/>
              </a:lnSpc>
            </a:pPr>
            <a:r>
              <a:rPr lang="en-US" sz="1806">
                <a:solidFill>
                  <a:srgbClr val="18072B"/>
                </a:solidFill>
                <a:latin typeface="Kollektif"/>
              </a:rPr>
              <a:t>Il malware andrà a scaricare 4 librerie differenti:</a:t>
            </a:r>
          </a:p>
          <a:p>
            <a:pPr marL="390074" indent="-195037" lvl="1">
              <a:lnSpc>
                <a:spcPts val="2529"/>
              </a:lnSpc>
              <a:buFont typeface="Arial"/>
              <a:buChar char="•"/>
            </a:pPr>
            <a:r>
              <a:rPr lang="en-US" sz="1806">
                <a:solidFill>
                  <a:srgbClr val="18072B"/>
                </a:solidFill>
                <a:latin typeface="Kollektif"/>
              </a:rPr>
              <a:t>KERNEL.dll: contiene le funzioni principali per interagire con il sistema operativo, ad esempio: manipolazione dei file, la gestione della memoria. </a:t>
            </a:r>
          </a:p>
          <a:p>
            <a:pPr marL="390074" indent="-195037" lvl="1">
              <a:lnSpc>
                <a:spcPts val="2529"/>
              </a:lnSpc>
              <a:buFont typeface="Arial"/>
              <a:buChar char="•"/>
            </a:pPr>
            <a:r>
              <a:rPr lang="en-US" sz="1806">
                <a:solidFill>
                  <a:srgbClr val="18072B"/>
                </a:solidFill>
                <a:latin typeface="Kollektif"/>
              </a:rPr>
              <a:t>ADVAPI32.dll: contiene le funzioni per interagire con i servizi ed i registri del sistema operativo</a:t>
            </a:r>
          </a:p>
          <a:p>
            <a:pPr marL="390074" indent="-195037" lvl="1">
              <a:lnSpc>
                <a:spcPts val="2529"/>
              </a:lnSpc>
              <a:buFont typeface="Arial"/>
              <a:buChar char="•"/>
            </a:pPr>
            <a:r>
              <a:rPr lang="en-US" sz="1806">
                <a:solidFill>
                  <a:srgbClr val="18072B"/>
                </a:solidFill>
                <a:latin typeface="Kollektif"/>
              </a:rPr>
              <a:t>MVSCRT.dll: contiene funzioni per la manipolazione stringhe, allocazione memoria e altro come chiamate per input/output, come nel linguaggio C.</a:t>
            </a:r>
          </a:p>
          <a:p>
            <a:pPr marL="390074" indent="-195037" lvl="1">
              <a:lnSpc>
                <a:spcPts val="2529"/>
              </a:lnSpc>
              <a:buFont typeface="Arial"/>
              <a:buChar char="•"/>
            </a:pPr>
            <a:r>
              <a:rPr lang="en-US" sz="1806">
                <a:solidFill>
                  <a:srgbClr val="18072B"/>
                </a:solidFill>
                <a:latin typeface="Kollektif"/>
              </a:rPr>
              <a:t>WININET.dll: contiene le funzioni per l’implementazione di alcuni protocolli di rete come HTTP, FTP, NTP.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08125" y="2894844"/>
            <a:ext cx="7517675" cy="4894601"/>
          </a:xfrm>
          <a:custGeom>
            <a:avLst/>
            <a:gdLst/>
            <a:ahLst/>
            <a:cxnLst/>
            <a:rect r="r" b="b" t="t" l="l"/>
            <a:pathLst>
              <a:path h="4894601" w="7517675">
                <a:moveTo>
                  <a:pt x="0" y="0"/>
                </a:moveTo>
                <a:lnTo>
                  <a:pt x="7517674" y="0"/>
                </a:lnTo>
                <a:lnTo>
                  <a:pt x="7517674" y="4894601"/>
                </a:lnTo>
                <a:lnTo>
                  <a:pt x="0" y="48946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0642" y="1673739"/>
            <a:ext cx="6605617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Considerazioni finali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0642" y="4027558"/>
            <a:ext cx="6742230" cy="519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18072B"/>
                </a:solidFill>
                <a:latin typeface="Kollektif"/>
              </a:rPr>
              <a:t>In base alle informazioni ottenute dall’analisi del malware possiamo dedurre che sia un Trojan-horse integrato con funzionalità rootkit. Analizziamo quindi cosa fa:</a:t>
            </a:r>
          </a:p>
          <a:p>
            <a:pPr algn="just" marL="431318" indent="-215659" lvl="1">
              <a:lnSpc>
                <a:spcPts val="2796"/>
              </a:lnSpc>
              <a:buFont typeface="Arial"/>
              <a:buChar char="•"/>
            </a:pPr>
            <a:r>
              <a:rPr lang="en-US" sz="1997">
                <a:solidFill>
                  <a:srgbClr val="18072B"/>
                </a:solidFill>
                <a:latin typeface="Kollektif"/>
              </a:rPr>
              <a:t>Un trojan è un malware identificato inizialmente come benigno e che si andrà a insediare nel kernel del dispositivo. Da qui potrà interagire col sistema operativo, manomettere i sistemi di difesa e instaurare una connessione tra vittima e attaccante tramite la creazione di shell e infine giungere alla scalata dei privilegi.</a:t>
            </a:r>
          </a:p>
          <a:p>
            <a:pPr algn="just" marL="431318" indent="-215659" lvl="1">
              <a:lnSpc>
                <a:spcPts val="2796"/>
              </a:lnSpc>
              <a:buFont typeface="Arial"/>
              <a:buChar char="•"/>
            </a:pPr>
            <a:r>
              <a:rPr lang="en-US" sz="1997">
                <a:solidFill>
                  <a:srgbClr val="18072B"/>
                </a:solidFill>
                <a:latin typeface="Kollektif"/>
              </a:rPr>
              <a:t>Un rootkit è un tipo di software progettato per ottenere accesso a livello di sistema o "root" su un sistema operativo. Il suo scopo principale è quello di nascondere la presenza di altri malware o attività dannose, rendendo difficile il rilevamento da parte degli strumenti di sicurezza e degli utenti.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56553" y="307173"/>
            <a:ext cx="16262788" cy="20202221"/>
          </a:xfrm>
          <a:custGeom>
            <a:avLst/>
            <a:gdLst/>
            <a:ahLst/>
            <a:cxnLst/>
            <a:rect r="r" b="b" t="t" l="l"/>
            <a:pathLst>
              <a:path h="20202221" w="16262788">
                <a:moveTo>
                  <a:pt x="0" y="0"/>
                </a:moveTo>
                <a:lnTo>
                  <a:pt x="16262788" y="0"/>
                </a:lnTo>
                <a:lnTo>
                  <a:pt x="16262788" y="20202221"/>
                </a:lnTo>
                <a:lnTo>
                  <a:pt x="0" y="2020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1394" y="2854422"/>
            <a:ext cx="14833104" cy="198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18072B"/>
                </a:solidFill>
                <a:latin typeface="Roboto Bold"/>
              </a:rPr>
              <a:t>GRAZIE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DAF8lcab5NU</dc:identifier>
  <dcterms:modified xsi:type="dcterms:W3CDTF">2011-08-01T06:04:30Z</dcterms:modified>
  <cp:revision>1</cp:revision>
  <dc:title>larana company</dc:title>
</cp:coreProperties>
</file>