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30"/>
    <p:sldId id="257" r:id="rId31"/>
    <p:sldId id="258" r:id="rId32"/>
    <p:sldId id="259" r:id="rId33"/>
    <p:sldId id="260" r:id="rId34"/>
    <p:sldId id="261" r:id="rId35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TT Lakes Neue Extended" charset="1" panose="02010001040000080307"/>
      <p:regular r:id="rId10"/>
    </p:embeddedFont>
    <p:embeddedFont>
      <p:font typeface="TT Lakes Neue Extended Bold" charset="1" panose="02010001040000080307"/>
      <p:regular r:id="rId11"/>
    </p:embeddedFont>
    <p:embeddedFont>
      <p:font typeface="TT Lakes Neue Extended Italics" charset="1" panose="02010001040000080307"/>
      <p:regular r:id="rId12"/>
    </p:embeddedFont>
    <p:embeddedFont>
      <p:font typeface="TT Lakes Neue Extended Bold Italics" charset="1" panose="02010001040000080307"/>
      <p:regular r:id="rId13"/>
    </p:embeddedFont>
    <p:embeddedFont>
      <p:font typeface="Canva Sans" charset="1" panose="020B0503030501040103"/>
      <p:regular r:id="rId14"/>
    </p:embeddedFont>
    <p:embeddedFont>
      <p:font typeface="Canva Sans Bold" charset="1" panose="020B0803030501040103"/>
      <p:regular r:id="rId15"/>
    </p:embeddedFont>
    <p:embeddedFont>
      <p:font typeface="Canva Sans Italics" charset="1" panose="020B0503030501040103"/>
      <p:regular r:id="rId16"/>
    </p:embeddedFont>
    <p:embeddedFont>
      <p:font typeface="Canva Sans Bold Italics" charset="1" panose="020B0803030501040103"/>
      <p:regular r:id="rId17"/>
    </p:embeddedFont>
    <p:embeddedFont>
      <p:font typeface="Canva Sans Medium" charset="1" panose="020B0603030501040103"/>
      <p:regular r:id="rId18"/>
    </p:embeddedFont>
    <p:embeddedFont>
      <p:font typeface="Canva Sans Medium Italics" charset="1" panose="020B0603030501040103"/>
      <p:regular r:id="rId19"/>
    </p:embeddedFont>
    <p:embeddedFont>
      <p:font typeface="TT Norms" charset="1" panose="02000503030000020003"/>
      <p:regular r:id="rId20"/>
    </p:embeddedFont>
    <p:embeddedFont>
      <p:font typeface="TT Norms Bold" charset="1" panose="02000803030000020004"/>
      <p:regular r:id="rId21"/>
    </p:embeddedFont>
    <p:embeddedFont>
      <p:font typeface="TT Norms Italics" charset="1" panose="02000503030000090003"/>
      <p:regular r:id="rId22"/>
    </p:embeddedFont>
    <p:embeddedFont>
      <p:font typeface="TT Norms Bold Italics" charset="1" panose="02000803020000090004"/>
      <p:regular r:id="rId23"/>
    </p:embeddedFont>
    <p:embeddedFont>
      <p:font typeface="TT Norms Light" charset="1" panose="02000503020000020003"/>
      <p:regular r:id="rId24"/>
    </p:embeddedFont>
    <p:embeddedFont>
      <p:font typeface="TT Norms Light Italics" charset="1" panose="02000503020000090003"/>
      <p:regular r:id="rId25"/>
    </p:embeddedFont>
    <p:embeddedFont>
      <p:font typeface="TT Norms Ultra-Bold" charset="1" panose="02000503040000020004"/>
      <p:regular r:id="rId26"/>
    </p:embeddedFont>
    <p:embeddedFont>
      <p:font typeface="TT Norms Ultra-Bold Italics" charset="1" panose="02000503020000090004"/>
      <p:regular r:id="rId27"/>
    </p:embeddedFont>
    <p:embeddedFont>
      <p:font typeface="TT Norms Heavy" charset="1" panose="02000503050000020004"/>
      <p:regular r:id="rId28"/>
    </p:embeddedFont>
    <p:embeddedFont>
      <p:font typeface="TT Norms Heavy Italics" charset="1" panose="02000503020000090004"/>
      <p:regular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slides/slide1.xml" Type="http://schemas.openxmlformats.org/officeDocument/2006/relationships/slide"/><Relationship Id="rId31" Target="slides/slide2.xml" Type="http://schemas.openxmlformats.org/officeDocument/2006/relationships/slide"/><Relationship Id="rId32" Target="slides/slide3.xml" Type="http://schemas.openxmlformats.org/officeDocument/2006/relationships/slide"/><Relationship Id="rId33" Target="slides/slide4.xml" Type="http://schemas.openxmlformats.org/officeDocument/2006/relationships/slide"/><Relationship Id="rId34" Target="slides/slide5.xml" Type="http://schemas.openxmlformats.org/officeDocument/2006/relationships/slide"/><Relationship Id="rId35" Target="slides/slide6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9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4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0.png" Type="http://schemas.openxmlformats.org/officeDocument/2006/relationships/image"/><Relationship Id="rId7" Target="../media/image11.svg" Type="http://schemas.openxmlformats.org/officeDocument/2006/relationships/image"/><Relationship Id="rId8" Target="../media/image12.png" Type="http://schemas.openxmlformats.org/officeDocument/2006/relationships/image"/><Relationship Id="rId9" Target="../media/image13.sv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0.png" Type="http://schemas.openxmlformats.org/officeDocument/2006/relationships/image"/><Relationship Id="rId7" Target="../media/image11.svg" Type="http://schemas.openxmlformats.org/officeDocument/2006/relationships/image"/><Relationship Id="rId8" Target="../media/image15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0.png" Type="http://schemas.openxmlformats.org/officeDocument/2006/relationships/image"/><Relationship Id="rId7" Target="../media/image11.svg" Type="http://schemas.openxmlformats.org/officeDocument/2006/relationships/image"/><Relationship Id="rId8" Target="../media/image16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818288" y="0"/>
            <a:ext cx="10287000" cy="10287000"/>
          </a:xfrm>
          <a:custGeom>
            <a:avLst/>
            <a:gdLst/>
            <a:ahLst/>
            <a:cxnLst/>
            <a:rect r="r" b="b" t="t" l="l"/>
            <a:pathLst>
              <a:path h="10287000" w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10645047" y="0"/>
            <a:ext cx="10287000" cy="10287000"/>
          </a:xfrm>
          <a:custGeom>
            <a:avLst/>
            <a:gdLst/>
            <a:ahLst/>
            <a:cxnLst/>
            <a:rect r="r" b="b" t="t" l="l"/>
            <a:pathLst>
              <a:path h="10287000" w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15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4725745" cy="265823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725745" cy="2658232"/>
            </a:xfrm>
            <a:custGeom>
              <a:avLst/>
              <a:gdLst/>
              <a:ahLst/>
              <a:cxnLst/>
              <a:rect r="r" b="b" t="t" l="l"/>
              <a:pathLst>
                <a:path h="2658232" w="4725745">
                  <a:moveTo>
                    <a:pt x="0" y="0"/>
                  </a:moveTo>
                  <a:lnTo>
                    <a:pt x="4725745" y="0"/>
                  </a:lnTo>
                  <a:lnTo>
                    <a:pt x="4725745" y="2658232"/>
                  </a:lnTo>
                  <a:lnTo>
                    <a:pt x="0" y="265823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04800" cap="sq">
              <a:gradFill>
                <a:gsLst>
                  <a:gs pos="0">
                    <a:srgbClr val="FE41D0">
                      <a:alpha val="100000"/>
                    </a:srgbClr>
                  </a:gs>
                  <a:gs pos="100000">
                    <a:srgbClr val="FF6F38">
                      <a:alpha val="100000"/>
                    </a:srgbClr>
                  </a:gs>
                </a:gsLst>
                <a:lin ang="5400000"/>
              </a:gradFill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4725745" cy="26963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-444587">
            <a:off x="4748564" y="8363518"/>
            <a:ext cx="7937819" cy="9236735"/>
            <a:chOff x="0" y="0"/>
            <a:chExt cx="6985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15934"/>
              <a:ext cx="698500" cy="780932"/>
            </a:xfrm>
            <a:custGeom>
              <a:avLst/>
              <a:gdLst/>
              <a:ahLst/>
              <a:cxnLst/>
              <a:rect r="r" b="b" t="t" l="l"/>
              <a:pathLst>
                <a:path h="780932" w="698500">
                  <a:moveTo>
                    <a:pt x="420972" y="25795"/>
                  </a:moveTo>
                  <a:lnTo>
                    <a:pt x="626778" y="145537"/>
                  </a:lnTo>
                  <a:cubicBezTo>
                    <a:pt x="671183" y="171372"/>
                    <a:pt x="698500" y="218871"/>
                    <a:pt x="698500" y="270244"/>
                  </a:cubicBezTo>
                  <a:lnTo>
                    <a:pt x="698500" y="510688"/>
                  </a:lnTo>
                  <a:cubicBezTo>
                    <a:pt x="698500" y="562061"/>
                    <a:pt x="671183" y="609560"/>
                    <a:pt x="626778" y="635395"/>
                  </a:cubicBezTo>
                  <a:lnTo>
                    <a:pt x="420972" y="755137"/>
                  </a:lnTo>
                  <a:cubicBezTo>
                    <a:pt x="376636" y="780932"/>
                    <a:pt x="321864" y="780932"/>
                    <a:pt x="277528" y="755137"/>
                  </a:cubicBezTo>
                  <a:lnTo>
                    <a:pt x="71722" y="635395"/>
                  </a:lnTo>
                  <a:cubicBezTo>
                    <a:pt x="27317" y="609560"/>
                    <a:pt x="0" y="562061"/>
                    <a:pt x="0" y="510688"/>
                  </a:cubicBezTo>
                  <a:lnTo>
                    <a:pt x="0" y="270244"/>
                  </a:lnTo>
                  <a:cubicBezTo>
                    <a:pt x="0" y="218871"/>
                    <a:pt x="27317" y="171372"/>
                    <a:pt x="71722" y="145537"/>
                  </a:cubicBezTo>
                  <a:lnTo>
                    <a:pt x="277528" y="25795"/>
                  </a:lnTo>
                  <a:cubicBezTo>
                    <a:pt x="321864" y="0"/>
                    <a:pt x="376636" y="0"/>
                    <a:pt x="420972" y="25795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gradFill>
                <a:gsLst>
                  <a:gs pos="0">
                    <a:srgbClr val="FE41D0">
                      <a:alpha val="24000"/>
                    </a:srgbClr>
                  </a:gs>
                  <a:gs pos="100000">
                    <a:srgbClr val="FF6F38">
                      <a:alpha val="24000"/>
                    </a:srgbClr>
                  </a:gs>
                </a:gsLst>
                <a:lin ang="0"/>
              </a:gra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-444587">
            <a:off x="13101347" y="-12092293"/>
            <a:ext cx="15661399" cy="18224174"/>
            <a:chOff x="0" y="0"/>
            <a:chExt cx="6985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8076"/>
              <a:ext cx="698500" cy="796648"/>
            </a:xfrm>
            <a:custGeom>
              <a:avLst/>
              <a:gdLst/>
              <a:ahLst/>
              <a:cxnLst/>
              <a:rect r="r" b="b" t="t" l="l"/>
              <a:pathLst>
                <a:path h="796648" w="698500">
                  <a:moveTo>
                    <a:pt x="385602" y="13074"/>
                  </a:moveTo>
                  <a:lnTo>
                    <a:pt x="662148" y="173974"/>
                  </a:lnTo>
                  <a:cubicBezTo>
                    <a:pt x="684654" y="187068"/>
                    <a:pt x="698500" y="211143"/>
                    <a:pt x="698500" y="237181"/>
                  </a:cubicBezTo>
                  <a:lnTo>
                    <a:pt x="698500" y="559467"/>
                  </a:lnTo>
                  <a:cubicBezTo>
                    <a:pt x="698500" y="585506"/>
                    <a:pt x="684654" y="609580"/>
                    <a:pt x="662148" y="622674"/>
                  </a:cubicBezTo>
                  <a:lnTo>
                    <a:pt x="385602" y="783574"/>
                  </a:lnTo>
                  <a:cubicBezTo>
                    <a:pt x="363131" y="796648"/>
                    <a:pt x="335369" y="796648"/>
                    <a:pt x="312898" y="783574"/>
                  </a:cubicBezTo>
                  <a:lnTo>
                    <a:pt x="36352" y="622674"/>
                  </a:lnTo>
                  <a:cubicBezTo>
                    <a:pt x="13846" y="609580"/>
                    <a:pt x="0" y="585506"/>
                    <a:pt x="0" y="559467"/>
                  </a:cubicBezTo>
                  <a:lnTo>
                    <a:pt x="0" y="237181"/>
                  </a:lnTo>
                  <a:cubicBezTo>
                    <a:pt x="0" y="211143"/>
                    <a:pt x="13846" y="187068"/>
                    <a:pt x="36352" y="173974"/>
                  </a:cubicBezTo>
                  <a:lnTo>
                    <a:pt x="312898" y="13074"/>
                  </a:lnTo>
                  <a:cubicBezTo>
                    <a:pt x="335369" y="0"/>
                    <a:pt x="363131" y="0"/>
                    <a:pt x="385602" y="13074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gradFill>
                <a:gsLst>
                  <a:gs pos="0">
                    <a:srgbClr val="FE41D0">
                      <a:alpha val="24000"/>
                    </a:srgbClr>
                  </a:gs>
                  <a:gs pos="100000">
                    <a:srgbClr val="FF6F38">
                      <a:alpha val="24000"/>
                    </a:srgbClr>
                  </a:gs>
                </a:gsLst>
                <a:lin ang="0"/>
              </a:gradFill>
              <a:prstDash val="solid"/>
              <a:round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-444587">
            <a:off x="-10118396" y="-14533417"/>
            <a:ext cx="15661399" cy="18224174"/>
            <a:chOff x="0" y="0"/>
            <a:chExt cx="6985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8076"/>
              <a:ext cx="698500" cy="796648"/>
            </a:xfrm>
            <a:custGeom>
              <a:avLst/>
              <a:gdLst/>
              <a:ahLst/>
              <a:cxnLst/>
              <a:rect r="r" b="b" t="t" l="l"/>
              <a:pathLst>
                <a:path h="796648" w="698500">
                  <a:moveTo>
                    <a:pt x="385602" y="13074"/>
                  </a:moveTo>
                  <a:lnTo>
                    <a:pt x="662148" y="173974"/>
                  </a:lnTo>
                  <a:cubicBezTo>
                    <a:pt x="684654" y="187068"/>
                    <a:pt x="698500" y="211143"/>
                    <a:pt x="698500" y="237181"/>
                  </a:cubicBezTo>
                  <a:lnTo>
                    <a:pt x="698500" y="559467"/>
                  </a:lnTo>
                  <a:cubicBezTo>
                    <a:pt x="698500" y="585506"/>
                    <a:pt x="684654" y="609580"/>
                    <a:pt x="662148" y="622674"/>
                  </a:cubicBezTo>
                  <a:lnTo>
                    <a:pt x="385602" y="783574"/>
                  </a:lnTo>
                  <a:cubicBezTo>
                    <a:pt x="363131" y="796648"/>
                    <a:pt x="335369" y="796648"/>
                    <a:pt x="312898" y="783574"/>
                  </a:cubicBezTo>
                  <a:lnTo>
                    <a:pt x="36352" y="622674"/>
                  </a:lnTo>
                  <a:cubicBezTo>
                    <a:pt x="13846" y="609580"/>
                    <a:pt x="0" y="585506"/>
                    <a:pt x="0" y="559467"/>
                  </a:cubicBezTo>
                  <a:lnTo>
                    <a:pt x="0" y="237181"/>
                  </a:lnTo>
                  <a:cubicBezTo>
                    <a:pt x="0" y="211143"/>
                    <a:pt x="13846" y="187068"/>
                    <a:pt x="36352" y="173974"/>
                  </a:cubicBezTo>
                  <a:lnTo>
                    <a:pt x="312898" y="13074"/>
                  </a:lnTo>
                  <a:cubicBezTo>
                    <a:pt x="335369" y="0"/>
                    <a:pt x="363131" y="0"/>
                    <a:pt x="385602" y="13074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gradFill>
                <a:gsLst>
                  <a:gs pos="0">
                    <a:srgbClr val="FE41D0">
                      <a:alpha val="24000"/>
                    </a:srgbClr>
                  </a:gs>
                  <a:gs pos="100000">
                    <a:srgbClr val="FF6F38">
                      <a:alpha val="24000"/>
                    </a:srgbClr>
                  </a:gs>
                </a:gsLst>
                <a:lin ang="0"/>
              </a:gradFill>
              <a:prstDash val="solid"/>
              <a:round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16" id="16"/>
          <p:cNvSpPr/>
          <p:nvPr/>
        </p:nvSpPr>
        <p:spPr>
          <a:xfrm>
            <a:off x="8972830" y="6162781"/>
            <a:ext cx="8082589" cy="0"/>
          </a:xfrm>
          <a:prstGeom prst="line">
            <a:avLst/>
          </a:prstGeom>
          <a:ln cap="flat" w="38100">
            <a:gradFill>
              <a:gsLst>
                <a:gs pos="0">
                  <a:srgbClr val="FE41D0">
                    <a:alpha val="100000"/>
                  </a:srgbClr>
                </a:gs>
                <a:gs pos="100000">
                  <a:srgbClr val="FF6F38">
                    <a:alpha val="100000"/>
                  </a:srgbClr>
                </a:gs>
              </a:gsLst>
              <a:lin ang="0"/>
            </a:gradFill>
            <a:prstDash val="solid"/>
            <a:headEnd type="none" len="sm" w="sm"/>
            <a:tailEnd type="none" len="sm" w="sm"/>
          </a:ln>
        </p:spPr>
      </p:sp>
      <p:grpSp>
        <p:nvGrpSpPr>
          <p:cNvPr name="Group 17" id="17"/>
          <p:cNvGrpSpPr/>
          <p:nvPr/>
        </p:nvGrpSpPr>
        <p:grpSpPr>
          <a:xfrm rot="0">
            <a:off x="16396167" y="689618"/>
            <a:ext cx="1318505" cy="1318505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E41D0">
                    <a:alpha val="100000"/>
                  </a:srgbClr>
                </a:gs>
                <a:gs pos="100000">
                  <a:srgbClr val="FF6F38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9" id="1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39540" lIns="39540" bIns="39540" rIns="3954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0961211" y="4643600"/>
            <a:ext cx="4575275" cy="13177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383"/>
              </a:lnSpc>
            </a:pPr>
            <a:r>
              <a:rPr lang="en-US" sz="8799">
                <a:solidFill>
                  <a:srgbClr val="010118"/>
                </a:solidFill>
                <a:latin typeface="TT Norms Bold"/>
              </a:rPr>
              <a:t>NESSUS</a:t>
            </a:r>
          </a:p>
        </p:txBody>
      </p:sp>
      <p:grpSp>
        <p:nvGrpSpPr>
          <p:cNvPr name="Group 21" id="21"/>
          <p:cNvGrpSpPr/>
          <p:nvPr/>
        </p:nvGrpSpPr>
        <p:grpSpPr>
          <a:xfrm rot="0">
            <a:off x="-1948984" y="-399563"/>
            <a:ext cx="10497278" cy="9479330"/>
            <a:chOff x="0" y="0"/>
            <a:chExt cx="1116669" cy="1008382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116669" cy="1008382"/>
            </a:xfrm>
            <a:custGeom>
              <a:avLst/>
              <a:gdLst/>
              <a:ahLst/>
              <a:cxnLst/>
              <a:rect r="r" b="b" t="t" l="l"/>
              <a:pathLst>
                <a:path h="1008382" w="1116669">
                  <a:moveTo>
                    <a:pt x="913469" y="0"/>
                  </a:moveTo>
                  <a:lnTo>
                    <a:pt x="0" y="0"/>
                  </a:lnTo>
                  <a:lnTo>
                    <a:pt x="203200" y="1008382"/>
                  </a:lnTo>
                  <a:lnTo>
                    <a:pt x="1116669" y="1008382"/>
                  </a:lnTo>
                  <a:lnTo>
                    <a:pt x="913469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FE41D0">
                    <a:alpha val="100000"/>
                  </a:srgbClr>
                </a:gs>
                <a:gs pos="100000">
                  <a:srgbClr val="FF6F38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23" id="23"/>
            <p:cNvSpPr txBox="true"/>
            <p:nvPr/>
          </p:nvSpPr>
          <p:spPr>
            <a:xfrm>
              <a:off x="101600" y="0"/>
              <a:ext cx="913469" cy="100838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00"/>
                </a:lnSpc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-444587">
            <a:off x="-5917894" y="-3928750"/>
            <a:ext cx="7937819" cy="9236735"/>
            <a:chOff x="0" y="0"/>
            <a:chExt cx="698500" cy="8128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15934"/>
              <a:ext cx="698500" cy="780932"/>
            </a:xfrm>
            <a:custGeom>
              <a:avLst/>
              <a:gdLst/>
              <a:ahLst/>
              <a:cxnLst/>
              <a:rect r="r" b="b" t="t" l="l"/>
              <a:pathLst>
                <a:path h="780932" w="698500">
                  <a:moveTo>
                    <a:pt x="420972" y="25795"/>
                  </a:moveTo>
                  <a:lnTo>
                    <a:pt x="626778" y="145537"/>
                  </a:lnTo>
                  <a:cubicBezTo>
                    <a:pt x="671183" y="171372"/>
                    <a:pt x="698500" y="218871"/>
                    <a:pt x="698500" y="270244"/>
                  </a:cubicBezTo>
                  <a:lnTo>
                    <a:pt x="698500" y="510688"/>
                  </a:lnTo>
                  <a:cubicBezTo>
                    <a:pt x="698500" y="562061"/>
                    <a:pt x="671183" y="609560"/>
                    <a:pt x="626778" y="635395"/>
                  </a:cubicBezTo>
                  <a:lnTo>
                    <a:pt x="420972" y="755137"/>
                  </a:lnTo>
                  <a:cubicBezTo>
                    <a:pt x="376636" y="780932"/>
                    <a:pt x="321864" y="780932"/>
                    <a:pt x="277528" y="755137"/>
                  </a:cubicBezTo>
                  <a:lnTo>
                    <a:pt x="71722" y="635395"/>
                  </a:lnTo>
                  <a:cubicBezTo>
                    <a:pt x="27317" y="609560"/>
                    <a:pt x="0" y="562061"/>
                    <a:pt x="0" y="510688"/>
                  </a:cubicBezTo>
                  <a:lnTo>
                    <a:pt x="0" y="270244"/>
                  </a:lnTo>
                  <a:cubicBezTo>
                    <a:pt x="0" y="218871"/>
                    <a:pt x="27317" y="171372"/>
                    <a:pt x="71722" y="145537"/>
                  </a:cubicBezTo>
                  <a:lnTo>
                    <a:pt x="277528" y="25795"/>
                  </a:lnTo>
                  <a:cubicBezTo>
                    <a:pt x="321864" y="0"/>
                    <a:pt x="376636" y="0"/>
                    <a:pt x="420972" y="25795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FFFFFF">
                  <a:alpha val="23922"/>
                </a:srgbClr>
              </a:solidFill>
              <a:prstDash val="solid"/>
              <a:round/>
            </a:ln>
          </p:spPr>
        </p:sp>
        <p:sp>
          <p:nvSpPr>
            <p:cNvPr name="TextBox 26" id="26"/>
            <p:cNvSpPr txBox="true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7" id="27"/>
          <p:cNvSpPr/>
          <p:nvPr/>
        </p:nvSpPr>
        <p:spPr>
          <a:xfrm flipH="true" flipV="false" rot="0">
            <a:off x="757145" y="2017883"/>
            <a:ext cx="6054352" cy="5691091"/>
          </a:xfrm>
          <a:custGeom>
            <a:avLst/>
            <a:gdLst/>
            <a:ahLst/>
            <a:cxnLst/>
            <a:rect r="r" b="b" t="t" l="l"/>
            <a:pathLst>
              <a:path h="5691091" w="6054352">
                <a:moveTo>
                  <a:pt x="6054353" y="0"/>
                </a:moveTo>
                <a:lnTo>
                  <a:pt x="0" y="0"/>
                </a:lnTo>
                <a:lnTo>
                  <a:pt x="0" y="5691091"/>
                </a:lnTo>
                <a:lnTo>
                  <a:pt x="6054353" y="5691091"/>
                </a:lnTo>
                <a:lnTo>
                  <a:pt x="6054353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818288" y="0"/>
            <a:ext cx="10287000" cy="10287000"/>
          </a:xfrm>
          <a:custGeom>
            <a:avLst/>
            <a:gdLst/>
            <a:ahLst/>
            <a:cxnLst/>
            <a:rect r="r" b="b" t="t" l="l"/>
            <a:pathLst>
              <a:path h="10287000" w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10645047" y="0"/>
            <a:ext cx="10287000" cy="10287000"/>
          </a:xfrm>
          <a:custGeom>
            <a:avLst/>
            <a:gdLst/>
            <a:ahLst/>
            <a:cxnLst/>
            <a:rect r="r" b="b" t="t" l="l"/>
            <a:pathLst>
              <a:path h="10287000" w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15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4725745" cy="265823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725745" cy="2658232"/>
            </a:xfrm>
            <a:custGeom>
              <a:avLst/>
              <a:gdLst/>
              <a:ahLst/>
              <a:cxnLst/>
              <a:rect r="r" b="b" t="t" l="l"/>
              <a:pathLst>
                <a:path h="2658232" w="4725745">
                  <a:moveTo>
                    <a:pt x="0" y="0"/>
                  </a:moveTo>
                  <a:lnTo>
                    <a:pt x="4725745" y="0"/>
                  </a:lnTo>
                  <a:lnTo>
                    <a:pt x="4725745" y="2658232"/>
                  </a:lnTo>
                  <a:lnTo>
                    <a:pt x="0" y="265823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04800" cap="sq">
              <a:gradFill>
                <a:gsLst>
                  <a:gs pos="0">
                    <a:srgbClr val="FE41D0">
                      <a:alpha val="100000"/>
                    </a:srgbClr>
                  </a:gs>
                  <a:gs pos="100000">
                    <a:srgbClr val="FF6F38">
                      <a:alpha val="100000"/>
                    </a:srgbClr>
                  </a:gs>
                </a:gsLst>
                <a:lin ang="5400000"/>
              </a:gradFill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4725745" cy="26963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-444587">
            <a:off x="5406406" y="8363518"/>
            <a:ext cx="7937819" cy="9236735"/>
            <a:chOff x="0" y="0"/>
            <a:chExt cx="6985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15934"/>
              <a:ext cx="698500" cy="780932"/>
            </a:xfrm>
            <a:custGeom>
              <a:avLst/>
              <a:gdLst/>
              <a:ahLst/>
              <a:cxnLst/>
              <a:rect r="r" b="b" t="t" l="l"/>
              <a:pathLst>
                <a:path h="780932" w="698500">
                  <a:moveTo>
                    <a:pt x="420972" y="25795"/>
                  </a:moveTo>
                  <a:lnTo>
                    <a:pt x="626778" y="145537"/>
                  </a:lnTo>
                  <a:cubicBezTo>
                    <a:pt x="671183" y="171372"/>
                    <a:pt x="698500" y="218871"/>
                    <a:pt x="698500" y="270244"/>
                  </a:cubicBezTo>
                  <a:lnTo>
                    <a:pt x="698500" y="510688"/>
                  </a:lnTo>
                  <a:cubicBezTo>
                    <a:pt x="698500" y="562061"/>
                    <a:pt x="671183" y="609560"/>
                    <a:pt x="626778" y="635395"/>
                  </a:cubicBezTo>
                  <a:lnTo>
                    <a:pt x="420972" y="755137"/>
                  </a:lnTo>
                  <a:cubicBezTo>
                    <a:pt x="376636" y="780932"/>
                    <a:pt x="321864" y="780932"/>
                    <a:pt x="277528" y="755137"/>
                  </a:cubicBezTo>
                  <a:lnTo>
                    <a:pt x="71722" y="635395"/>
                  </a:lnTo>
                  <a:cubicBezTo>
                    <a:pt x="27317" y="609560"/>
                    <a:pt x="0" y="562061"/>
                    <a:pt x="0" y="510688"/>
                  </a:cubicBezTo>
                  <a:lnTo>
                    <a:pt x="0" y="270244"/>
                  </a:lnTo>
                  <a:cubicBezTo>
                    <a:pt x="0" y="218871"/>
                    <a:pt x="27317" y="171372"/>
                    <a:pt x="71722" y="145537"/>
                  </a:cubicBezTo>
                  <a:lnTo>
                    <a:pt x="277528" y="25795"/>
                  </a:lnTo>
                  <a:cubicBezTo>
                    <a:pt x="321864" y="0"/>
                    <a:pt x="376636" y="0"/>
                    <a:pt x="420972" y="25795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gradFill>
                <a:gsLst>
                  <a:gs pos="0">
                    <a:srgbClr val="FE41D0">
                      <a:alpha val="24000"/>
                    </a:srgbClr>
                  </a:gs>
                  <a:gs pos="100000">
                    <a:srgbClr val="FF6F38">
                      <a:alpha val="24000"/>
                    </a:srgbClr>
                  </a:gs>
                </a:gsLst>
                <a:lin ang="0"/>
              </a:gra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-444587">
            <a:off x="13101347" y="-12092293"/>
            <a:ext cx="15661399" cy="18224174"/>
            <a:chOff x="0" y="0"/>
            <a:chExt cx="6985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8076"/>
              <a:ext cx="698500" cy="796648"/>
            </a:xfrm>
            <a:custGeom>
              <a:avLst/>
              <a:gdLst/>
              <a:ahLst/>
              <a:cxnLst/>
              <a:rect r="r" b="b" t="t" l="l"/>
              <a:pathLst>
                <a:path h="796648" w="698500">
                  <a:moveTo>
                    <a:pt x="385602" y="13074"/>
                  </a:moveTo>
                  <a:lnTo>
                    <a:pt x="662148" y="173974"/>
                  </a:lnTo>
                  <a:cubicBezTo>
                    <a:pt x="684654" y="187068"/>
                    <a:pt x="698500" y="211143"/>
                    <a:pt x="698500" y="237181"/>
                  </a:cubicBezTo>
                  <a:lnTo>
                    <a:pt x="698500" y="559467"/>
                  </a:lnTo>
                  <a:cubicBezTo>
                    <a:pt x="698500" y="585506"/>
                    <a:pt x="684654" y="609580"/>
                    <a:pt x="662148" y="622674"/>
                  </a:cubicBezTo>
                  <a:lnTo>
                    <a:pt x="385602" y="783574"/>
                  </a:lnTo>
                  <a:cubicBezTo>
                    <a:pt x="363131" y="796648"/>
                    <a:pt x="335369" y="796648"/>
                    <a:pt x="312898" y="783574"/>
                  </a:cubicBezTo>
                  <a:lnTo>
                    <a:pt x="36352" y="622674"/>
                  </a:lnTo>
                  <a:cubicBezTo>
                    <a:pt x="13846" y="609580"/>
                    <a:pt x="0" y="585506"/>
                    <a:pt x="0" y="559467"/>
                  </a:cubicBezTo>
                  <a:lnTo>
                    <a:pt x="0" y="237181"/>
                  </a:lnTo>
                  <a:cubicBezTo>
                    <a:pt x="0" y="211143"/>
                    <a:pt x="13846" y="187068"/>
                    <a:pt x="36352" y="173974"/>
                  </a:cubicBezTo>
                  <a:lnTo>
                    <a:pt x="312898" y="13074"/>
                  </a:lnTo>
                  <a:cubicBezTo>
                    <a:pt x="335369" y="0"/>
                    <a:pt x="363131" y="0"/>
                    <a:pt x="385602" y="13074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gradFill>
                <a:gsLst>
                  <a:gs pos="0">
                    <a:srgbClr val="FE41D0">
                      <a:alpha val="24000"/>
                    </a:srgbClr>
                  </a:gs>
                  <a:gs pos="100000">
                    <a:srgbClr val="FF6F38">
                      <a:alpha val="24000"/>
                    </a:srgbClr>
                  </a:gs>
                </a:gsLst>
                <a:lin ang="0"/>
              </a:gradFill>
              <a:prstDash val="solid"/>
              <a:round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-444587">
            <a:off x="-10118396" y="-14533417"/>
            <a:ext cx="15661399" cy="18224174"/>
            <a:chOff x="0" y="0"/>
            <a:chExt cx="6985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8076"/>
              <a:ext cx="698500" cy="796648"/>
            </a:xfrm>
            <a:custGeom>
              <a:avLst/>
              <a:gdLst/>
              <a:ahLst/>
              <a:cxnLst/>
              <a:rect r="r" b="b" t="t" l="l"/>
              <a:pathLst>
                <a:path h="796648" w="698500">
                  <a:moveTo>
                    <a:pt x="385602" y="13074"/>
                  </a:moveTo>
                  <a:lnTo>
                    <a:pt x="662148" y="173974"/>
                  </a:lnTo>
                  <a:cubicBezTo>
                    <a:pt x="684654" y="187068"/>
                    <a:pt x="698500" y="211143"/>
                    <a:pt x="698500" y="237181"/>
                  </a:cubicBezTo>
                  <a:lnTo>
                    <a:pt x="698500" y="559467"/>
                  </a:lnTo>
                  <a:cubicBezTo>
                    <a:pt x="698500" y="585506"/>
                    <a:pt x="684654" y="609580"/>
                    <a:pt x="662148" y="622674"/>
                  </a:cubicBezTo>
                  <a:lnTo>
                    <a:pt x="385602" y="783574"/>
                  </a:lnTo>
                  <a:cubicBezTo>
                    <a:pt x="363131" y="796648"/>
                    <a:pt x="335369" y="796648"/>
                    <a:pt x="312898" y="783574"/>
                  </a:cubicBezTo>
                  <a:lnTo>
                    <a:pt x="36352" y="622674"/>
                  </a:lnTo>
                  <a:cubicBezTo>
                    <a:pt x="13846" y="609580"/>
                    <a:pt x="0" y="585506"/>
                    <a:pt x="0" y="559467"/>
                  </a:cubicBezTo>
                  <a:lnTo>
                    <a:pt x="0" y="237181"/>
                  </a:lnTo>
                  <a:cubicBezTo>
                    <a:pt x="0" y="211143"/>
                    <a:pt x="13846" y="187068"/>
                    <a:pt x="36352" y="173974"/>
                  </a:cubicBezTo>
                  <a:lnTo>
                    <a:pt x="312898" y="13074"/>
                  </a:lnTo>
                  <a:cubicBezTo>
                    <a:pt x="335369" y="0"/>
                    <a:pt x="363131" y="0"/>
                    <a:pt x="385602" y="13074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gradFill>
                <a:gsLst>
                  <a:gs pos="0">
                    <a:srgbClr val="FE41D0">
                      <a:alpha val="24000"/>
                    </a:srgbClr>
                  </a:gs>
                  <a:gs pos="100000">
                    <a:srgbClr val="FF6F38">
                      <a:alpha val="24000"/>
                    </a:srgbClr>
                  </a:gs>
                </a:gsLst>
                <a:lin ang="0"/>
              </a:gradFill>
              <a:prstDash val="solid"/>
              <a:round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9461503" y="5143500"/>
            <a:ext cx="6824223" cy="533039"/>
            <a:chOff x="0" y="0"/>
            <a:chExt cx="9098964" cy="710718"/>
          </a:xfrm>
        </p:grpSpPr>
        <p:grpSp>
          <p:nvGrpSpPr>
            <p:cNvPr name="Group 17" id="17"/>
            <p:cNvGrpSpPr/>
            <p:nvPr/>
          </p:nvGrpSpPr>
          <p:grpSpPr>
            <a:xfrm rot="0">
              <a:off x="0" y="0"/>
              <a:ext cx="710718" cy="710718"/>
              <a:chOff x="0" y="0"/>
              <a:chExt cx="812800" cy="812800"/>
            </a:xfrm>
          </p:grpSpPr>
          <p:sp>
            <p:nvSpPr>
              <p:cNvPr name="Freeform 18" id="18"/>
              <p:cNvSpPr/>
              <p:nvPr/>
            </p:nvSpPr>
            <p:spPr>
              <a:xfrm flipH="false" flipV="false" rot="0">
                <a:off x="36998" y="36998"/>
                <a:ext cx="738803" cy="738803"/>
              </a:xfrm>
              <a:custGeom>
                <a:avLst/>
                <a:gdLst/>
                <a:ahLst/>
                <a:cxnLst/>
                <a:rect r="r" b="b" t="t" l="l"/>
                <a:pathLst>
                  <a:path h="738803" w="738803">
                    <a:moveTo>
                      <a:pt x="393972" y="15647"/>
                    </a:moveTo>
                    <a:lnTo>
                      <a:pt x="474148" y="187441"/>
                    </a:lnTo>
                    <a:cubicBezTo>
                      <a:pt x="490019" y="221449"/>
                      <a:pt x="517355" y="248785"/>
                      <a:pt x="551363" y="264656"/>
                    </a:cubicBezTo>
                    <a:lnTo>
                      <a:pt x="723157" y="344832"/>
                    </a:lnTo>
                    <a:cubicBezTo>
                      <a:pt x="732702" y="349287"/>
                      <a:pt x="738804" y="358868"/>
                      <a:pt x="738804" y="369402"/>
                    </a:cubicBezTo>
                    <a:cubicBezTo>
                      <a:pt x="738804" y="379936"/>
                      <a:pt x="732702" y="389517"/>
                      <a:pt x="723157" y="393972"/>
                    </a:cubicBezTo>
                    <a:lnTo>
                      <a:pt x="551363" y="474148"/>
                    </a:lnTo>
                    <a:cubicBezTo>
                      <a:pt x="517355" y="490019"/>
                      <a:pt x="490019" y="517355"/>
                      <a:pt x="474148" y="551363"/>
                    </a:cubicBezTo>
                    <a:lnTo>
                      <a:pt x="393972" y="723157"/>
                    </a:lnTo>
                    <a:cubicBezTo>
                      <a:pt x="389517" y="732702"/>
                      <a:pt x="379936" y="738804"/>
                      <a:pt x="369402" y="738804"/>
                    </a:cubicBezTo>
                    <a:cubicBezTo>
                      <a:pt x="358868" y="738804"/>
                      <a:pt x="349287" y="732702"/>
                      <a:pt x="344832" y="723157"/>
                    </a:cubicBezTo>
                    <a:lnTo>
                      <a:pt x="264656" y="551363"/>
                    </a:lnTo>
                    <a:cubicBezTo>
                      <a:pt x="248785" y="517355"/>
                      <a:pt x="221449" y="490019"/>
                      <a:pt x="187441" y="474148"/>
                    </a:cubicBezTo>
                    <a:lnTo>
                      <a:pt x="15647" y="393972"/>
                    </a:lnTo>
                    <a:cubicBezTo>
                      <a:pt x="6102" y="389517"/>
                      <a:pt x="0" y="379936"/>
                      <a:pt x="0" y="369402"/>
                    </a:cubicBezTo>
                    <a:cubicBezTo>
                      <a:pt x="0" y="358868"/>
                      <a:pt x="6102" y="349287"/>
                      <a:pt x="15647" y="344832"/>
                    </a:cubicBezTo>
                    <a:lnTo>
                      <a:pt x="187441" y="264656"/>
                    </a:lnTo>
                    <a:cubicBezTo>
                      <a:pt x="221449" y="248785"/>
                      <a:pt x="248785" y="221449"/>
                      <a:pt x="264656" y="187441"/>
                    </a:cubicBezTo>
                    <a:lnTo>
                      <a:pt x="344832" y="15647"/>
                    </a:lnTo>
                    <a:cubicBezTo>
                      <a:pt x="349287" y="6102"/>
                      <a:pt x="358868" y="0"/>
                      <a:pt x="369402" y="0"/>
                    </a:cubicBezTo>
                    <a:cubicBezTo>
                      <a:pt x="379936" y="0"/>
                      <a:pt x="389517" y="6102"/>
                      <a:pt x="393972" y="15647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FE41D0">
                      <a:alpha val="100000"/>
                    </a:srgbClr>
                  </a:gs>
                  <a:gs pos="100000">
                    <a:srgbClr val="FF6F38">
                      <a:alpha val="100000"/>
                    </a:srgbClr>
                  </a:gs>
                </a:gsLst>
                <a:lin ang="5400000"/>
              </a:gradFill>
            </p:spPr>
          </p:sp>
          <p:sp>
            <p:nvSpPr>
              <p:cNvPr name="TextBox 19" id="19"/>
              <p:cNvSpPr txBox="true"/>
              <p:nvPr/>
            </p:nvSpPr>
            <p:spPr>
              <a:xfrm>
                <a:off x="190500" y="152400"/>
                <a:ext cx="431800" cy="4699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20" id="20"/>
            <p:cNvSpPr txBox="true"/>
            <p:nvPr/>
          </p:nvSpPr>
          <p:spPr>
            <a:xfrm rot="0">
              <a:off x="919886" y="15422"/>
              <a:ext cx="8179078" cy="6227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919"/>
                </a:lnSpc>
                <a:spcBef>
                  <a:spcPct val="0"/>
                </a:spcBef>
              </a:pPr>
              <a:r>
                <a:rPr lang="en-US" sz="2799">
                  <a:solidFill>
                    <a:srgbClr val="010118"/>
                  </a:solidFill>
                  <a:latin typeface="TT Norms Bold"/>
                </a:rPr>
                <a:t>Scansione dei dispositivi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9461503" y="5865858"/>
            <a:ext cx="6824223" cy="919480"/>
            <a:chOff x="0" y="0"/>
            <a:chExt cx="9098964" cy="1225973"/>
          </a:xfrm>
        </p:grpSpPr>
        <p:grpSp>
          <p:nvGrpSpPr>
            <p:cNvPr name="Group 22" id="22"/>
            <p:cNvGrpSpPr/>
            <p:nvPr/>
          </p:nvGrpSpPr>
          <p:grpSpPr>
            <a:xfrm rot="0">
              <a:off x="0" y="257628"/>
              <a:ext cx="710718" cy="710718"/>
              <a:chOff x="0" y="0"/>
              <a:chExt cx="812800" cy="812800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36998" y="36998"/>
                <a:ext cx="738803" cy="738803"/>
              </a:xfrm>
              <a:custGeom>
                <a:avLst/>
                <a:gdLst/>
                <a:ahLst/>
                <a:cxnLst/>
                <a:rect r="r" b="b" t="t" l="l"/>
                <a:pathLst>
                  <a:path h="738803" w="738803">
                    <a:moveTo>
                      <a:pt x="393972" y="15647"/>
                    </a:moveTo>
                    <a:lnTo>
                      <a:pt x="474148" y="187441"/>
                    </a:lnTo>
                    <a:cubicBezTo>
                      <a:pt x="490019" y="221449"/>
                      <a:pt x="517355" y="248785"/>
                      <a:pt x="551363" y="264656"/>
                    </a:cubicBezTo>
                    <a:lnTo>
                      <a:pt x="723157" y="344832"/>
                    </a:lnTo>
                    <a:cubicBezTo>
                      <a:pt x="732702" y="349287"/>
                      <a:pt x="738804" y="358868"/>
                      <a:pt x="738804" y="369402"/>
                    </a:cubicBezTo>
                    <a:cubicBezTo>
                      <a:pt x="738804" y="379936"/>
                      <a:pt x="732702" y="389517"/>
                      <a:pt x="723157" y="393972"/>
                    </a:cubicBezTo>
                    <a:lnTo>
                      <a:pt x="551363" y="474148"/>
                    </a:lnTo>
                    <a:cubicBezTo>
                      <a:pt x="517355" y="490019"/>
                      <a:pt x="490019" y="517355"/>
                      <a:pt x="474148" y="551363"/>
                    </a:cubicBezTo>
                    <a:lnTo>
                      <a:pt x="393972" y="723157"/>
                    </a:lnTo>
                    <a:cubicBezTo>
                      <a:pt x="389517" y="732702"/>
                      <a:pt x="379936" y="738804"/>
                      <a:pt x="369402" y="738804"/>
                    </a:cubicBezTo>
                    <a:cubicBezTo>
                      <a:pt x="358868" y="738804"/>
                      <a:pt x="349287" y="732702"/>
                      <a:pt x="344832" y="723157"/>
                    </a:cubicBezTo>
                    <a:lnTo>
                      <a:pt x="264656" y="551363"/>
                    </a:lnTo>
                    <a:cubicBezTo>
                      <a:pt x="248785" y="517355"/>
                      <a:pt x="221449" y="490019"/>
                      <a:pt x="187441" y="474148"/>
                    </a:cubicBezTo>
                    <a:lnTo>
                      <a:pt x="15647" y="393972"/>
                    </a:lnTo>
                    <a:cubicBezTo>
                      <a:pt x="6102" y="389517"/>
                      <a:pt x="0" y="379936"/>
                      <a:pt x="0" y="369402"/>
                    </a:cubicBezTo>
                    <a:cubicBezTo>
                      <a:pt x="0" y="358868"/>
                      <a:pt x="6102" y="349287"/>
                      <a:pt x="15647" y="344832"/>
                    </a:cubicBezTo>
                    <a:lnTo>
                      <a:pt x="187441" y="264656"/>
                    </a:lnTo>
                    <a:cubicBezTo>
                      <a:pt x="221449" y="248785"/>
                      <a:pt x="248785" y="221449"/>
                      <a:pt x="264656" y="187441"/>
                    </a:cubicBezTo>
                    <a:lnTo>
                      <a:pt x="344832" y="15647"/>
                    </a:lnTo>
                    <a:cubicBezTo>
                      <a:pt x="349287" y="6102"/>
                      <a:pt x="358868" y="0"/>
                      <a:pt x="369402" y="0"/>
                    </a:cubicBezTo>
                    <a:cubicBezTo>
                      <a:pt x="379936" y="0"/>
                      <a:pt x="389517" y="6102"/>
                      <a:pt x="393972" y="15647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FE41D0">
                      <a:alpha val="100000"/>
                    </a:srgbClr>
                  </a:gs>
                  <a:gs pos="100000">
                    <a:srgbClr val="FF6F38">
                      <a:alpha val="100000"/>
                    </a:srgbClr>
                  </a:gs>
                </a:gsLst>
                <a:lin ang="5400000"/>
              </a:gradFill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190500" y="152400"/>
                <a:ext cx="431800" cy="4699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25" id="25"/>
            <p:cNvSpPr txBox="true"/>
            <p:nvPr/>
          </p:nvSpPr>
          <p:spPr>
            <a:xfrm rot="0">
              <a:off x="919886" y="-57150"/>
              <a:ext cx="8179078" cy="12831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919"/>
                </a:lnSpc>
                <a:spcBef>
                  <a:spcPct val="0"/>
                </a:spcBef>
              </a:pPr>
              <a:r>
                <a:rPr lang="en-US" sz="2799">
                  <a:solidFill>
                    <a:srgbClr val="010118"/>
                  </a:solidFill>
                  <a:latin typeface="TT Norms Bold"/>
                </a:rPr>
                <a:t>Apprende i dati e li confronta con un database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9461503" y="6878046"/>
            <a:ext cx="6824223" cy="919480"/>
            <a:chOff x="0" y="0"/>
            <a:chExt cx="9098964" cy="1225973"/>
          </a:xfrm>
        </p:grpSpPr>
        <p:grpSp>
          <p:nvGrpSpPr>
            <p:cNvPr name="Group 27" id="27"/>
            <p:cNvGrpSpPr/>
            <p:nvPr/>
          </p:nvGrpSpPr>
          <p:grpSpPr>
            <a:xfrm rot="0">
              <a:off x="0" y="257628"/>
              <a:ext cx="710718" cy="710718"/>
              <a:chOff x="0" y="0"/>
              <a:chExt cx="812800" cy="812800"/>
            </a:xfrm>
          </p:grpSpPr>
          <p:sp>
            <p:nvSpPr>
              <p:cNvPr name="Freeform 28" id="28"/>
              <p:cNvSpPr/>
              <p:nvPr/>
            </p:nvSpPr>
            <p:spPr>
              <a:xfrm flipH="false" flipV="false" rot="0">
                <a:off x="36998" y="36998"/>
                <a:ext cx="738803" cy="738803"/>
              </a:xfrm>
              <a:custGeom>
                <a:avLst/>
                <a:gdLst/>
                <a:ahLst/>
                <a:cxnLst/>
                <a:rect r="r" b="b" t="t" l="l"/>
                <a:pathLst>
                  <a:path h="738803" w="738803">
                    <a:moveTo>
                      <a:pt x="393972" y="15647"/>
                    </a:moveTo>
                    <a:lnTo>
                      <a:pt x="474148" y="187441"/>
                    </a:lnTo>
                    <a:cubicBezTo>
                      <a:pt x="490019" y="221449"/>
                      <a:pt x="517355" y="248785"/>
                      <a:pt x="551363" y="264656"/>
                    </a:cubicBezTo>
                    <a:lnTo>
                      <a:pt x="723157" y="344832"/>
                    </a:lnTo>
                    <a:cubicBezTo>
                      <a:pt x="732702" y="349287"/>
                      <a:pt x="738804" y="358868"/>
                      <a:pt x="738804" y="369402"/>
                    </a:cubicBezTo>
                    <a:cubicBezTo>
                      <a:pt x="738804" y="379936"/>
                      <a:pt x="732702" y="389517"/>
                      <a:pt x="723157" y="393972"/>
                    </a:cubicBezTo>
                    <a:lnTo>
                      <a:pt x="551363" y="474148"/>
                    </a:lnTo>
                    <a:cubicBezTo>
                      <a:pt x="517355" y="490019"/>
                      <a:pt x="490019" y="517355"/>
                      <a:pt x="474148" y="551363"/>
                    </a:cubicBezTo>
                    <a:lnTo>
                      <a:pt x="393972" y="723157"/>
                    </a:lnTo>
                    <a:cubicBezTo>
                      <a:pt x="389517" y="732702"/>
                      <a:pt x="379936" y="738804"/>
                      <a:pt x="369402" y="738804"/>
                    </a:cubicBezTo>
                    <a:cubicBezTo>
                      <a:pt x="358868" y="738804"/>
                      <a:pt x="349287" y="732702"/>
                      <a:pt x="344832" y="723157"/>
                    </a:cubicBezTo>
                    <a:lnTo>
                      <a:pt x="264656" y="551363"/>
                    </a:lnTo>
                    <a:cubicBezTo>
                      <a:pt x="248785" y="517355"/>
                      <a:pt x="221449" y="490019"/>
                      <a:pt x="187441" y="474148"/>
                    </a:cubicBezTo>
                    <a:lnTo>
                      <a:pt x="15647" y="393972"/>
                    </a:lnTo>
                    <a:cubicBezTo>
                      <a:pt x="6102" y="389517"/>
                      <a:pt x="0" y="379936"/>
                      <a:pt x="0" y="369402"/>
                    </a:cubicBezTo>
                    <a:cubicBezTo>
                      <a:pt x="0" y="358868"/>
                      <a:pt x="6102" y="349287"/>
                      <a:pt x="15647" y="344832"/>
                    </a:cubicBezTo>
                    <a:lnTo>
                      <a:pt x="187441" y="264656"/>
                    </a:lnTo>
                    <a:cubicBezTo>
                      <a:pt x="221449" y="248785"/>
                      <a:pt x="248785" y="221449"/>
                      <a:pt x="264656" y="187441"/>
                    </a:cubicBezTo>
                    <a:lnTo>
                      <a:pt x="344832" y="15647"/>
                    </a:lnTo>
                    <a:cubicBezTo>
                      <a:pt x="349287" y="6102"/>
                      <a:pt x="358868" y="0"/>
                      <a:pt x="369402" y="0"/>
                    </a:cubicBezTo>
                    <a:cubicBezTo>
                      <a:pt x="379936" y="0"/>
                      <a:pt x="389517" y="6102"/>
                      <a:pt x="393972" y="15647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FE41D0">
                      <a:alpha val="100000"/>
                    </a:srgbClr>
                  </a:gs>
                  <a:gs pos="100000">
                    <a:srgbClr val="FF6F38">
                      <a:alpha val="100000"/>
                    </a:srgbClr>
                  </a:gs>
                </a:gsLst>
                <a:lin ang="5400000"/>
              </a:gradFill>
            </p:spPr>
          </p:sp>
          <p:sp>
            <p:nvSpPr>
              <p:cNvPr name="TextBox 29" id="29"/>
              <p:cNvSpPr txBox="true"/>
              <p:nvPr/>
            </p:nvSpPr>
            <p:spPr>
              <a:xfrm>
                <a:off x="190500" y="152400"/>
                <a:ext cx="431800" cy="4699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30" id="30"/>
            <p:cNvSpPr txBox="true"/>
            <p:nvPr/>
          </p:nvSpPr>
          <p:spPr>
            <a:xfrm rot="0">
              <a:off x="919886" y="-57150"/>
              <a:ext cx="8179078" cy="12831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919"/>
                </a:lnSpc>
                <a:spcBef>
                  <a:spcPct val="0"/>
                </a:spcBef>
              </a:pPr>
              <a:r>
                <a:rPr lang="en-US" sz="2799">
                  <a:solidFill>
                    <a:srgbClr val="010118"/>
                  </a:solidFill>
                  <a:latin typeface="TT Norms Bold"/>
                </a:rPr>
                <a:t>Simula attacchi (exploit) e fornisce un report e una assestment</a:t>
              </a:r>
            </a:p>
          </p:txBody>
        </p:sp>
      </p:grpSp>
      <p:sp>
        <p:nvSpPr>
          <p:cNvPr name="Freeform 31" id="31"/>
          <p:cNvSpPr/>
          <p:nvPr/>
        </p:nvSpPr>
        <p:spPr>
          <a:xfrm flipH="true" flipV="false" rot="0">
            <a:off x="1028700" y="3869144"/>
            <a:ext cx="6552166" cy="5389156"/>
          </a:xfrm>
          <a:custGeom>
            <a:avLst/>
            <a:gdLst/>
            <a:ahLst/>
            <a:cxnLst/>
            <a:rect r="r" b="b" t="t" l="l"/>
            <a:pathLst>
              <a:path h="5389156" w="6552166">
                <a:moveTo>
                  <a:pt x="6552166" y="0"/>
                </a:moveTo>
                <a:lnTo>
                  <a:pt x="0" y="0"/>
                </a:lnTo>
                <a:lnTo>
                  <a:pt x="0" y="5389156"/>
                </a:lnTo>
                <a:lnTo>
                  <a:pt x="6552166" y="5389156"/>
                </a:lnTo>
                <a:lnTo>
                  <a:pt x="6552166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32" id="32"/>
          <p:cNvSpPr txBox="true"/>
          <p:nvPr/>
        </p:nvSpPr>
        <p:spPr>
          <a:xfrm rot="0">
            <a:off x="1028700" y="1393534"/>
            <a:ext cx="7853835" cy="9592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551"/>
              </a:lnSpc>
              <a:spcBef>
                <a:spcPct val="0"/>
              </a:spcBef>
            </a:pPr>
            <a:r>
              <a:rPr lang="en-US" sz="6399">
                <a:solidFill>
                  <a:srgbClr val="010118"/>
                </a:solidFill>
                <a:latin typeface="TT Norms Bold"/>
              </a:rPr>
              <a:t>COS’È NESSUS?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9144000" y="1901914"/>
            <a:ext cx="7797797" cy="1967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19"/>
              </a:lnSpc>
            </a:pPr>
            <a:r>
              <a:rPr lang="en-US" sz="2799">
                <a:solidFill>
                  <a:srgbClr val="010118"/>
                </a:solidFill>
                <a:latin typeface="TT Norms"/>
              </a:rPr>
              <a:t>Nessus è uno scanner di vulnerabilità (o Network scanner) che ci fornisce un’informazione soggettiva sulle vulnerabilità analizzate e confrontate con un database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818288" y="0"/>
            <a:ext cx="10287000" cy="10287000"/>
          </a:xfrm>
          <a:custGeom>
            <a:avLst/>
            <a:gdLst/>
            <a:ahLst/>
            <a:cxnLst/>
            <a:rect r="r" b="b" t="t" l="l"/>
            <a:pathLst>
              <a:path h="10287000" w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10645047" y="0"/>
            <a:ext cx="10287000" cy="10287000"/>
          </a:xfrm>
          <a:custGeom>
            <a:avLst/>
            <a:gdLst/>
            <a:ahLst/>
            <a:cxnLst/>
            <a:rect r="r" b="b" t="t" l="l"/>
            <a:pathLst>
              <a:path h="10287000" w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15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4725745" cy="265823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725745" cy="2658232"/>
            </a:xfrm>
            <a:custGeom>
              <a:avLst/>
              <a:gdLst/>
              <a:ahLst/>
              <a:cxnLst/>
              <a:rect r="r" b="b" t="t" l="l"/>
              <a:pathLst>
                <a:path h="2658232" w="4725745">
                  <a:moveTo>
                    <a:pt x="0" y="0"/>
                  </a:moveTo>
                  <a:lnTo>
                    <a:pt x="4725745" y="0"/>
                  </a:lnTo>
                  <a:lnTo>
                    <a:pt x="4725745" y="2658232"/>
                  </a:lnTo>
                  <a:lnTo>
                    <a:pt x="0" y="265823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04800" cap="sq">
              <a:gradFill>
                <a:gsLst>
                  <a:gs pos="0">
                    <a:srgbClr val="FE41D0">
                      <a:alpha val="100000"/>
                    </a:srgbClr>
                  </a:gs>
                  <a:gs pos="100000">
                    <a:srgbClr val="FF6F38">
                      <a:alpha val="100000"/>
                    </a:srgbClr>
                  </a:gs>
                </a:gsLst>
                <a:lin ang="5400000"/>
              </a:gradFill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4725745" cy="26963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-444587">
            <a:off x="-267454" y="7538958"/>
            <a:ext cx="7937819" cy="9236735"/>
            <a:chOff x="0" y="0"/>
            <a:chExt cx="6985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15934"/>
              <a:ext cx="698500" cy="780932"/>
            </a:xfrm>
            <a:custGeom>
              <a:avLst/>
              <a:gdLst/>
              <a:ahLst/>
              <a:cxnLst/>
              <a:rect r="r" b="b" t="t" l="l"/>
              <a:pathLst>
                <a:path h="780932" w="698500">
                  <a:moveTo>
                    <a:pt x="420972" y="25795"/>
                  </a:moveTo>
                  <a:lnTo>
                    <a:pt x="626778" y="145537"/>
                  </a:lnTo>
                  <a:cubicBezTo>
                    <a:pt x="671183" y="171372"/>
                    <a:pt x="698500" y="218871"/>
                    <a:pt x="698500" y="270244"/>
                  </a:cubicBezTo>
                  <a:lnTo>
                    <a:pt x="698500" y="510688"/>
                  </a:lnTo>
                  <a:cubicBezTo>
                    <a:pt x="698500" y="562061"/>
                    <a:pt x="671183" y="609560"/>
                    <a:pt x="626778" y="635395"/>
                  </a:cubicBezTo>
                  <a:lnTo>
                    <a:pt x="420972" y="755137"/>
                  </a:lnTo>
                  <a:cubicBezTo>
                    <a:pt x="376636" y="780932"/>
                    <a:pt x="321864" y="780932"/>
                    <a:pt x="277528" y="755137"/>
                  </a:cubicBezTo>
                  <a:lnTo>
                    <a:pt x="71722" y="635395"/>
                  </a:lnTo>
                  <a:cubicBezTo>
                    <a:pt x="27317" y="609560"/>
                    <a:pt x="0" y="562061"/>
                    <a:pt x="0" y="510688"/>
                  </a:cubicBezTo>
                  <a:lnTo>
                    <a:pt x="0" y="270244"/>
                  </a:lnTo>
                  <a:cubicBezTo>
                    <a:pt x="0" y="218871"/>
                    <a:pt x="27317" y="171372"/>
                    <a:pt x="71722" y="145537"/>
                  </a:cubicBezTo>
                  <a:lnTo>
                    <a:pt x="277528" y="25795"/>
                  </a:lnTo>
                  <a:cubicBezTo>
                    <a:pt x="321864" y="0"/>
                    <a:pt x="376636" y="0"/>
                    <a:pt x="420972" y="25795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gradFill>
                <a:gsLst>
                  <a:gs pos="0">
                    <a:srgbClr val="FE41D0">
                      <a:alpha val="24000"/>
                    </a:srgbClr>
                  </a:gs>
                  <a:gs pos="100000">
                    <a:srgbClr val="FF6F38">
                      <a:alpha val="24000"/>
                    </a:srgbClr>
                  </a:gs>
                </a:gsLst>
                <a:lin ang="0"/>
              </a:gra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-444587">
            <a:off x="13720613" y="-13919217"/>
            <a:ext cx="15661399" cy="18224174"/>
            <a:chOff x="0" y="0"/>
            <a:chExt cx="6985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8076"/>
              <a:ext cx="698500" cy="796648"/>
            </a:xfrm>
            <a:custGeom>
              <a:avLst/>
              <a:gdLst/>
              <a:ahLst/>
              <a:cxnLst/>
              <a:rect r="r" b="b" t="t" l="l"/>
              <a:pathLst>
                <a:path h="796648" w="698500">
                  <a:moveTo>
                    <a:pt x="385602" y="13074"/>
                  </a:moveTo>
                  <a:lnTo>
                    <a:pt x="662148" y="173974"/>
                  </a:lnTo>
                  <a:cubicBezTo>
                    <a:pt x="684654" y="187068"/>
                    <a:pt x="698500" y="211143"/>
                    <a:pt x="698500" y="237181"/>
                  </a:cubicBezTo>
                  <a:lnTo>
                    <a:pt x="698500" y="559467"/>
                  </a:lnTo>
                  <a:cubicBezTo>
                    <a:pt x="698500" y="585506"/>
                    <a:pt x="684654" y="609580"/>
                    <a:pt x="662148" y="622674"/>
                  </a:cubicBezTo>
                  <a:lnTo>
                    <a:pt x="385602" y="783574"/>
                  </a:lnTo>
                  <a:cubicBezTo>
                    <a:pt x="363131" y="796648"/>
                    <a:pt x="335369" y="796648"/>
                    <a:pt x="312898" y="783574"/>
                  </a:cubicBezTo>
                  <a:lnTo>
                    <a:pt x="36352" y="622674"/>
                  </a:lnTo>
                  <a:cubicBezTo>
                    <a:pt x="13846" y="609580"/>
                    <a:pt x="0" y="585506"/>
                    <a:pt x="0" y="559467"/>
                  </a:cubicBezTo>
                  <a:lnTo>
                    <a:pt x="0" y="237181"/>
                  </a:lnTo>
                  <a:cubicBezTo>
                    <a:pt x="0" y="211143"/>
                    <a:pt x="13846" y="187068"/>
                    <a:pt x="36352" y="173974"/>
                  </a:cubicBezTo>
                  <a:lnTo>
                    <a:pt x="312898" y="13074"/>
                  </a:lnTo>
                  <a:cubicBezTo>
                    <a:pt x="335369" y="0"/>
                    <a:pt x="363131" y="0"/>
                    <a:pt x="385602" y="13074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gradFill>
                <a:gsLst>
                  <a:gs pos="0">
                    <a:srgbClr val="FE41D0">
                      <a:alpha val="24000"/>
                    </a:srgbClr>
                  </a:gs>
                  <a:gs pos="100000">
                    <a:srgbClr val="FF6F38">
                      <a:alpha val="24000"/>
                    </a:srgbClr>
                  </a:gs>
                </a:gsLst>
                <a:lin ang="0"/>
              </a:gradFill>
              <a:prstDash val="solid"/>
              <a:round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-444587">
            <a:off x="-10118396" y="-14533417"/>
            <a:ext cx="15661399" cy="18224174"/>
            <a:chOff x="0" y="0"/>
            <a:chExt cx="6985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8076"/>
              <a:ext cx="698500" cy="796648"/>
            </a:xfrm>
            <a:custGeom>
              <a:avLst/>
              <a:gdLst/>
              <a:ahLst/>
              <a:cxnLst/>
              <a:rect r="r" b="b" t="t" l="l"/>
              <a:pathLst>
                <a:path h="796648" w="698500">
                  <a:moveTo>
                    <a:pt x="385602" y="13074"/>
                  </a:moveTo>
                  <a:lnTo>
                    <a:pt x="662148" y="173974"/>
                  </a:lnTo>
                  <a:cubicBezTo>
                    <a:pt x="684654" y="187068"/>
                    <a:pt x="698500" y="211143"/>
                    <a:pt x="698500" y="237181"/>
                  </a:cubicBezTo>
                  <a:lnTo>
                    <a:pt x="698500" y="559467"/>
                  </a:lnTo>
                  <a:cubicBezTo>
                    <a:pt x="698500" y="585506"/>
                    <a:pt x="684654" y="609580"/>
                    <a:pt x="662148" y="622674"/>
                  </a:cubicBezTo>
                  <a:lnTo>
                    <a:pt x="385602" y="783574"/>
                  </a:lnTo>
                  <a:cubicBezTo>
                    <a:pt x="363131" y="796648"/>
                    <a:pt x="335369" y="796648"/>
                    <a:pt x="312898" y="783574"/>
                  </a:cubicBezTo>
                  <a:lnTo>
                    <a:pt x="36352" y="622674"/>
                  </a:lnTo>
                  <a:cubicBezTo>
                    <a:pt x="13846" y="609580"/>
                    <a:pt x="0" y="585506"/>
                    <a:pt x="0" y="559467"/>
                  </a:cubicBezTo>
                  <a:lnTo>
                    <a:pt x="0" y="237181"/>
                  </a:lnTo>
                  <a:cubicBezTo>
                    <a:pt x="0" y="211143"/>
                    <a:pt x="13846" y="187068"/>
                    <a:pt x="36352" y="173974"/>
                  </a:cubicBezTo>
                  <a:lnTo>
                    <a:pt x="312898" y="13074"/>
                  </a:lnTo>
                  <a:cubicBezTo>
                    <a:pt x="335369" y="0"/>
                    <a:pt x="363131" y="0"/>
                    <a:pt x="385602" y="13074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gradFill>
                <a:gsLst>
                  <a:gs pos="0">
                    <a:srgbClr val="FE41D0">
                      <a:alpha val="24000"/>
                    </a:srgbClr>
                  </a:gs>
                  <a:gs pos="100000">
                    <a:srgbClr val="FF6F38">
                      <a:alpha val="24000"/>
                    </a:srgbClr>
                  </a:gs>
                </a:gsLst>
                <a:lin ang="0"/>
              </a:gradFill>
              <a:prstDash val="solid"/>
              <a:round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771733" y="3233474"/>
            <a:ext cx="11319083" cy="4514394"/>
          </a:xfrm>
          <a:custGeom>
            <a:avLst/>
            <a:gdLst/>
            <a:ahLst/>
            <a:cxnLst/>
            <a:rect r="r" b="b" t="t" l="l"/>
            <a:pathLst>
              <a:path h="4514394" w="11319083">
                <a:moveTo>
                  <a:pt x="0" y="0"/>
                </a:moveTo>
                <a:lnTo>
                  <a:pt x="11319083" y="0"/>
                </a:lnTo>
                <a:lnTo>
                  <a:pt x="11319083" y="4514394"/>
                </a:lnTo>
                <a:lnTo>
                  <a:pt x="0" y="451439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1028700" y="1038225"/>
            <a:ext cx="15256176" cy="9592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551"/>
              </a:lnSpc>
            </a:pPr>
            <a:r>
              <a:rPr lang="en-US" sz="6399">
                <a:solidFill>
                  <a:srgbClr val="010118"/>
                </a:solidFill>
                <a:latin typeface="TT Norms Bold"/>
              </a:rPr>
              <a:t>Analisi eseguita su Metasploitable2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12612455" y="3273596"/>
            <a:ext cx="4646845" cy="1965154"/>
            <a:chOff x="0" y="0"/>
            <a:chExt cx="6195793" cy="2620206"/>
          </a:xfrm>
        </p:grpSpPr>
        <p:sp>
          <p:nvSpPr>
            <p:cNvPr name="TextBox 19" id="19"/>
            <p:cNvSpPr txBox="true"/>
            <p:nvPr/>
          </p:nvSpPr>
          <p:spPr>
            <a:xfrm rot="0">
              <a:off x="0" y="2095061"/>
              <a:ext cx="6195793" cy="5251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359"/>
                </a:lnSpc>
              </a:pPr>
            </a:p>
          </p:txBody>
        </p:sp>
        <p:sp>
          <p:nvSpPr>
            <p:cNvPr name="TextBox 20" id="20"/>
            <p:cNvSpPr txBox="true"/>
            <p:nvPr/>
          </p:nvSpPr>
          <p:spPr>
            <a:xfrm rot="0">
              <a:off x="0" y="851535"/>
              <a:ext cx="6195793" cy="108394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360"/>
                </a:lnSpc>
              </a:pPr>
              <a:r>
                <a:rPr lang="en-US" sz="2400">
                  <a:solidFill>
                    <a:srgbClr val="010118"/>
                  </a:solidFill>
                  <a:latin typeface="TT Norms Bold"/>
                </a:rPr>
                <a:t>Unix Operating System Unsupported Version Detection</a:t>
              </a:r>
            </a:p>
          </p:txBody>
        </p:sp>
        <p:sp>
          <p:nvSpPr>
            <p:cNvPr name="TextBox 21" id="21"/>
            <p:cNvSpPr txBox="true"/>
            <p:nvPr/>
          </p:nvSpPr>
          <p:spPr>
            <a:xfrm rot="0">
              <a:off x="0" y="-85725"/>
              <a:ext cx="6195793" cy="93408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5880"/>
                </a:lnSpc>
              </a:pPr>
              <a:r>
                <a:rPr lang="en-US" sz="4200">
                  <a:solidFill>
                    <a:srgbClr val="FE41D0"/>
                  </a:solidFill>
                  <a:latin typeface="TT Norms Bold"/>
                </a:rPr>
                <a:t>01.</a:t>
              </a: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12612455" y="5238750"/>
            <a:ext cx="4646845" cy="1522560"/>
            <a:chOff x="0" y="0"/>
            <a:chExt cx="6195793" cy="2030080"/>
          </a:xfrm>
        </p:grpSpPr>
        <p:sp>
          <p:nvSpPr>
            <p:cNvPr name="TextBox 23" id="23"/>
            <p:cNvSpPr txBox="true"/>
            <p:nvPr/>
          </p:nvSpPr>
          <p:spPr>
            <a:xfrm rot="0">
              <a:off x="0" y="1504935"/>
              <a:ext cx="6195793" cy="5251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359"/>
                </a:lnSpc>
              </a:pPr>
            </a:p>
          </p:txBody>
        </p:sp>
        <p:sp>
          <p:nvSpPr>
            <p:cNvPr name="TextBox 24" id="24"/>
            <p:cNvSpPr txBox="true"/>
            <p:nvPr/>
          </p:nvSpPr>
          <p:spPr>
            <a:xfrm rot="0">
              <a:off x="0" y="861060"/>
              <a:ext cx="6195793" cy="4842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079"/>
                </a:lnSpc>
              </a:pPr>
              <a:r>
                <a:rPr lang="en-US" sz="2199">
                  <a:solidFill>
                    <a:srgbClr val="010118"/>
                  </a:solidFill>
                  <a:latin typeface="TT Norms Bold"/>
                </a:rPr>
                <a:t>UnrealIRCd Backdoor Detection</a:t>
              </a:r>
            </a:p>
          </p:txBody>
        </p:sp>
        <p:sp>
          <p:nvSpPr>
            <p:cNvPr name="TextBox 25" id="25"/>
            <p:cNvSpPr txBox="true"/>
            <p:nvPr/>
          </p:nvSpPr>
          <p:spPr>
            <a:xfrm rot="0">
              <a:off x="0" y="-85725"/>
              <a:ext cx="6195793" cy="93408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5880"/>
                </a:lnSpc>
              </a:pPr>
              <a:r>
                <a:rPr lang="en-US" sz="4200">
                  <a:solidFill>
                    <a:srgbClr val="FF6F38"/>
                  </a:solidFill>
                  <a:latin typeface="TT Norms Bold"/>
                </a:rPr>
                <a:t>02.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12612455" y="6738853"/>
            <a:ext cx="4646845" cy="1009015"/>
            <a:chOff x="0" y="0"/>
            <a:chExt cx="6195793" cy="1345353"/>
          </a:xfrm>
        </p:grpSpPr>
        <p:sp>
          <p:nvSpPr>
            <p:cNvPr name="TextBox 27" id="27"/>
            <p:cNvSpPr txBox="true"/>
            <p:nvPr/>
          </p:nvSpPr>
          <p:spPr>
            <a:xfrm rot="0">
              <a:off x="0" y="861060"/>
              <a:ext cx="6195793" cy="4842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079"/>
                </a:lnSpc>
              </a:pPr>
              <a:r>
                <a:rPr lang="en-US" sz="2199">
                  <a:solidFill>
                    <a:srgbClr val="010118"/>
                  </a:solidFill>
                  <a:latin typeface="TT Norms Bold"/>
                </a:rPr>
                <a:t>Samba Badlock Vulnerability</a:t>
              </a:r>
            </a:p>
          </p:txBody>
        </p:sp>
        <p:sp>
          <p:nvSpPr>
            <p:cNvPr name="TextBox 28" id="28"/>
            <p:cNvSpPr txBox="true"/>
            <p:nvPr/>
          </p:nvSpPr>
          <p:spPr>
            <a:xfrm rot="0">
              <a:off x="0" y="-85725"/>
              <a:ext cx="6195793" cy="93408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5880"/>
                </a:lnSpc>
              </a:pPr>
              <a:r>
                <a:rPr lang="en-US" sz="4200">
                  <a:solidFill>
                    <a:srgbClr val="FE41D0"/>
                  </a:solidFill>
                  <a:latin typeface="TT Norms Bold"/>
                </a:rPr>
                <a:t>03.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818288" y="0"/>
            <a:ext cx="10287000" cy="10287000"/>
          </a:xfrm>
          <a:custGeom>
            <a:avLst/>
            <a:gdLst/>
            <a:ahLst/>
            <a:cxnLst/>
            <a:rect r="r" b="b" t="t" l="l"/>
            <a:pathLst>
              <a:path h="10287000" w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10645047" y="0"/>
            <a:ext cx="10287000" cy="10287000"/>
          </a:xfrm>
          <a:custGeom>
            <a:avLst/>
            <a:gdLst/>
            <a:ahLst/>
            <a:cxnLst/>
            <a:rect r="r" b="b" t="t" l="l"/>
            <a:pathLst>
              <a:path h="10287000" w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15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0" y="-75271"/>
            <a:ext cx="18614174" cy="10437542"/>
            <a:chOff x="0" y="0"/>
            <a:chExt cx="4810030" cy="269713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810030" cy="2697132"/>
            </a:xfrm>
            <a:custGeom>
              <a:avLst/>
              <a:gdLst/>
              <a:ahLst/>
              <a:cxnLst/>
              <a:rect r="r" b="b" t="t" l="l"/>
              <a:pathLst>
                <a:path h="2697132" w="4810030">
                  <a:moveTo>
                    <a:pt x="0" y="0"/>
                  </a:moveTo>
                  <a:lnTo>
                    <a:pt x="4810030" y="0"/>
                  </a:lnTo>
                  <a:lnTo>
                    <a:pt x="4810030" y="2697132"/>
                  </a:lnTo>
                  <a:lnTo>
                    <a:pt x="0" y="269713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04800" cap="sq">
              <a:gradFill>
                <a:gsLst>
                  <a:gs pos="0">
                    <a:srgbClr val="FE41D0">
                      <a:alpha val="100000"/>
                    </a:srgbClr>
                  </a:gs>
                  <a:gs pos="100000">
                    <a:srgbClr val="FF6F38">
                      <a:alpha val="100000"/>
                    </a:srgbClr>
                  </a:gs>
                </a:gsLst>
                <a:lin ang="5400000"/>
              </a:gradFill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4810030" cy="27352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-444587">
            <a:off x="12431763" y="8686934"/>
            <a:ext cx="7937819" cy="9236735"/>
            <a:chOff x="0" y="0"/>
            <a:chExt cx="6985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15934"/>
              <a:ext cx="698500" cy="780932"/>
            </a:xfrm>
            <a:custGeom>
              <a:avLst/>
              <a:gdLst/>
              <a:ahLst/>
              <a:cxnLst/>
              <a:rect r="r" b="b" t="t" l="l"/>
              <a:pathLst>
                <a:path h="780932" w="698500">
                  <a:moveTo>
                    <a:pt x="420972" y="25795"/>
                  </a:moveTo>
                  <a:lnTo>
                    <a:pt x="626778" y="145537"/>
                  </a:lnTo>
                  <a:cubicBezTo>
                    <a:pt x="671183" y="171372"/>
                    <a:pt x="698500" y="218871"/>
                    <a:pt x="698500" y="270244"/>
                  </a:cubicBezTo>
                  <a:lnTo>
                    <a:pt x="698500" y="510688"/>
                  </a:lnTo>
                  <a:cubicBezTo>
                    <a:pt x="698500" y="562061"/>
                    <a:pt x="671183" y="609560"/>
                    <a:pt x="626778" y="635395"/>
                  </a:cubicBezTo>
                  <a:lnTo>
                    <a:pt x="420972" y="755137"/>
                  </a:lnTo>
                  <a:cubicBezTo>
                    <a:pt x="376636" y="780932"/>
                    <a:pt x="321864" y="780932"/>
                    <a:pt x="277528" y="755137"/>
                  </a:cubicBezTo>
                  <a:lnTo>
                    <a:pt x="71722" y="635395"/>
                  </a:lnTo>
                  <a:cubicBezTo>
                    <a:pt x="27317" y="609560"/>
                    <a:pt x="0" y="562061"/>
                    <a:pt x="0" y="510688"/>
                  </a:cubicBezTo>
                  <a:lnTo>
                    <a:pt x="0" y="270244"/>
                  </a:lnTo>
                  <a:cubicBezTo>
                    <a:pt x="0" y="218871"/>
                    <a:pt x="27317" y="171372"/>
                    <a:pt x="71722" y="145537"/>
                  </a:cubicBezTo>
                  <a:lnTo>
                    <a:pt x="277528" y="25795"/>
                  </a:lnTo>
                  <a:cubicBezTo>
                    <a:pt x="321864" y="0"/>
                    <a:pt x="376636" y="0"/>
                    <a:pt x="420972" y="25795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gradFill>
                <a:gsLst>
                  <a:gs pos="0">
                    <a:srgbClr val="FE41D0">
                      <a:alpha val="24000"/>
                    </a:srgbClr>
                  </a:gs>
                  <a:gs pos="100000">
                    <a:srgbClr val="FF6F38">
                      <a:alpha val="24000"/>
                    </a:srgbClr>
                  </a:gs>
                </a:gsLst>
                <a:lin ang="0"/>
              </a:gra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-444587">
            <a:off x="13429711" y="-12359864"/>
            <a:ext cx="15661399" cy="18224174"/>
            <a:chOff x="0" y="0"/>
            <a:chExt cx="6985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8076"/>
              <a:ext cx="698500" cy="796648"/>
            </a:xfrm>
            <a:custGeom>
              <a:avLst/>
              <a:gdLst/>
              <a:ahLst/>
              <a:cxnLst/>
              <a:rect r="r" b="b" t="t" l="l"/>
              <a:pathLst>
                <a:path h="796648" w="698500">
                  <a:moveTo>
                    <a:pt x="385602" y="13074"/>
                  </a:moveTo>
                  <a:lnTo>
                    <a:pt x="662148" y="173974"/>
                  </a:lnTo>
                  <a:cubicBezTo>
                    <a:pt x="684654" y="187068"/>
                    <a:pt x="698500" y="211143"/>
                    <a:pt x="698500" y="237181"/>
                  </a:cubicBezTo>
                  <a:lnTo>
                    <a:pt x="698500" y="559467"/>
                  </a:lnTo>
                  <a:cubicBezTo>
                    <a:pt x="698500" y="585506"/>
                    <a:pt x="684654" y="609580"/>
                    <a:pt x="662148" y="622674"/>
                  </a:cubicBezTo>
                  <a:lnTo>
                    <a:pt x="385602" y="783574"/>
                  </a:lnTo>
                  <a:cubicBezTo>
                    <a:pt x="363131" y="796648"/>
                    <a:pt x="335369" y="796648"/>
                    <a:pt x="312898" y="783574"/>
                  </a:cubicBezTo>
                  <a:lnTo>
                    <a:pt x="36352" y="622674"/>
                  </a:lnTo>
                  <a:cubicBezTo>
                    <a:pt x="13846" y="609580"/>
                    <a:pt x="0" y="585506"/>
                    <a:pt x="0" y="559467"/>
                  </a:cubicBezTo>
                  <a:lnTo>
                    <a:pt x="0" y="237181"/>
                  </a:lnTo>
                  <a:cubicBezTo>
                    <a:pt x="0" y="211143"/>
                    <a:pt x="13846" y="187068"/>
                    <a:pt x="36352" y="173974"/>
                  </a:cubicBezTo>
                  <a:lnTo>
                    <a:pt x="312898" y="13074"/>
                  </a:lnTo>
                  <a:cubicBezTo>
                    <a:pt x="335369" y="0"/>
                    <a:pt x="363131" y="0"/>
                    <a:pt x="385602" y="13074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gradFill>
                <a:gsLst>
                  <a:gs pos="0">
                    <a:srgbClr val="FE41D0">
                      <a:alpha val="24000"/>
                    </a:srgbClr>
                  </a:gs>
                  <a:gs pos="100000">
                    <a:srgbClr val="FF6F38">
                      <a:alpha val="24000"/>
                    </a:srgbClr>
                  </a:gs>
                </a:gsLst>
                <a:lin ang="0"/>
              </a:gradFill>
              <a:prstDash val="solid"/>
              <a:round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0" y="0"/>
            <a:ext cx="6857272" cy="10287000"/>
            <a:chOff x="0" y="0"/>
            <a:chExt cx="1806031" cy="2709333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806030" cy="2709333"/>
            </a:xfrm>
            <a:custGeom>
              <a:avLst/>
              <a:gdLst/>
              <a:ahLst/>
              <a:cxnLst/>
              <a:rect r="r" b="b" t="t" l="l"/>
              <a:pathLst>
                <a:path h="2709333" w="1806030">
                  <a:moveTo>
                    <a:pt x="0" y="0"/>
                  </a:moveTo>
                  <a:lnTo>
                    <a:pt x="1806030" y="0"/>
                  </a:lnTo>
                  <a:lnTo>
                    <a:pt x="1806030" y="2709333"/>
                  </a:lnTo>
                  <a:lnTo>
                    <a:pt x="0" y="2709333"/>
                  </a:lnTo>
                  <a:close/>
                </a:path>
              </a:pathLst>
            </a:custGeom>
            <a:gradFill rotWithShape="true">
              <a:gsLst>
                <a:gs pos="0">
                  <a:srgbClr val="FE41D0">
                    <a:alpha val="100000"/>
                  </a:srgbClr>
                </a:gs>
                <a:gs pos="100000">
                  <a:srgbClr val="FF6F38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0"/>
              <a:ext cx="1806031" cy="27093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00"/>
                </a:lnSpc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true" flipV="false" rot="0">
            <a:off x="1374727" y="2861379"/>
            <a:ext cx="4107817" cy="4564242"/>
          </a:xfrm>
          <a:custGeom>
            <a:avLst/>
            <a:gdLst/>
            <a:ahLst/>
            <a:cxnLst/>
            <a:rect r="r" b="b" t="t" l="l"/>
            <a:pathLst>
              <a:path h="4564242" w="4107817">
                <a:moveTo>
                  <a:pt x="4107818" y="0"/>
                </a:moveTo>
                <a:lnTo>
                  <a:pt x="0" y="0"/>
                </a:lnTo>
                <a:lnTo>
                  <a:pt x="0" y="4564242"/>
                </a:lnTo>
                <a:lnTo>
                  <a:pt x="4107818" y="4564242"/>
                </a:lnTo>
                <a:lnTo>
                  <a:pt x="4107818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7" id="17"/>
          <p:cNvSpPr/>
          <p:nvPr/>
        </p:nvSpPr>
        <p:spPr>
          <a:xfrm flipH="false" flipV="false" rot="0">
            <a:off x="8744375" y="5254557"/>
            <a:ext cx="273900" cy="273900"/>
          </a:xfrm>
          <a:custGeom>
            <a:avLst/>
            <a:gdLst/>
            <a:ahLst/>
            <a:cxnLst/>
            <a:rect r="r" b="b" t="t" l="l"/>
            <a:pathLst>
              <a:path h="273900" w="273900">
                <a:moveTo>
                  <a:pt x="0" y="0"/>
                </a:moveTo>
                <a:lnTo>
                  <a:pt x="273900" y="0"/>
                </a:lnTo>
                <a:lnTo>
                  <a:pt x="273900" y="273900"/>
                </a:lnTo>
                <a:lnTo>
                  <a:pt x="0" y="2739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7167862" y="6798103"/>
            <a:ext cx="10692381" cy="2444957"/>
          </a:xfrm>
          <a:custGeom>
            <a:avLst/>
            <a:gdLst/>
            <a:ahLst/>
            <a:cxnLst/>
            <a:rect r="r" b="b" t="t" l="l"/>
            <a:pathLst>
              <a:path h="2444957" w="10692381">
                <a:moveTo>
                  <a:pt x="0" y="0"/>
                </a:moveTo>
                <a:lnTo>
                  <a:pt x="10692381" y="0"/>
                </a:lnTo>
                <a:lnTo>
                  <a:pt x="10692381" y="2444957"/>
                </a:lnTo>
                <a:lnTo>
                  <a:pt x="0" y="2444957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grpSp>
        <p:nvGrpSpPr>
          <p:cNvPr name="Group 19" id="19"/>
          <p:cNvGrpSpPr/>
          <p:nvPr/>
        </p:nvGrpSpPr>
        <p:grpSpPr>
          <a:xfrm rot="0">
            <a:off x="7167862" y="563844"/>
            <a:ext cx="1066954" cy="2525416"/>
            <a:chOff x="0" y="0"/>
            <a:chExt cx="1422606" cy="3367222"/>
          </a:xfrm>
        </p:grpSpPr>
        <p:sp>
          <p:nvSpPr>
            <p:cNvPr name="TextBox 20" id="20"/>
            <p:cNvSpPr txBox="true"/>
            <p:nvPr/>
          </p:nvSpPr>
          <p:spPr>
            <a:xfrm rot="0">
              <a:off x="0" y="2511012"/>
              <a:ext cx="1422606" cy="85620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5488"/>
                </a:lnSpc>
              </a:pPr>
            </a:p>
          </p:txBody>
        </p:sp>
        <p:sp>
          <p:nvSpPr>
            <p:cNvPr name="TextBox 21" id="21"/>
            <p:cNvSpPr txBox="true"/>
            <p:nvPr/>
          </p:nvSpPr>
          <p:spPr>
            <a:xfrm rot="0">
              <a:off x="0" y="1392541"/>
              <a:ext cx="1422606" cy="85620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5488"/>
                </a:lnSpc>
              </a:pPr>
            </a:p>
          </p:txBody>
        </p:sp>
        <p:sp>
          <p:nvSpPr>
            <p:cNvPr name="TextBox 22" id="22"/>
            <p:cNvSpPr txBox="true"/>
            <p:nvPr/>
          </p:nvSpPr>
          <p:spPr>
            <a:xfrm rot="0">
              <a:off x="0" y="-133350"/>
              <a:ext cx="1422606" cy="151911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9604"/>
                </a:lnSpc>
              </a:pPr>
              <a:r>
                <a:rPr lang="en-US" sz="6860">
                  <a:solidFill>
                    <a:srgbClr val="FE41D0"/>
                  </a:solidFill>
                  <a:latin typeface="TT Norms Bold"/>
                </a:rPr>
                <a:t>01</a:t>
              </a: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7167862" y="2195762"/>
            <a:ext cx="10091438" cy="2325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TT Lakes Neue Extended Bold"/>
              </a:rPr>
              <a:t>Unix Operating System Unsupported Version Detection</a:t>
            </a:r>
          </a:p>
          <a:p>
            <a:pPr>
              <a:lnSpc>
                <a:spcPts val="3079"/>
              </a:lnSpc>
            </a:pPr>
          </a:p>
          <a:p>
            <a:pPr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000000"/>
                </a:solidFill>
                <a:latin typeface="TT Lakes Neue Extended"/>
              </a:rPr>
              <a:t>Questa vulnerabilità è causata dalla vecchia versione di Unix (linux) e di conseguenza, essendo obsoleta non vi saranno più aggiornamenti riguardanti i sistemi di sicurezza rendendo la macchina vulnerabile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7167862" y="5216457"/>
            <a:ext cx="10091438" cy="763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000000"/>
                </a:solidFill>
                <a:latin typeface="TT Lakes Neue Extended"/>
              </a:rPr>
              <a:t>Soluzione: aggiornare Unix a una versione ancora supportata dagli aggiornamenti dei sistemi di sicurezza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818288" y="0"/>
            <a:ext cx="10287000" cy="10287000"/>
          </a:xfrm>
          <a:custGeom>
            <a:avLst/>
            <a:gdLst/>
            <a:ahLst/>
            <a:cxnLst/>
            <a:rect r="r" b="b" t="t" l="l"/>
            <a:pathLst>
              <a:path h="10287000" w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10645047" y="0"/>
            <a:ext cx="10287000" cy="10287000"/>
          </a:xfrm>
          <a:custGeom>
            <a:avLst/>
            <a:gdLst/>
            <a:ahLst/>
            <a:cxnLst/>
            <a:rect r="r" b="b" t="t" l="l"/>
            <a:pathLst>
              <a:path h="10287000" w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15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4725745" cy="265823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725745" cy="2658232"/>
            </a:xfrm>
            <a:custGeom>
              <a:avLst/>
              <a:gdLst/>
              <a:ahLst/>
              <a:cxnLst/>
              <a:rect r="r" b="b" t="t" l="l"/>
              <a:pathLst>
                <a:path h="2658232" w="4725745">
                  <a:moveTo>
                    <a:pt x="0" y="0"/>
                  </a:moveTo>
                  <a:lnTo>
                    <a:pt x="4725745" y="0"/>
                  </a:lnTo>
                  <a:lnTo>
                    <a:pt x="4725745" y="2658232"/>
                  </a:lnTo>
                  <a:lnTo>
                    <a:pt x="0" y="265823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04800" cap="sq">
              <a:gradFill>
                <a:gsLst>
                  <a:gs pos="0">
                    <a:srgbClr val="FE41D0">
                      <a:alpha val="100000"/>
                    </a:srgbClr>
                  </a:gs>
                  <a:gs pos="100000">
                    <a:srgbClr val="FF6F38">
                      <a:alpha val="100000"/>
                    </a:srgbClr>
                  </a:gs>
                </a:gsLst>
                <a:lin ang="5400000"/>
              </a:gradFill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4725745" cy="26963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-444587">
            <a:off x="12431763" y="8686934"/>
            <a:ext cx="7937819" cy="9236735"/>
            <a:chOff x="0" y="0"/>
            <a:chExt cx="6985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15934"/>
              <a:ext cx="698500" cy="780932"/>
            </a:xfrm>
            <a:custGeom>
              <a:avLst/>
              <a:gdLst/>
              <a:ahLst/>
              <a:cxnLst/>
              <a:rect r="r" b="b" t="t" l="l"/>
              <a:pathLst>
                <a:path h="780932" w="698500">
                  <a:moveTo>
                    <a:pt x="420972" y="25795"/>
                  </a:moveTo>
                  <a:lnTo>
                    <a:pt x="626778" y="145537"/>
                  </a:lnTo>
                  <a:cubicBezTo>
                    <a:pt x="671183" y="171372"/>
                    <a:pt x="698500" y="218871"/>
                    <a:pt x="698500" y="270244"/>
                  </a:cubicBezTo>
                  <a:lnTo>
                    <a:pt x="698500" y="510688"/>
                  </a:lnTo>
                  <a:cubicBezTo>
                    <a:pt x="698500" y="562061"/>
                    <a:pt x="671183" y="609560"/>
                    <a:pt x="626778" y="635395"/>
                  </a:cubicBezTo>
                  <a:lnTo>
                    <a:pt x="420972" y="755137"/>
                  </a:lnTo>
                  <a:cubicBezTo>
                    <a:pt x="376636" y="780932"/>
                    <a:pt x="321864" y="780932"/>
                    <a:pt x="277528" y="755137"/>
                  </a:cubicBezTo>
                  <a:lnTo>
                    <a:pt x="71722" y="635395"/>
                  </a:lnTo>
                  <a:cubicBezTo>
                    <a:pt x="27317" y="609560"/>
                    <a:pt x="0" y="562061"/>
                    <a:pt x="0" y="510688"/>
                  </a:cubicBezTo>
                  <a:lnTo>
                    <a:pt x="0" y="270244"/>
                  </a:lnTo>
                  <a:cubicBezTo>
                    <a:pt x="0" y="218871"/>
                    <a:pt x="27317" y="171372"/>
                    <a:pt x="71722" y="145537"/>
                  </a:cubicBezTo>
                  <a:lnTo>
                    <a:pt x="277528" y="25795"/>
                  </a:lnTo>
                  <a:cubicBezTo>
                    <a:pt x="321864" y="0"/>
                    <a:pt x="376636" y="0"/>
                    <a:pt x="420972" y="25795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gradFill>
                <a:gsLst>
                  <a:gs pos="0">
                    <a:srgbClr val="FE41D0">
                      <a:alpha val="24000"/>
                    </a:srgbClr>
                  </a:gs>
                  <a:gs pos="100000">
                    <a:srgbClr val="FF6F38">
                      <a:alpha val="24000"/>
                    </a:srgbClr>
                  </a:gs>
                </a:gsLst>
                <a:lin ang="0"/>
              </a:gra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-444587">
            <a:off x="13429711" y="-12359864"/>
            <a:ext cx="15661399" cy="18224174"/>
            <a:chOff x="0" y="0"/>
            <a:chExt cx="6985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8076"/>
              <a:ext cx="698500" cy="796648"/>
            </a:xfrm>
            <a:custGeom>
              <a:avLst/>
              <a:gdLst/>
              <a:ahLst/>
              <a:cxnLst/>
              <a:rect r="r" b="b" t="t" l="l"/>
              <a:pathLst>
                <a:path h="796648" w="698500">
                  <a:moveTo>
                    <a:pt x="385602" y="13074"/>
                  </a:moveTo>
                  <a:lnTo>
                    <a:pt x="662148" y="173974"/>
                  </a:lnTo>
                  <a:cubicBezTo>
                    <a:pt x="684654" y="187068"/>
                    <a:pt x="698500" y="211143"/>
                    <a:pt x="698500" y="237181"/>
                  </a:cubicBezTo>
                  <a:lnTo>
                    <a:pt x="698500" y="559467"/>
                  </a:lnTo>
                  <a:cubicBezTo>
                    <a:pt x="698500" y="585506"/>
                    <a:pt x="684654" y="609580"/>
                    <a:pt x="662148" y="622674"/>
                  </a:cubicBezTo>
                  <a:lnTo>
                    <a:pt x="385602" y="783574"/>
                  </a:lnTo>
                  <a:cubicBezTo>
                    <a:pt x="363131" y="796648"/>
                    <a:pt x="335369" y="796648"/>
                    <a:pt x="312898" y="783574"/>
                  </a:cubicBezTo>
                  <a:lnTo>
                    <a:pt x="36352" y="622674"/>
                  </a:lnTo>
                  <a:cubicBezTo>
                    <a:pt x="13846" y="609580"/>
                    <a:pt x="0" y="585506"/>
                    <a:pt x="0" y="559467"/>
                  </a:cubicBezTo>
                  <a:lnTo>
                    <a:pt x="0" y="237181"/>
                  </a:lnTo>
                  <a:cubicBezTo>
                    <a:pt x="0" y="211143"/>
                    <a:pt x="13846" y="187068"/>
                    <a:pt x="36352" y="173974"/>
                  </a:cubicBezTo>
                  <a:lnTo>
                    <a:pt x="312898" y="13074"/>
                  </a:lnTo>
                  <a:cubicBezTo>
                    <a:pt x="335369" y="0"/>
                    <a:pt x="363131" y="0"/>
                    <a:pt x="385602" y="13074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gradFill>
                <a:gsLst>
                  <a:gs pos="0">
                    <a:srgbClr val="FE41D0">
                      <a:alpha val="24000"/>
                    </a:srgbClr>
                  </a:gs>
                  <a:gs pos="100000">
                    <a:srgbClr val="FF6F38">
                      <a:alpha val="24000"/>
                    </a:srgbClr>
                  </a:gs>
                </a:gsLst>
                <a:lin ang="0"/>
              </a:gradFill>
              <a:prstDash val="solid"/>
              <a:round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0" y="0"/>
            <a:ext cx="6857272" cy="10287000"/>
            <a:chOff x="0" y="0"/>
            <a:chExt cx="1806031" cy="2709333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806030" cy="2709333"/>
            </a:xfrm>
            <a:custGeom>
              <a:avLst/>
              <a:gdLst/>
              <a:ahLst/>
              <a:cxnLst/>
              <a:rect r="r" b="b" t="t" l="l"/>
              <a:pathLst>
                <a:path h="2709333" w="1806030">
                  <a:moveTo>
                    <a:pt x="0" y="0"/>
                  </a:moveTo>
                  <a:lnTo>
                    <a:pt x="1806030" y="0"/>
                  </a:lnTo>
                  <a:lnTo>
                    <a:pt x="1806030" y="2709333"/>
                  </a:lnTo>
                  <a:lnTo>
                    <a:pt x="0" y="2709333"/>
                  </a:lnTo>
                  <a:close/>
                </a:path>
              </a:pathLst>
            </a:custGeom>
            <a:gradFill rotWithShape="true">
              <a:gsLst>
                <a:gs pos="0">
                  <a:srgbClr val="FE41D0">
                    <a:alpha val="100000"/>
                  </a:srgbClr>
                </a:gs>
                <a:gs pos="100000">
                  <a:srgbClr val="FF6F38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0"/>
              <a:ext cx="1806031" cy="27093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00"/>
                </a:lnSpc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true" flipV="false" rot="0">
            <a:off x="1028700" y="2614563"/>
            <a:ext cx="4552086" cy="5057873"/>
          </a:xfrm>
          <a:custGeom>
            <a:avLst/>
            <a:gdLst/>
            <a:ahLst/>
            <a:cxnLst/>
            <a:rect r="r" b="b" t="t" l="l"/>
            <a:pathLst>
              <a:path h="5057873" w="4552086">
                <a:moveTo>
                  <a:pt x="4552086" y="0"/>
                </a:moveTo>
                <a:lnTo>
                  <a:pt x="0" y="0"/>
                </a:lnTo>
                <a:lnTo>
                  <a:pt x="0" y="5057874"/>
                </a:lnTo>
                <a:lnTo>
                  <a:pt x="4552086" y="5057874"/>
                </a:lnTo>
                <a:lnTo>
                  <a:pt x="4552086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7" id="17"/>
          <p:cNvSpPr/>
          <p:nvPr/>
        </p:nvSpPr>
        <p:spPr>
          <a:xfrm flipH="false" flipV="false" rot="0">
            <a:off x="7975509" y="6798103"/>
            <a:ext cx="8688907" cy="2755625"/>
          </a:xfrm>
          <a:custGeom>
            <a:avLst/>
            <a:gdLst/>
            <a:ahLst/>
            <a:cxnLst/>
            <a:rect r="r" b="b" t="t" l="l"/>
            <a:pathLst>
              <a:path h="2755625" w="8688907">
                <a:moveTo>
                  <a:pt x="0" y="0"/>
                </a:moveTo>
                <a:lnTo>
                  <a:pt x="8688907" y="0"/>
                </a:lnTo>
                <a:lnTo>
                  <a:pt x="8688907" y="2755625"/>
                </a:lnTo>
                <a:lnTo>
                  <a:pt x="0" y="275562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grpSp>
        <p:nvGrpSpPr>
          <p:cNvPr name="Group 18" id="18"/>
          <p:cNvGrpSpPr/>
          <p:nvPr/>
        </p:nvGrpSpPr>
        <p:grpSpPr>
          <a:xfrm rot="0">
            <a:off x="7222454" y="732394"/>
            <a:ext cx="1134016" cy="2618062"/>
            <a:chOff x="0" y="0"/>
            <a:chExt cx="1512021" cy="3490749"/>
          </a:xfrm>
        </p:grpSpPr>
        <p:sp>
          <p:nvSpPr>
            <p:cNvPr name="TextBox 19" id="19"/>
            <p:cNvSpPr txBox="true"/>
            <p:nvPr/>
          </p:nvSpPr>
          <p:spPr>
            <a:xfrm rot="0">
              <a:off x="0" y="1964125"/>
              <a:ext cx="1512021" cy="15266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9604"/>
                </a:lnSpc>
              </a:pPr>
            </a:p>
          </p:txBody>
        </p:sp>
        <p:sp>
          <p:nvSpPr>
            <p:cNvPr name="TextBox 20" id="20"/>
            <p:cNvSpPr txBox="true"/>
            <p:nvPr/>
          </p:nvSpPr>
          <p:spPr>
            <a:xfrm rot="0">
              <a:off x="0" y="-133350"/>
              <a:ext cx="1512021" cy="15266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9604"/>
                </a:lnSpc>
              </a:pPr>
              <a:r>
                <a:rPr lang="en-US" sz="6860">
                  <a:solidFill>
                    <a:srgbClr val="FF6F38"/>
                  </a:solidFill>
                  <a:latin typeface="TT Norms Bold"/>
                </a:rPr>
                <a:t>02</a:t>
              </a: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7222454" y="2363983"/>
            <a:ext cx="10036846" cy="1934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TT Lakes Neue Extended Bold"/>
              </a:rPr>
              <a:t>UnrealIRCd Backdoor Detection</a:t>
            </a:r>
          </a:p>
          <a:p>
            <a:pPr>
              <a:lnSpc>
                <a:spcPts val="3079"/>
              </a:lnSpc>
            </a:pPr>
          </a:p>
          <a:p>
            <a:pPr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000000"/>
                </a:solidFill>
                <a:latin typeface="TT Lakes Neue Extended"/>
              </a:rPr>
              <a:t>Il sistema UnrealIRCd (software open source per sistemi di chat  IRC). Ha una versione contenente da una backdoor che potrebbe essere una via d’accesso per un’attaccante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7222454" y="5186105"/>
            <a:ext cx="10036846" cy="1153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000000"/>
                </a:solidFill>
                <a:latin typeface="TT Lakes Neue Extended"/>
              </a:rPr>
              <a:t>Riscaricare il software e verificare che i codici di hash crittografici MD5/SHA1 siano integri (anche se obsoleti, in quanto datati e fragili agli attacchi) e re-installare il programma.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818288" y="0"/>
            <a:ext cx="10287000" cy="10287000"/>
          </a:xfrm>
          <a:custGeom>
            <a:avLst/>
            <a:gdLst/>
            <a:ahLst/>
            <a:cxnLst/>
            <a:rect r="r" b="b" t="t" l="l"/>
            <a:pathLst>
              <a:path h="10287000" w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10645047" y="0"/>
            <a:ext cx="10287000" cy="10287000"/>
          </a:xfrm>
          <a:custGeom>
            <a:avLst/>
            <a:gdLst/>
            <a:ahLst/>
            <a:cxnLst/>
            <a:rect r="r" b="b" t="t" l="l"/>
            <a:pathLst>
              <a:path h="10287000" w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15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4725745" cy="265823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725745" cy="2658232"/>
            </a:xfrm>
            <a:custGeom>
              <a:avLst/>
              <a:gdLst/>
              <a:ahLst/>
              <a:cxnLst/>
              <a:rect r="r" b="b" t="t" l="l"/>
              <a:pathLst>
                <a:path h="2658232" w="4725745">
                  <a:moveTo>
                    <a:pt x="0" y="0"/>
                  </a:moveTo>
                  <a:lnTo>
                    <a:pt x="4725745" y="0"/>
                  </a:lnTo>
                  <a:lnTo>
                    <a:pt x="4725745" y="2658232"/>
                  </a:lnTo>
                  <a:lnTo>
                    <a:pt x="0" y="265823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04800" cap="sq">
              <a:gradFill>
                <a:gsLst>
                  <a:gs pos="0">
                    <a:srgbClr val="FE41D0">
                      <a:alpha val="100000"/>
                    </a:srgbClr>
                  </a:gs>
                  <a:gs pos="100000">
                    <a:srgbClr val="FF6F38">
                      <a:alpha val="100000"/>
                    </a:srgbClr>
                  </a:gs>
                </a:gsLst>
                <a:lin ang="5400000"/>
              </a:gradFill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4725745" cy="26963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-444587">
            <a:off x="12431763" y="8686934"/>
            <a:ext cx="7937819" cy="9236735"/>
            <a:chOff x="0" y="0"/>
            <a:chExt cx="6985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15934"/>
              <a:ext cx="698500" cy="780932"/>
            </a:xfrm>
            <a:custGeom>
              <a:avLst/>
              <a:gdLst/>
              <a:ahLst/>
              <a:cxnLst/>
              <a:rect r="r" b="b" t="t" l="l"/>
              <a:pathLst>
                <a:path h="780932" w="698500">
                  <a:moveTo>
                    <a:pt x="420972" y="25795"/>
                  </a:moveTo>
                  <a:lnTo>
                    <a:pt x="626778" y="145537"/>
                  </a:lnTo>
                  <a:cubicBezTo>
                    <a:pt x="671183" y="171372"/>
                    <a:pt x="698500" y="218871"/>
                    <a:pt x="698500" y="270244"/>
                  </a:cubicBezTo>
                  <a:lnTo>
                    <a:pt x="698500" y="510688"/>
                  </a:lnTo>
                  <a:cubicBezTo>
                    <a:pt x="698500" y="562061"/>
                    <a:pt x="671183" y="609560"/>
                    <a:pt x="626778" y="635395"/>
                  </a:cubicBezTo>
                  <a:lnTo>
                    <a:pt x="420972" y="755137"/>
                  </a:lnTo>
                  <a:cubicBezTo>
                    <a:pt x="376636" y="780932"/>
                    <a:pt x="321864" y="780932"/>
                    <a:pt x="277528" y="755137"/>
                  </a:cubicBezTo>
                  <a:lnTo>
                    <a:pt x="71722" y="635395"/>
                  </a:lnTo>
                  <a:cubicBezTo>
                    <a:pt x="27317" y="609560"/>
                    <a:pt x="0" y="562061"/>
                    <a:pt x="0" y="510688"/>
                  </a:cubicBezTo>
                  <a:lnTo>
                    <a:pt x="0" y="270244"/>
                  </a:lnTo>
                  <a:cubicBezTo>
                    <a:pt x="0" y="218871"/>
                    <a:pt x="27317" y="171372"/>
                    <a:pt x="71722" y="145537"/>
                  </a:cubicBezTo>
                  <a:lnTo>
                    <a:pt x="277528" y="25795"/>
                  </a:lnTo>
                  <a:cubicBezTo>
                    <a:pt x="321864" y="0"/>
                    <a:pt x="376636" y="0"/>
                    <a:pt x="420972" y="25795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gradFill>
                <a:gsLst>
                  <a:gs pos="0">
                    <a:srgbClr val="FE41D0">
                      <a:alpha val="24000"/>
                    </a:srgbClr>
                  </a:gs>
                  <a:gs pos="100000">
                    <a:srgbClr val="FF6F38">
                      <a:alpha val="24000"/>
                    </a:srgbClr>
                  </a:gs>
                </a:gsLst>
                <a:lin ang="0"/>
              </a:gra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-444587">
            <a:off x="13429711" y="-12359864"/>
            <a:ext cx="15661399" cy="18224174"/>
            <a:chOff x="0" y="0"/>
            <a:chExt cx="6985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8076"/>
              <a:ext cx="698500" cy="796648"/>
            </a:xfrm>
            <a:custGeom>
              <a:avLst/>
              <a:gdLst/>
              <a:ahLst/>
              <a:cxnLst/>
              <a:rect r="r" b="b" t="t" l="l"/>
              <a:pathLst>
                <a:path h="796648" w="698500">
                  <a:moveTo>
                    <a:pt x="385602" y="13074"/>
                  </a:moveTo>
                  <a:lnTo>
                    <a:pt x="662148" y="173974"/>
                  </a:lnTo>
                  <a:cubicBezTo>
                    <a:pt x="684654" y="187068"/>
                    <a:pt x="698500" y="211143"/>
                    <a:pt x="698500" y="237181"/>
                  </a:cubicBezTo>
                  <a:lnTo>
                    <a:pt x="698500" y="559467"/>
                  </a:lnTo>
                  <a:cubicBezTo>
                    <a:pt x="698500" y="585506"/>
                    <a:pt x="684654" y="609580"/>
                    <a:pt x="662148" y="622674"/>
                  </a:cubicBezTo>
                  <a:lnTo>
                    <a:pt x="385602" y="783574"/>
                  </a:lnTo>
                  <a:cubicBezTo>
                    <a:pt x="363131" y="796648"/>
                    <a:pt x="335369" y="796648"/>
                    <a:pt x="312898" y="783574"/>
                  </a:cubicBezTo>
                  <a:lnTo>
                    <a:pt x="36352" y="622674"/>
                  </a:lnTo>
                  <a:cubicBezTo>
                    <a:pt x="13846" y="609580"/>
                    <a:pt x="0" y="585506"/>
                    <a:pt x="0" y="559467"/>
                  </a:cubicBezTo>
                  <a:lnTo>
                    <a:pt x="0" y="237181"/>
                  </a:lnTo>
                  <a:cubicBezTo>
                    <a:pt x="0" y="211143"/>
                    <a:pt x="13846" y="187068"/>
                    <a:pt x="36352" y="173974"/>
                  </a:cubicBezTo>
                  <a:lnTo>
                    <a:pt x="312898" y="13074"/>
                  </a:lnTo>
                  <a:cubicBezTo>
                    <a:pt x="335369" y="0"/>
                    <a:pt x="363131" y="0"/>
                    <a:pt x="385602" y="13074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gradFill>
                <a:gsLst>
                  <a:gs pos="0">
                    <a:srgbClr val="FE41D0">
                      <a:alpha val="24000"/>
                    </a:srgbClr>
                  </a:gs>
                  <a:gs pos="100000">
                    <a:srgbClr val="FF6F38">
                      <a:alpha val="24000"/>
                    </a:srgbClr>
                  </a:gs>
                </a:gsLst>
                <a:lin ang="0"/>
              </a:gradFill>
              <a:prstDash val="solid"/>
              <a:round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0" y="0"/>
            <a:ext cx="6857272" cy="10287000"/>
            <a:chOff x="0" y="0"/>
            <a:chExt cx="1806031" cy="2709333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806030" cy="2709333"/>
            </a:xfrm>
            <a:custGeom>
              <a:avLst/>
              <a:gdLst/>
              <a:ahLst/>
              <a:cxnLst/>
              <a:rect r="r" b="b" t="t" l="l"/>
              <a:pathLst>
                <a:path h="2709333" w="1806030">
                  <a:moveTo>
                    <a:pt x="0" y="0"/>
                  </a:moveTo>
                  <a:lnTo>
                    <a:pt x="1806030" y="0"/>
                  </a:lnTo>
                  <a:lnTo>
                    <a:pt x="1806030" y="2709333"/>
                  </a:lnTo>
                  <a:lnTo>
                    <a:pt x="0" y="2709333"/>
                  </a:lnTo>
                  <a:close/>
                </a:path>
              </a:pathLst>
            </a:custGeom>
            <a:gradFill rotWithShape="true">
              <a:gsLst>
                <a:gs pos="0">
                  <a:srgbClr val="FE41D0">
                    <a:alpha val="100000"/>
                  </a:srgbClr>
                </a:gs>
                <a:gs pos="100000">
                  <a:srgbClr val="FF6F38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0"/>
              <a:ext cx="1806031" cy="27093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00"/>
                </a:lnSpc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true" flipV="false" rot="0">
            <a:off x="1028700" y="2614563"/>
            <a:ext cx="4552086" cy="5057873"/>
          </a:xfrm>
          <a:custGeom>
            <a:avLst/>
            <a:gdLst/>
            <a:ahLst/>
            <a:cxnLst/>
            <a:rect r="r" b="b" t="t" l="l"/>
            <a:pathLst>
              <a:path h="5057873" w="4552086">
                <a:moveTo>
                  <a:pt x="4552086" y="0"/>
                </a:moveTo>
                <a:lnTo>
                  <a:pt x="0" y="0"/>
                </a:lnTo>
                <a:lnTo>
                  <a:pt x="0" y="5057874"/>
                </a:lnTo>
                <a:lnTo>
                  <a:pt x="4552086" y="5057874"/>
                </a:lnTo>
                <a:lnTo>
                  <a:pt x="4552086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7" id="17"/>
          <p:cNvSpPr/>
          <p:nvPr/>
        </p:nvSpPr>
        <p:spPr>
          <a:xfrm flipH="false" flipV="false" rot="0">
            <a:off x="7563117" y="6948171"/>
            <a:ext cx="9513692" cy="2530958"/>
          </a:xfrm>
          <a:custGeom>
            <a:avLst/>
            <a:gdLst/>
            <a:ahLst/>
            <a:cxnLst/>
            <a:rect r="r" b="b" t="t" l="l"/>
            <a:pathLst>
              <a:path h="2530958" w="9513692">
                <a:moveTo>
                  <a:pt x="0" y="0"/>
                </a:moveTo>
                <a:lnTo>
                  <a:pt x="9513691" y="0"/>
                </a:lnTo>
                <a:lnTo>
                  <a:pt x="9513691" y="2530958"/>
                </a:lnTo>
                <a:lnTo>
                  <a:pt x="0" y="253095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7282130" y="578255"/>
            <a:ext cx="1334842" cy="11697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547"/>
              </a:lnSpc>
            </a:pPr>
            <a:r>
              <a:rPr lang="en-US" sz="6819">
                <a:solidFill>
                  <a:srgbClr val="FE41D0"/>
                </a:solidFill>
                <a:latin typeface="TT Norms Bold"/>
              </a:rPr>
              <a:t>03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7263172" y="2037080"/>
            <a:ext cx="9996128" cy="3106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TT Lakes Neue Extended Bold"/>
              </a:rPr>
              <a:t>Samba Badlock Vulnerability</a:t>
            </a:r>
          </a:p>
          <a:p>
            <a:pPr>
              <a:lnSpc>
                <a:spcPts val="3079"/>
              </a:lnSpc>
            </a:pPr>
          </a:p>
          <a:p>
            <a:pPr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TT Lakes Neue Extended"/>
              </a:rPr>
              <a:t>Il server NSF sta esportando uno o più pacchetti dati riguardanti IP, range IP-host e nome degli Host</a:t>
            </a:r>
          </a:p>
          <a:p>
            <a:pPr>
              <a:lnSpc>
                <a:spcPts val="3079"/>
              </a:lnSpc>
            </a:pPr>
          </a:p>
          <a:p>
            <a:pPr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000000"/>
                </a:solidFill>
                <a:latin typeface="TT Lakes Neue Extended"/>
              </a:rPr>
              <a:t>Il server NSF è un file system che consente a un client di accedere a una determinata directory tramite internet da server remoti come se fossero nella connesione locale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7263172" y="5645150"/>
            <a:ext cx="9996128" cy="763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000000"/>
                </a:solidFill>
                <a:latin typeface="TT Lakes Neue Extended"/>
              </a:rPr>
              <a:t>Prova ad applicare delle restrizioni a a tutte le condivisioni dell’NFS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DAF5lW1UBjg</dc:identifier>
  <dcterms:modified xsi:type="dcterms:W3CDTF">2011-08-01T06:04:30Z</dcterms:modified>
  <cp:revision>1</cp:revision>
  <dc:title>NESSUS</dc:title>
</cp:coreProperties>
</file>