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5.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603150" y="1028700"/>
            <a:ext cx="6656150" cy="6581268"/>
          </a:xfrm>
          <a:custGeom>
            <a:avLst/>
            <a:gdLst/>
            <a:ahLst/>
            <a:cxnLst/>
            <a:rect r="r" b="b" t="t" l="l"/>
            <a:pathLst>
              <a:path h="6581268" w="6656150">
                <a:moveTo>
                  <a:pt x="0" y="0"/>
                </a:moveTo>
                <a:lnTo>
                  <a:pt x="6656150" y="0"/>
                </a:lnTo>
                <a:lnTo>
                  <a:pt x="6656150" y="6581268"/>
                </a:lnTo>
                <a:lnTo>
                  <a:pt x="0" y="65812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880402" y="1299018"/>
            <a:ext cx="6101647" cy="6040631"/>
          </a:xfrm>
          <a:custGeom>
            <a:avLst/>
            <a:gdLst/>
            <a:ahLst/>
            <a:cxnLst/>
            <a:rect r="r" b="b" t="t" l="l"/>
            <a:pathLst>
              <a:path h="6040631" w="6101647">
                <a:moveTo>
                  <a:pt x="0" y="0"/>
                </a:moveTo>
                <a:lnTo>
                  <a:pt x="6101647" y="0"/>
                </a:lnTo>
                <a:lnTo>
                  <a:pt x="6101647" y="6040631"/>
                </a:lnTo>
                <a:lnTo>
                  <a:pt x="0" y="60406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6375061"/>
            <a:ext cx="8576157" cy="1544193"/>
          </a:xfrm>
          <a:prstGeom prst="rect">
            <a:avLst/>
          </a:prstGeom>
        </p:spPr>
        <p:txBody>
          <a:bodyPr anchor="t" rtlCol="false" tIns="0" lIns="0" bIns="0" rIns="0">
            <a:spAutoFit/>
          </a:bodyPr>
          <a:lstStyle/>
          <a:p>
            <a:pPr>
              <a:lnSpc>
                <a:spcPts val="12050"/>
              </a:lnSpc>
            </a:pPr>
            <a:r>
              <a:rPr lang="en-US" sz="10299">
                <a:solidFill>
                  <a:srgbClr val="637EFF"/>
                </a:solidFill>
                <a:latin typeface="Roboto Condensed Bold"/>
              </a:rPr>
              <a:t>METASPLOIT</a:t>
            </a:r>
          </a:p>
        </p:txBody>
      </p:sp>
      <p:sp>
        <p:nvSpPr>
          <p:cNvPr name="Freeform 6" id="6"/>
          <p:cNvSpPr/>
          <p:nvPr/>
        </p:nvSpPr>
        <p:spPr>
          <a:xfrm flipH="false" flipV="false" rot="0">
            <a:off x="0" y="-2755400"/>
            <a:ext cx="6656150" cy="6581268"/>
          </a:xfrm>
          <a:custGeom>
            <a:avLst/>
            <a:gdLst/>
            <a:ahLst/>
            <a:cxnLst/>
            <a:rect r="r" b="b" t="t" l="l"/>
            <a:pathLst>
              <a:path h="6581268" w="6656150">
                <a:moveTo>
                  <a:pt x="0" y="0"/>
                </a:moveTo>
                <a:lnTo>
                  <a:pt x="6656150" y="0"/>
                </a:lnTo>
                <a:lnTo>
                  <a:pt x="6656150" y="6581268"/>
                </a:lnTo>
                <a:lnTo>
                  <a:pt x="0" y="65812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583275" y="9080725"/>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0" y="-2755400"/>
            <a:ext cx="6656150" cy="6581268"/>
          </a:xfrm>
          <a:custGeom>
            <a:avLst/>
            <a:gdLst/>
            <a:ahLst/>
            <a:cxnLst/>
            <a:rect r="r" b="b" t="t" l="l"/>
            <a:pathLst>
              <a:path h="6581268" w="6656150">
                <a:moveTo>
                  <a:pt x="0" y="0"/>
                </a:moveTo>
                <a:lnTo>
                  <a:pt x="6656150" y="0"/>
                </a:lnTo>
                <a:lnTo>
                  <a:pt x="6656150" y="6581268"/>
                </a:lnTo>
                <a:lnTo>
                  <a:pt x="0" y="65812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1631850" y="-2755400"/>
            <a:ext cx="6656150" cy="6581268"/>
          </a:xfrm>
          <a:custGeom>
            <a:avLst/>
            <a:gdLst/>
            <a:ahLst/>
            <a:cxnLst/>
            <a:rect r="r" b="b" t="t" l="l"/>
            <a:pathLst>
              <a:path h="6581268" w="6656150">
                <a:moveTo>
                  <a:pt x="6656150" y="0"/>
                </a:moveTo>
                <a:lnTo>
                  <a:pt x="0" y="0"/>
                </a:lnTo>
                <a:lnTo>
                  <a:pt x="0" y="6581268"/>
                </a:lnTo>
                <a:lnTo>
                  <a:pt x="6656150" y="6581268"/>
                </a:lnTo>
                <a:lnTo>
                  <a:pt x="665615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68741" y="-3933956"/>
            <a:ext cx="7481600" cy="8652629"/>
          </a:xfrm>
          <a:custGeom>
            <a:avLst/>
            <a:gdLst/>
            <a:ahLst/>
            <a:cxnLst/>
            <a:rect r="r" b="b" t="t" l="l"/>
            <a:pathLst>
              <a:path h="8652629" w="7481600">
                <a:moveTo>
                  <a:pt x="0" y="0"/>
                </a:moveTo>
                <a:lnTo>
                  <a:pt x="7481600" y="0"/>
                </a:lnTo>
                <a:lnTo>
                  <a:pt x="7481600" y="8652630"/>
                </a:lnTo>
                <a:lnTo>
                  <a:pt x="0" y="8652630"/>
                </a:lnTo>
                <a:lnTo>
                  <a:pt x="0" y="0"/>
                </a:lnTo>
                <a:close/>
              </a:path>
            </a:pathLst>
          </a:custGeom>
          <a:blipFill>
            <a:blip r:embed="rId4">
              <a:extLst>
                <a:ext uri="{96DAC541-7B7A-43D3-8B79-37D633B846F1}">
                  <asvg:svgBlip xmlns:asvg="http://schemas.microsoft.com/office/drawing/2016/SVG/main" r:embed="rId5"/>
                </a:ext>
              </a:extLst>
            </a:blip>
            <a:stretch>
              <a:fillRect l="-9289" t="0" r="-7531" b="0"/>
            </a:stretch>
          </a:blipFill>
        </p:spPr>
      </p:sp>
      <p:sp>
        <p:nvSpPr>
          <p:cNvPr name="Freeform 5" id="5"/>
          <p:cNvSpPr/>
          <p:nvPr/>
        </p:nvSpPr>
        <p:spPr>
          <a:xfrm flipH="false" flipV="false" rot="0">
            <a:off x="-3189128" y="8633033"/>
            <a:ext cx="8045050" cy="8652629"/>
          </a:xfrm>
          <a:custGeom>
            <a:avLst/>
            <a:gdLst/>
            <a:ahLst/>
            <a:cxnLst/>
            <a:rect r="r" b="b" t="t" l="l"/>
            <a:pathLst>
              <a:path h="8652629" w="8045050">
                <a:moveTo>
                  <a:pt x="0" y="0"/>
                </a:moveTo>
                <a:lnTo>
                  <a:pt x="8045050" y="0"/>
                </a:lnTo>
                <a:lnTo>
                  <a:pt x="8045050" y="8652629"/>
                </a:lnTo>
                <a:lnTo>
                  <a:pt x="0" y="8652629"/>
                </a:lnTo>
                <a:lnTo>
                  <a:pt x="0" y="0"/>
                </a:lnTo>
                <a:close/>
              </a:path>
            </a:pathLst>
          </a:custGeom>
          <a:blipFill>
            <a:blip r:embed="rId4">
              <a:extLst>
                <a:ext uri="{96DAC541-7B7A-43D3-8B79-37D633B846F1}">
                  <asvg:svgBlip xmlns:asvg="http://schemas.microsoft.com/office/drawing/2016/SVG/main" r:embed="rId5"/>
                </a:ext>
              </a:extLst>
            </a:blip>
            <a:stretch>
              <a:fillRect l="-8638" t="0" r="0" b="0"/>
            </a:stretch>
          </a:blipFill>
        </p:spPr>
      </p:sp>
      <p:sp>
        <p:nvSpPr>
          <p:cNvPr name="Freeform 6" id="6"/>
          <p:cNvSpPr/>
          <p:nvPr/>
        </p:nvSpPr>
        <p:spPr>
          <a:xfrm flipH="false" flipV="false" rot="0">
            <a:off x="13644472" y="8837608"/>
            <a:ext cx="8045050" cy="8652629"/>
          </a:xfrm>
          <a:custGeom>
            <a:avLst/>
            <a:gdLst/>
            <a:ahLst/>
            <a:cxnLst/>
            <a:rect r="r" b="b" t="t" l="l"/>
            <a:pathLst>
              <a:path h="8652629" w="8045050">
                <a:moveTo>
                  <a:pt x="0" y="0"/>
                </a:moveTo>
                <a:lnTo>
                  <a:pt x="8045049" y="0"/>
                </a:lnTo>
                <a:lnTo>
                  <a:pt x="8045049" y="8652629"/>
                </a:lnTo>
                <a:lnTo>
                  <a:pt x="0" y="8652629"/>
                </a:lnTo>
                <a:lnTo>
                  <a:pt x="0" y="0"/>
                </a:lnTo>
                <a:close/>
              </a:path>
            </a:pathLst>
          </a:custGeom>
          <a:blipFill>
            <a:blip r:embed="rId4">
              <a:extLst>
                <a:ext uri="{96DAC541-7B7A-43D3-8B79-37D633B846F1}">
                  <asvg:svgBlip xmlns:asvg="http://schemas.microsoft.com/office/drawing/2016/SVG/main" r:embed="rId5"/>
                </a:ext>
              </a:extLst>
            </a:blip>
            <a:stretch>
              <a:fillRect l="-8638" t="0" r="0" b="0"/>
            </a:stretch>
          </a:blipFill>
        </p:spPr>
      </p:sp>
      <p:sp>
        <p:nvSpPr>
          <p:cNvPr name="TextBox 7" id="7"/>
          <p:cNvSpPr txBox="true"/>
          <p:nvPr/>
        </p:nvSpPr>
        <p:spPr>
          <a:xfrm rot="0">
            <a:off x="4855922" y="5424900"/>
            <a:ext cx="8576157" cy="1544193"/>
          </a:xfrm>
          <a:prstGeom prst="rect">
            <a:avLst/>
          </a:prstGeom>
        </p:spPr>
        <p:txBody>
          <a:bodyPr anchor="t" rtlCol="false" tIns="0" lIns="0" bIns="0" rIns="0">
            <a:spAutoFit/>
          </a:bodyPr>
          <a:lstStyle/>
          <a:p>
            <a:pPr algn="ctr">
              <a:lnSpc>
                <a:spcPts val="12050"/>
              </a:lnSpc>
            </a:pPr>
            <a:r>
              <a:rPr lang="en-US" sz="10299">
                <a:solidFill>
                  <a:srgbClr val="B2DEFF"/>
                </a:solidFill>
                <a:latin typeface="Roboto Condensed Bold"/>
              </a:rPr>
              <a:t>GRAZIE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14135952" y="341416"/>
            <a:ext cx="9713444" cy="9604168"/>
          </a:xfrm>
          <a:custGeom>
            <a:avLst/>
            <a:gdLst/>
            <a:ahLst/>
            <a:cxnLst/>
            <a:rect r="r" b="b" t="t" l="l"/>
            <a:pathLst>
              <a:path h="9604168" w="9713444">
                <a:moveTo>
                  <a:pt x="0" y="0"/>
                </a:moveTo>
                <a:lnTo>
                  <a:pt x="9713444" y="0"/>
                </a:lnTo>
                <a:lnTo>
                  <a:pt x="9713444" y="9604168"/>
                </a:lnTo>
                <a:lnTo>
                  <a:pt x="0" y="96041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0962" y="9464158"/>
            <a:ext cx="3360875" cy="1645684"/>
          </a:xfrm>
          <a:custGeom>
            <a:avLst/>
            <a:gdLst/>
            <a:ahLst/>
            <a:cxnLst/>
            <a:rect r="r" b="b" t="t" l="l"/>
            <a:pathLst>
              <a:path h="1645684" w="3360875">
                <a:moveTo>
                  <a:pt x="0" y="0"/>
                </a:moveTo>
                <a:lnTo>
                  <a:pt x="3360874" y="0"/>
                </a:lnTo>
                <a:lnTo>
                  <a:pt x="3360874" y="1645684"/>
                </a:lnTo>
                <a:lnTo>
                  <a:pt x="0" y="1645684"/>
                </a:lnTo>
                <a:lnTo>
                  <a:pt x="0" y="0"/>
                </a:lnTo>
                <a:close/>
              </a:path>
            </a:pathLst>
          </a:custGeom>
          <a:blipFill>
            <a:blip r:embed="rId2">
              <a:extLst>
                <a:ext uri="{96DAC541-7B7A-43D3-8B79-37D633B846F1}">
                  <asvg:svgBlip xmlns:asvg="http://schemas.microsoft.com/office/drawing/2016/SVG/main" r:embed="rId3"/>
                </a:ext>
              </a:extLst>
            </a:blip>
            <a:stretch>
              <a:fillRect l="-63214" t="-483597" r="-125800" b="0"/>
            </a:stretch>
          </a:blipFill>
        </p:spPr>
      </p:sp>
      <p:sp>
        <p:nvSpPr>
          <p:cNvPr name="Freeform 4" id="4"/>
          <p:cNvSpPr/>
          <p:nvPr/>
        </p:nvSpPr>
        <p:spPr>
          <a:xfrm flipH="false" flipV="false" rot="0">
            <a:off x="15997245" y="2246657"/>
            <a:ext cx="6454544" cy="6389998"/>
          </a:xfrm>
          <a:custGeom>
            <a:avLst/>
            <a:gdLst/>
            <a:ahLst/>
            <a:cxnLst/>
            <a:rect r="r" b="b" t="t" l="l"/>
            <a:pathLst>
              <a:path h="6389998" w="6454544">
                <a:moveTo>
                  <a:pt x="0" y="0"/>
                </a:moveTo>
                <a:lnTo>
                  <a:pt x="6454544" y="0"/>
                </a:lnTo>
                <a:lnTo>
                  <a:pt x="6454544" y="6389998"/>
                </a:lnTo>
                <a:lnTo>
                  <a:pt x="0" y="63899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rot="-5400000">
            <a:off x="-3977207" y="4458251"/>
            <a:ext cx="10059439" cy="0"/>
          </a:xfrm>
          <a:prstGeom prst="line">
            <a:avLst/>
          </a:prstGeom>
          <a:ln cap="flat" w="47625">
            <a:solidFill>
              <a:srgbClr val="B2DEFF"/>
            </a:solidFill>
            <a:prstDash val="solid"/>
            <a:headEnd type="none" len="sm" w="sm"/>
            <a:tailEnd type="none" len="sm" w="sm"/>
          </a:ln>
        </p:spPr>
      </p:sp>
      <p:sp>
        <p:nvSpPr>
          <p:cNvPr name="Freeform 6" id="6"/>
          <p:cNvSpPr/>
          <p:nvPr/>
        </p:nvSpPr>
        <p:spPr>
          <a:xfrm flipH="false" flipV="false" rot="-5400000">
            <a:off x="1408275" y="3760129"/>
            <a:ext cx="459651" cy="398173"/>
          </a:xfrm>
          <a:custGeom>
            <a:avLst/>
            <a:gdLst/>
            <a:ahLst/>
            <a:cxnLst/>
            <a:rect r="r" b="b" t="t" l="l"/>
            <a:pathLst>
              <a:path h="398173" w="459651">
                <a:moveTo>
                  <a:pt x="0" y="0"/>
                </a:moveTo>
                <a:lnTo>
                  <a:pt x="459651" y="0"/>
                </a:lnTo>
                <a:lnTo>
                  <a:pt x="459651" y="398173"/>
                </a:lnTo>
                <a:lnTo>
                  <a:pt x="0" y="398173"/>
                </a:lnTo>
                <a:lnTo>
                  <a:pt x="0" y="0"/>
                </a:lnTo>
                <a:close/>
              </a:path>
            </a:pathLst>
          </a:custGeom>
          <a:blipFill>
            <a:blip r:embed="rId6"/>
            <a:stretch>
              <a:fillRect l="0" t="0" r="0" b="0"/>
            </a:stretch>
          </a:blipFill>
        </p:spPr>
      </p:sp>
      <p:sp>
        <p:nvSpPr>
          <p:cNvPr name="Freeform 7" id="7"/>
          <p:cNvSpPr/>
          <p:nvPr/>
        </p:nvSpPr>
        <p:spPr>
          <a:xfrm flipH="false" flipV="false" rot="-5400000">
            <a:off x="1408275" y="5020036"/>
            <a:ext cx="459651" cy="398173"/>
          </a:xfrm>
          <a:custGeom>
            <a:avLst/>
            <a:gdLst/>
            <a:ahLst/>
            <a:cxnLst/>
            <a:rect r="r" b="b" t="t" l="l"/>
            <a:pathLst>
              <a:path h="398173" w="459651">
                <a:moveTo>
                  <a:pt x="0" y="0"/>
                </a:moveTo>
                <a:lnTo>
                  <a:pt x="459651" y="0"/>
                </a:lnTo>
                <a:lnTo>
                  <a:pt x="459651" y="398173"/>
                </a:lnTo>
                <a:lnTo>
                  <a:pt x="0" y="398173"/>
                </a:lnTo>
                <a:lnTo>
                  <a:pt x="0" y="0"/>
                </a:lnTo>
                <a:close/>
              </a:path>
            </a:pathLst>
          </a:custGeom>
          <a:blipFill>
            <a:blip r:embed="rId6"/>
            <a:stretch>
              <a:fillRect l="0" t="0" r="0" b="0"/>
            </a:stretch>
          </a:blipFill>
        </p:spPr>
      </p:sp>
      <p:sp>
        <p:nvSpPr>
          <p:cNvPr name="Freeform 8" id="8"/>
          <p:cNvSpPr/>
          <p:nvPr/>
        </p:nvSpPr>
        <p:spPr>
          <a:xfrm flipH="false" flipV="false" rot="-5400000">
            <a:off x="1408275" y="6275431"/>
            <a:ext cx="459651" cy="398173"/>
          </a:xfrm>
          <a:custGeom>
            <a:avLst/>
            <a:gdLst/>
            <a:ahLst/>
            <a:cxnLst/>
            <a:rect r="r" b="b" t="t" l="l"/>
            <a:pathLst>
              <a:path h="398173" w="459651">
                <a:moveTo>
                  <a:pt x="0" y="0"/>
                </a:moveTo>
                <a:lnTo>
                  <a:pt x="459651" y="0"/>
                </a:lnTo>
                <a:lnTo>
                  <a:pt x="459651" y="398173"/>
                </a:lnTo>
                <a:lnTo>
                  <a:pt x="0" y="398173"/>
                </a:lnTo>
                <a:lnTo>
                  <a:pt x="0" y="0"/>
                </a:lnTo>
                <a:close/>
              </a:path>
            </a:pathLst>
          </a:custGeom>
          <a:blipFill>
            <a:blip r:embed="rId6"/>
            <a:stretch>
              <a:fillRect l="0" t="0" r="0" b="0"/>
            </a:stretch>
          </a:blipFill>
        </p:spPr>
      </p:sp>
      <p:sp>
        <p:nvSpPr>
          <p:cNvPr name="TextBox 9" id="9"/>
          <p:cNvSpPr txBox="true"/>
          <p:nvPr/>
        </p:nvSpPr>
        <p:spPr>
          <a:xfrm rot="0">
            <a:off x="1439014" y="1888861"/>
            <a:ext cx="7056457" cy="957834"/>
          </a:xfrm>
          <a:prstGeom prst="rect">
            <a:avLst/>
          </a:prstGeom>
        </p:spPr>
        <p:txBody>
          <a:bodyPr anchor="t" rtlCol="false" tIns="0" lIns="0" bIns="0" rIns="0">
            <a:spAutoFit/>
          </a:bodyPr>
          <a:lstStyle/>
          <a:p>
            <a:pPr>
              <a:lnSpc>
                <a:spcPts val="7487"/>
              </a:lnSpc>
            </a:pPr>
            <a:r>
              <a:rPr lang="en-US" sz="6399">
                <a:solidFill>
                  <a:srgbClr val="637EFF"/>
                </a:solidFill>
                <a:latin typeface="Roboto Condensed Bold"/>
              </a:rPr>
              <a:t>INDICE ARGOMENTI</a:t>
            </a:r>
          </a:p>
        </p:txBody>
      </p:sp>
      <p:sp>
        <p:nvSpPr>
          <p:cNvPr name="TextBox 10" id="10"/>
          <p:cNvSpPr txBox="true"/>
          <p:nvPr/>
        </p:nvSpPr>
        <p:spPr>
          <a:xfrm rot="0">
            <a:off x="2202117" y="3665845"/>
            <a:ext cx="3841707" cy="596265"/>
          </a:xfrm>
          <a:prstGeom prst="rect">
            <a:avLst/>
          </a:prstGeom>
        </p:spPr>
        <p:txBody>
          <a:bodyPr anchor="t" rtlCol="false" tIns="0" lIns="0" bIns="0" rIns="0">
            <a:spAutoFit/>
          </a:bodyPr>
          <a:lstStyle/>
          <a:p>
            <a:pPr>
              <a:lnSpc>
                <a:spcPts val="4679"/>
              </a:lnSpc>
            </a:pPr>
            <a:r>
              <a:rPr lang="en-US" sz="3999" spc="199">
                <a:solidFill>
                  <a:srgbClr val="B2DEFF"/>
                </a:solidFill>
                <a:latin typeface="Roboto Condensed"/>
              </a:rPr>
              <a:t>EXPLOIT</a:t>
            </a:r>
          </a:p>
        </p:txBody>
      </p:sp>
      <p:sp>
        <p:nvSpPr>
          <p:cNvPr name="TextBox 11" id="11"/>
          <p:cNvSpPr txBox="true"/>
          <p:nvPr/>
        </p:nvSpPr>
        <p:spPr>
          <a:xfrm rot="0">
            <a:off x="2202117" y="4925752"/>
            <a:ext cx="3841707" cy="596265"/>
          </a:xfrm>
          <a:prstGeom prst="rect">
            <a:avLst/>
          </a:prstGeom>
        </p:spPr>
        <p:txBody>
          <a:bodyPr anchor="t" rtlCol="false" tIns="0" lIns="0" bIns="0" rIns="0">
            <a:spAutoFit/>
          </a:bodyPr>
          <a:lstStyle/>
          <a:p>
            <a:pPr>
              <a:lnSpc>
                <a:spcPts val="4679"/>
              </a:lnSpc>
            </a:pPr>
            <a:r>
              <a:rPr lang="en-US" sz="3999" spc="199">
                <a:solidFill>
                  <a:srgbClr val="B2DEFF"/>
                </a:solidFill>
                <a:latin typeface="Roboto Condensed"/>
              </a:rPr>
              <a:t>METASPLOIT</a:t>
            </a:r>
          </a:p>
        </p:txBody>
      </p:sp>
      <p:sp>
        <p:nvSpPr>
          <p:cNvPr name="TextBox 12" id="12"/>
          <p:cNvSpPr txBox="true"/>
          <p:nvPr/>
        </p:nvSpPr>
        <p:spPr>
          <a:xfrm rot="0">
            <a:off x="2202117" y="6181147"/>
            <a:ext cx="5924201" cy="596265"/>
          </a:xfrm>
          <a:prstGeom prst="rect">
            <a:avLst/>
          </a:prstGeom>
        </p:spPr>
        <p:txBody>
          <a:bodyPr anchor="t" rtlCol="false" tIns="0" lIns="0" bIns="0" rIns="0">
            <a:spAutoFit/>
          </a:bodyPr>
          <a:lstStyle/>
          <a:p>
            <a:pPr>
              <a:lnSpc>
                <a:spcPts val="4679"/>
              </a:lnSpc>
            </a:pPr>
            <a:r>
              <a:rPr lang="en-US" sz="3999" spc="199">
                <a:solidFill>
                  <a:srgbClr val="B2DEFF"/>
                </a:solidFill>
                <a:latin typeface="Roboto Condensed"/>
              </a:rPr>
              <a:t>SIMULAZIONE ATTACCO </a:t>
            </a:r>
          </a:p>
        </p:txBody>
      </p:sp>
      <p:sp>
        <p:nvSpPr>
          <p:cNvPr name="TextBox 13" id="13"/>
          <p:cNvSpPr txBox="true"/>
          <p:nvPr/>
        </p:nvSpPr>
        <p:spPr>
          <a:xfrm rot="0">
            <a:off x="2202117" y="4252585"/>
            <a:ext cx="8576157" cy="459105"/>
          </a:xfrm>
          <a:prstGeom prst="rect">
            <a:avLst/>
          </a:prstGeom>
        </p:spPr>
        <p:txBody>
          <a:bodyPr anchor="t" rtlCol="false" tIns="0" lIns="0" bIns="0" rIns="0">
            <a:spAutoFit/>
          </a:bodyPr>
          <a:lstStyle/>
          <a:p>
            <a:pPr>
              <a:lnSpc>
                <a:spcPts val="3509"/>
              </a:lnSpc>
            </a:pPr>
            <a:r>
              <a:rPr lang="en-US" sz="3000">
                <a:solidFill>
                  <a:srgbClr val="FFFFFF"/>
                </a:solidFill>
                <a:latin typeface="Roboto Condensed"/>
              </a:rPr>
              <a:t>Definizione e differenza con i Malware</a:t>
            </a:r>
          </a:p>
        </p:txBody>
      </p:sp>
      <p:sp>
        <p:nvSpPr>
          <p:cNvPr name="TextBox 14" id="14"/>
          <p:cNvSpPr txBox="true"/>
          <p:nvPr/>
        </p:nvSpPr>
        <p:spPr>
          <a:xfrm rot="0">
            <a:off x="2202117" y="5512492"/>
            <a:ext cx="8576157" cy="459105"/>
          </a:xfrm>
          <a:prstGeom prst="rect">
            <a:avLst/>
          </a:prstGeom>
        </p:spPr>
        <p:txBody>
          <a:bodyPr anchor="t" rtlCol="false" tIns="0" lIns="0" bIns="0" rIns="0">
            <a:spAutoFit/>
          </a:bodyPr>
          <a:lstStyle/>
          <a:p>
            <a:pPr>
              <a:lnSpc>
                <a:spcPts val="3509"/>
              </a:lnSpc>
            </a:pPr>
            <a:r>
              <a:rPr lang="en-US" sz="3000">
                <a:solidFill>
                  <a:srgbClr val="FFFFFF"/>
                </a:solidFill>
                <a:latin typeface="Roboto Condensed"/>
              </a:rPr>
              <a:t>Cos’è e funzionamento del framework Metasploit</a:t>
            </a:r>
          </a:p>
        </p:txBody>
      </p:sp>
      <p:sp>
        <p:nvSpPr>
          <p:cNvPr name="TextBox 15" id="15"/>
          <p:cNvSpPr txBox="true"/>
          <p:nvPr/>
        </p:nvSpPr>
        <p:spPr>
          <a:xfrm rot="0">
            <a:off x="2202117" y="6767887"/>
            <a:ext cx="8576157" cy="459105"/>
          </a:xfrm>
          <a:prstGeom prst="rect">
            <a:avLst/>
          </a:prstGeom>
        </p:spPr>
        <p:txBody>
          <a:bodyPr anchor="t" rtlCol="false" tIns="0" lIns="0" bIns="0" rIns="0">
            <a:spAutoFit/>
          </a:bodyPr>
          <a:lstStyle/>
          <a:p>
            <a:pPr>
              <a:lnSpc>
                <a:spcPts val="3509"/>
              </a:lnSpc>
            </a:pPr>
            <a:r>
              <a:rPr lang="en-US" sz="3000">
                <a:solidFill>
                  <a:srgbClr val="FFFFFF"/>
                </a:solidFill>
                <a:latin typeface="Roboto Condensed"/>
              </a:rPr>
              <a:t>Attacco al servizio vulnerabile java RMI (porta 1099)</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41977"/>
            <a:ext cx="4754724" cy="6403045"/>
          </a:xfrm>
          <a:custGeom>
            <a:avLst/>
            <a:gdLst/>
            <a:ahLst/>
            <a:cxnLst/>
            <a:rect r="r" b="b" t="t" l="l"/>
            <a:pathLst>
              <a:path h="6403045" w="4754724">
                <a:moveTo>
                  <a:pt x="0" y="0"/>
                </a:moveTo>
                <a:lnTo>
                  <a:pt x="4754724" y="0"/>
                </a:lnTo>
                <a:lnTo>
                  <a:pt x="4754724" y="6403046"/>
                </a:lnTo>
                <a:lnTo>
                  <a:pt x="0" y="6403046"/>
                </a:lnTo>
                <a:lnTo>
                  <a:pt x="0" y="0"/>
                </a:lnTo>
                <a:close/>
              </a:path>
            </a:pathLst>
          </a:custGeom>
          <a:blipFill>
            <a:blip r:embed="rId2"/>
            <a:stretch>
              <a:fillRect l="-51184" t="0" r="-51184" b="0"/>
            </a:stretch>
          </a:blipFill>
        </p:spPr>
      </p:sp>
      <p:grpSp>
        <p:nvGrpSpPr>
          <p:cNvPr name="Group 3" id="3"/>
          <p:cNvGrpSpPr/>
          <p:nvPr/>
        </p:nvGrpSpPr>
        <p:grpSpPr>
          <a:xfrm rot="-3652496">
            <a:off x="-368345" y="4492337"/>
            <a:ext cx="7165709" cy="12278409"/>
            <a:chOff x="0" y="0"/>
            <a:chExt cx="1887265" cy="3233820"/>
          </a:xfrm>
        </p:grpSpPr>
        <p:sp>
          <p:nvSpPr>
            <p:cNvPr name="Freeform 4" id="4"/>
            <p:cNvSpPr/>
            <p:nvPr/>
          </p:nvSpPr>
          <p:spPr>
            <a:xfrm flipH="false" flipV="false" rot="0">
              <a:off x="0" y="0"/>
              <a:ext cx="1887265" cy="3233819"/>
            </a:xfrm>
            <a:custGeom>
              <a:avLst/>
              <a:gdLst/>
              <a:ahLst/>
              <a:cxnLst/>
              <a:rect r="r" b="b" t="t" l="l"/>
              <a:pathLst>
                <a:path h="3233819" w="1887265">
                  <a:moveTo>
                    <a:pt x="0" y="0"/>
                  </a:moveTo>
                  <a:lnTo>
                    <a:pt x="1887265" y="0"/>
                  </a:lnTo>
                  <a:lnTo>
                    <a:pt x="1887265" y="3233819"/>
                  </a:lnTo>
                  <a:lnTo>
                    <a:pt x="0" y="3233819"/>
                  </a:lnTo>
                  <a:close/>
                </a:path>
              </a:pathLst>
            </a:custGeom>
            <a:solidFill>
              <a:srgbClr val="15214B"/>
            </a:solidFill>
          </p:spPr>
        </p:sp>
        <p:sp>
          <p:nvSpPr>
            <p:cNvPr name="TextBox 5" id="5"/>
            <p:cNvSpPr txBox="true"/>
            <p:nvPr/>
          </p:nvSpPr>
          <p:spPr>
            <a:xfrm>
              <a:off x="0" y="-38100"/>
              <a:ext cx="1887265" cy="327192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892288" y="5534744"/>
            <a:ext cx="10309576" cy="10193594"/>
          </a:xfrm>
          <a:custGeom>
            <a:avLst/>
            <a:gdLst/>
            <a:ahLst/>
            <a:cxnLst/>
            <a:rect r="r" b="b" t="t" l="l"/>
            <a:pathLst>
              <a:path h="10193594" w="10309576">
                <a:moveTo>
                  <a:pt x="0" y="0"/>
                </a:moveTo>
                <a:lnTo>
                  <a:pt x="10309576" y="0"/>
                </a:lnTo>
                <a:lnTo>
                  <a:pt x="10309576" y="10193594"/>
                </a:lnTo>
                <a:lnTo>
                  <a:pt x="0" y="10193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18339" y="7218973"/>
            <a:ext cx="6894077" cy="6825136"/>
          </a:xfrm>
          <a:custGeom>
            <a:avLst/>
            <a:gdLst/>
            <a:ahLst/>
            <a:cxnLst/>
            <a:rect r="r" b="b" t="t" l="l"/>
            <a:pathLst>
              <a:path h="6825136" w="6894077">
                <a:moveTo>
                  <a:pt x="0" y="0"/>
                </a:moveTo>
                <a:lnTo>
                  <a:pt x="6894078" y="0"/>
                </a:lnTo>
                <a:lnTo>
                  <a:pt x="6894078" y="6825136"/>
                </a:lnTo>
                <a:lnTo>
                  <a:pt x="0" y="68251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7032836" y="-552065"/>
            <a:ext cx="3193464" cy="3161529"/>
          </a:xfrm>
          <a:custGeom>
            <a:avLst/>
            <a:gdLst/>
            <a:ahLst/>
            <a:cxnLst/>
            <a:rect r="r" b="b" t="t" l="l"/>
            <a:pathLst>
              <a:path h="3161529" w="3193464">
                <a:moveTo>
                  <a:pt x="0" y="0"/>
                </a:moveTo>
                <a:lnTo>
                  <a:pt x="3193464" y="0"/>
                </a:lnTo>
                <a:lnTo>
                  <a:pt x="3193464" y="3161530"/>
                </a:lnTo>
                <a:lnTo>
                  <a:pt x="0" y="31615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9" id="9"/>
          <p:cNvSpPr/>
          <p:nvPr/>
        </p:nvSpPr>
        <p:spPr>
          <a:xfrm rot="0">
            <a:off x="7075187" y="9649562"/>
            <a:ext cx="12340043" cy="0"/>
          </a:xfrm>
          <a:prstGeom prst="line">
            <a:avLst/>
          </a:prstGeom>
          <a:ln cap="flat" w="47625">
            <a:solidFill>
              <a:srgbClr val="B2DEFF"/>
            </a:solidFill>
            <a:prstDash val="solid"/>
            <a:headEnd type="none" len="sm" w="sm"/>
            <a:tailEnd type="none" len="sm" w="sm"/>
          </a:ln>
        </p:spPr>
      </p:sp>
      <p:sp>
        <p:nvSpPr>
          <p:cNvPr name="TextBox 10" id="10"/>
          <p:cNvSpPr txBox="true"/>
          <p:nvPr/>
        </p:nvSpPr>
        <p:spPr>
          <a:xfrm rot="0">
            <a:off x="7078275" y="1622406"/>
            <a:ext cx="7056457" cy="957834"/>
          </a:xfrm>
          <a:prstGeom prst="rect">
            <a:avLst/>
          </a:prstGeom>
        </p:spPr>
        <p:txBody>
          <a:bodyPr anchor="t" rtlCol="false" tIns="0" lIns="0" bIns="0" rIns="0">
            <a:spAutoFit/>
          </a:bodyPr>
          <a:lstStyle/>
          <a:p>
            <a:pPr>
              <a:lnSpc>
                <a:spcPts val="7487"/>
              </a:lnSpc>
            </a:pPr>
            <a:r>
              <a:rPr lang="en-US" sz="6399">
                <a:solidFill>
                  <a:srgbClr val="637EFF"/>
                </a:solidFill>
                <a:latin typeface="Roboto Condensed Bold"/>
              </a:rPr>
              <a:t>EXPLOIT</a:t>
            </a:r>
          </a:p>
        </p:txBody>
      </p:sp>
      <p:sp>
        <p:nvSpPr>
          <p:cNvPr name="TextBox 11" id="11"/>
          <p:cNvSpPr txBox="true"/>
          <p:nvPr/>
        </p:nvSpPr>
        <p:spPr>
          <a:xfrm rot="0">
            <a:off x="7078275" y="3453713"/>
            <a:ext cx="10651131" cy="1773555"/>
          </a:xfrm>
          <a:prstGeom prst="rect">
            <a:avLst/>
          </a:prstGeom>
        </p:spPr>
        <p:txBody>
          <a:bodyPr anchor="t" rtlCol="false" tIns="0" lIns="0" bIns="0" rIns="0">
            <a:spAutoFit/>
          </a:bodyPr>
          <a:lstStyle/>
          <a:p>
            <a:pPr>
              <a:lnSpc>
                <a:spcPts val="3509"/>
              </a:lnSpc>
            </a:pPr>
            <a:r>
              <a:rPr lang="en-US" sz="3000">
                <a:solidFill>
                  <a:srgbClr val="FFFFFF"/>
                </a:solidFill>
                <a:latin typeface="Roboto Condensed"/>
              </a:rPr>
              <a:t>Un exploit è una porzione di codice, una sequenza di comandi o un programma malevolo impiegato al fine di sfruttare una vulnerabilità di un sistema informatico al fine di ottenere un’accesso non autorizzato o eseguire azioni dannose.</a:t>
            </a:r>
          </a:p>
        </p:txBody>
      </p:sp>
      <p:sp>
        <p:nvSpPr>
          <p:cNvPr name="TextBox 12" id="12"/>
          <p:cNvSpPr txBox="true"/>
          <p:nvPr/>
        </p:nvSpPr>
        <p:spPr>
          <a:xfrm rot="0">
            <a:off x="7075187" y="5525219"/>
            <a:ext cx="10651131" cy="3088005"/>
          </a:xfrm>
          <a:prstGeom prst="rect">
            <a:avLst/>
          </a:prstGeom>
        </p:spPr>
        <p:txBody>
          <a:bodyPr anchor="t" rtlCol="false" tIns="0" lIns="0" bIns="0" rIns="0">
            <a:spAutoFit/>
          </a:bodyPr>
          <a:lstStyle/>
          <a:p>
            <a:pPr>
              <a:lnSpc>
                <a:spcPts val="3509"/>
              </a:lnSpc>
            </a:pPr>
            <a:r>
              <a:rPr lang="en-US" sz="3000">
                <a:solidFill>
                  <a:srgbClr val="FFFFFF"/>
                </a:solidFill>
                <a:latin typeface="Roboto Condensed"/>
              </a:rPr>
              <a:t>Spesso si tende a confondere un malware con un’exploit. La differenza sta nel fatto che il malware è un software progettato per allterare, danneggiare o svolgere azioni dannose su un compiuter, una rete o un dispositivo. Spesso viene creato con intenti dannosi al fine di rubare informazioni personali del target, danneggiare dei dati, intercettare comunicazioni o il controllo non autorizzato da remoto di un sistema informatico.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TextBox 2" id="2"/>
          <p:cNvSpPr txBox="true"/>
          <p:nvPr/>
        </p:nvSpPr>
        <p:spPr>
          <a:xfrm rot="0">
            <a:off x="5615772" y="1242481"/>
            <a:ext cx="7056457" cy="957834"/>
          </a:xfrm>
          <a:prstGeom prst="rect">
            <a:avLst/>
          </a:prstGeom>
        </p:spPr>
        <p:txBody>
          <a:bodyPr anchor="t" rtlCol="false" tIns="0" lIns="0" bIns="0" rIns="0">
            <a:spAutoFit/>
          </a:bodyPr>
          <a:lstStyle/>
          <a:p>
            <a:pPr algn="ctr">
              <a:lnSpc>
                <a:spcPts val="7487"/>
              </a:lnSpc>
            </a:pPr>
            <a:r>
              <a:rPr lang="en-US" sz="6399">
                <a:solidFill>
                  <a:srgbClr val="637EFF"/>
                </a:solidFill>
                <a:latin typeface="Roboto Condensed Bold"/>
              </a:rPr>
              <a:t>METASPLOIT</a:t>
            </a:r>
          </a:p>
        </p:txBody>
      </p:sp>
      <p:sp>
        <p:nvSpPr>
          <p:cNvPr name="Freeform 3" id="3"/>
          <p:cNvSpPr/>
          <p:nvPr/>
        </p:nvSpPr>
        <p:spPr>
          <a:xfrm flipH="false" flipV="false" rot="0">
            <a:off x="569386" y="3208918"/>
            <a:ext cx="5046386" cy="5491893"/>
          </a:xfrm>
          <a:custGeom>
            <a:avLst/>
            <a:gdLst/>
            <a:ahLst/>
            <a:cxnLst/>
            <a:rect r="r" b="b" t="t" l="l"/>
            <a:pathLst>
              <a:path h="5491893" w="5046386">
                <a:moveTo>
                  <a:pt x="0" y="0"/>
                </a:moveTo>
                <a:lnTo>
                  <a:pt x="5046386" y="0"/>
                </a:lnTo>
                <a:lnTo>
                  <a:pt x="5046386" y="5491893"/>
                </a:lnTo>
                <a:lnTo>
                  <a:pt x="0" y="5491893"/>
                </a:lnTo>
                <a:lnTo>
                  <a:pt x="0" y="0"/>
                </a:lnTo>
                <a:close/>
              </a:path>
            </a:pathLst>
          </a:custGeom>
          <a:blipFill>
            <a:blip r:embed="rId2"/>
            <a:stretch>
              <a:fillRect l="0" t="0" r="0" b="0"/>
            </a:stretch>
          </a:blipFill>
        </p:spPr>
      </p:sp>
      <p:sp>
        <p:nvSpPr>
          <p:cNvPr name="Freeform 4" id="4"/>
          <p:cNvSpPr/>
          <p:nvPr/>
        </p:nvSpPr>
        <p:spPr>
          <a:xfrm flipH="false" flipV="false" rot="0">
            <a:off x="14029090" y="-3750128"/>
            <a:ext cx="6460419" cy="6387740"/>
          </a:xfrm>
          <a:custGeom>
            <a:avLst/>
            <a:gdLst/>
            <a:ahLst/>
            <a:cxnLst/>
            <a:rect r="r" b="b" t="t" l="l"/>
            <a:pathLst>
              <a:path h="6387740" w="6460419">
                <a:moveTo>
                  <a:pt x="0" y="0"/>
                </a:moveTo>
                <a:lnTo>
                  <a:pt x="6460420" y="0"/>
                </a:lnTo>
                <a:lnTo>
                  <a:pt x="6460420" y="6387739"/>
                </a:lnTo>
                <a:lnTo>
                  <a:pt x="0" y="63877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2000310" y="-3750128"/>
            <a:ext cx="6460419" cy="6387740"/>
          </a:xfrm>
          <a:custGeom>
            <a:avLst/>
            <a:gdLst/>
            <a:ahLst/>
            <a:cxnLst/>
            <a:rect r="r" b="b" t="t" l="l"/>
            <a:pathLst>
              <a:path h="6387740" w="6460419">
                <a:moveTo>
                  <a:pt x="6460420" y="0"/>
                </a:moveTo>
                <a:lnTo>
                  <a:pt x="0" y="0"/>
                </a:lnTo>
                <a:lnTo>
                  <a:pt x="0" y="6387739"/>
                </a:lnTo>
                <a:lnTo>
                  <a:pt x="6460420" y="6387739"/>
                </a:lnTo>
                <a:lnTo>
                  <a:pt x="64604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273683" y="-3312832"/>
            <a:ext cx="5568835" cy="5513146"/>
          </a:xfrm>
          <a:custGeom>
            <a:avLst/>
            <a:gdLst/>
            <a:ahLst/>
            <a:cxnLst/>
            <a:rect r="r" b="b" t="t" l="l"/>
            <a:pathLst>
              <a:path h="5513146" w="5568835">
                <a:moveTo>
                  <a:pt x="0" y="0"/>
                </a:moveTo>
                <a:lnTo>
                  <a:pt x="5568834" y="0"/>
                </a:lnTo>
                <a:lnTo>
                  <a:pt x="5568834" y="5513147"/>
                </a:lnTo>
                <a:lnTo>
                  <a:pt x="0" y="55131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true" flipV="false" rot="0">
            <a:off x="-1755717" y="-3312832"/>
            <a:ext cx="5568835" cy="5513146"/>
          </a:xfrm>
          <a:custGeom>
            <a:avLst/>
            <a:gdLst/>
            <a:ahLst/>
            <a:cxnLst/>
            <a:rect r="r" b="b" t="t" l="l"/>
            <a:pathLst>
              <a:path h="5513146" w="5568835">
                <a:moveTo>
                  <a:pt x="5568834" y="0"/>
                </a:moveTo>
                <a:lnTo>
                  <a:pt x="0" y="0"/>
                </a:lnTo>
                <a:lnTo>
                  <a:pt x="0" y="5513147"/>
                </a:lnTo>
                <a:lnTo>
                  <a:pt x="5568834" y="5513147"/>
                </a:lnTo>
                <a:lnTo>
                  <a:pt x="556883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6608169" y="4120446"/>
            <a:ext cx="10651131" cy="3088005"/>
          </a:xfrm>
          <a:prstGeom prst="rect">
            <a:avLst/>
          </a:prstGeom>
        </p:spPr>
        <p:txBody>
          <a:bodyPr anchor="t" rtlCol="false" tIns="0" lIns="0" bIns="0" rIns="0">
            <a:spAutoFit/>
          </a:bodyPr>
          <a:lstStyle/>
          <a:p>
            <a:pPr>
              <a:lnSpc>
                <a:spcPts val="3509"/>
              </a:lnSpc>
            </a:pPr>
            <a:r>
              <a:rPr lang="en-US" sz="3000">
                <a:solidFill>
                  <a:srgbClr val="FFFFFF"/>
                </a:solidFill>
                <a:latin typeface="Roboto Condensed"/>
              </a:rPr>
              <a:t>Metasploit è un framework usato per il penetration testing e lo sviluppo di exploit. Fornisce una vasta quantità di exploit (circa 2000). Infine automatizza l’uso degli exploit. Ogni exploit necessita di un payload per poter creare una shell (connessione tra due dispositivi, dove uno è attaccante e uno è vittima). Il payload è una porzione di dati o codice malevolo eseguito da un software o un exploit e trasmesso in un protocollo di comunicazione.</a:t>
            </a:r>
            <a:r>
              <a:rPr lang="en-US" sz="3000">
                <a:solidFill>
                  <a:srgbClr val="FFFFFF"/>
                </a:solidFill>
                <a:latin typeface="Roboto Condensed"/>
              </a:rPr>
              <a:t> </a:t>
            </a:r>
          </a:p>
        </p:txBody>
      </p:sp>
      <p:sp>
        <p:nvSpPr>
          <p:cNvPr name="Freeform 9" id="9"/>
          <p:cNvSpPr/>
          <p:nvPr/>
        </p:nvSpPr>
        <p:spPr>
          <a:xfrm flipH="true" flipV="false" rot="0">
            <a:off x="-2668289" y="8700811"/>
            <a:ext cx="5336579" cy="5276542"/>
          </a:xfrm>
          <a:custGeom>
            <a:avLst/>
            <a:gdLst/>
            <a:ahLst/>
            <a:cxnLst/>
            <a:rect r="r" b="b" t="t" l="l"/>
            <a:pathLst>
              <a:path h="5276542" w="5336579">
                <a:moveTo>
                  <a:pt x="5336578" y="0"/>
                </a:moveTo>
                <a:lnTo>
                  <a:pt x="0" y="0"/>
                </a:lnTo>
                <a:lnTo>
                  <a:pt x="0" y="5276542"/>
                </a:lnTo>
                <a:lnTo>
                  <a:pt x="5336578" y="5276542"/>
                </a:lnTo>
                <a:lnTo>
                  <a:pt x="533657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0">
            <a:off x="15257706" y="8700811"/>
            <a:ext cx="5336579" cy="5276542"/>
          </a:xfrm>
          <a:custGeom>
            <a:avLst/>
            <a:gdLst/>
            <a:ahLst/>
            <a:cxnLst/>
            <a:rect r="r" b="b" t="t" l="l"/>
            <a:pathLst>
              <a:path h="5276542" w="5336579">
                <a:moveTo>
                  <a:pt x="5336579" y="0"/>
                </a:moveTo>
                <a:lnTo>
                  <a:pt x="0" y="0"/>
                </a:lnTo>
                <a:lnTo>
                  <a:pt x="0" y="5276542"/>
                </a:lnTo>
                <a:lnTo>
                  <a:pt x="5336579" y="5276542"/>
                </a:lnTo>
                <a:lnTo>
                  <a:pt x="5336579"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8767646" y="1754703"/>
            <a:ext cx="8214538" cy="7016158"/>
          </a:xfrm>
          <a:custGeom>
            <a:avLst/>
            <a:gdLst/>
            <a:ahLst/>
            <a:cxnLst/>
            <a:rect r="r" b="b" t="t" l="l"/>
            <a:pathLst>
              <a:path h="7016158" w="8214538">
                <a:moveTo>
                  <a:pt x="0" y="0"/>
                </a:moveTo>
                <a:lnTo>
                  <a:pt x="8214538" y="0"/>
                </a:lnTo>
                <a:lnTo>
                  <a:pt x="8214538" y="7016158"/>
                </a:lnTo>
                <a:lnTo>
                  <a:pt x="0" y="7016158"/>
                </a:lnTo>
                <a:lnTo>
                  <a:pt x="0" y="0"/>
                </a:lnTo>
                <a:close/>
              </a:path>
            </a:pathLst>
          </a:custGeom>
          <a:blipFill>
            <a:blip r:embed="rId2"/>
            <a:stretch>
              <a:fillRect l="0" t="0" r="0" b="0"/>
            </a:stretch>
          </a:blipFill>
        </p:spPr>
      </p:sp>
      <p:sp>
        <p:nvSpPr>
          <p:cNvPr name="Freeform 3" id="3"/>
          <p:cNvSpPr/>
          <p:nvPr/>
        </p:nvSpPr>
        <p:spPr>
          <a:xfrm flipH="true" flipV="false" rot="0">
            <a:off x="14996092" y="-182639"/>
            <a:ext cx="3454249" cy="3415389"/>
          </a:xfrm>
          <a:custGeom>
            <a:avLst/>
            <a:gdLst/>
            <a:ahLst/>
            <a:cxnLst/>
            <a:rect r="r" b="b" t="t" l="l"/>
            <a:pathLst>
              <a:path h="3415389" w="3454249">
                <a:moveTo>
                  <a:pt x="3454248" y="0"/>
                </a:moveTo>
                <a:lnTo>
                  <a:pt x="0" y="0"/>
                </a:lnTo>
                <a:lnTo>
                  <a:pt x="0" y="3415388"/>
                </a:lnTo>
                <a:lnTo>
                  <a:pt x="3454248" y="3415388"/>
                </a:lnTo>
                <a:lnTo>
                  <a:pt x="345424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2031875"/>
            <a:ext cx="5113324" cy="1900809"/>
          </a:xfrm>
          <a:prstGeom prst="rect">
            <a:avLst/>
          </a:prstGeom>
        </p:spPr>
        <p:txBody>
          <a:bodyPr anchor="t" rtlCol="false" tIns="0" lIns="0" bIns="0" rIns="0">
            <a:spAutoFit/>
          </a:bodyPr>
          <a:lstStyle/>
          <a:p>
            <a:pPr>
              <a:lnSpc>
                <a:spcPts val="7487"/>
              </a:lnSpc>
            </a:pPr>
            <a:r>
              <a:rPr lang="en-US" sz="6399">
                <a:solidFill>
                  <a:srgbClr val="637EFF"/>
                </a:solidFill>
                <a:latin typeface="Roboto Condensed Bold"/>
              </a:rPr>
              <a:t>COS’È UNA SHELL</a:t>
            </a:r>
          </a:p>
        </p:txBody>
      </p:sp>
      <p:sp>
        <p:nvSpPr>
          <p:cNvPr name="TextBox 5" id="5"/>
          <p:cNvSpPr txBox="true"/>
          <p:nvPr/>
        </p:nvSpPr>
        <p:spPr>
          <a:xfrm rot="0">
            <a:off x="1028700" y="4260273"/>
            <a:ext cx="6597019" cy="3088005"/>
          </a:xfrm>
          <a:prstGeom prst="rect">
            <a:avLst/>
          </a:prstGeom>
        </p:spPr>
        <p:txBody>
          <a:bodyPr anchor="t" rtlCol="false" tIns="0" lIns="0" bIns="0" rIns="0">
            <a:spAutoFit/>
          </a:bodyPr>
          <a:lstStyle/>
          <a:p>
            <a:pPr>
              <a:lnSpc>
                <a:spcPts val="3509"/>
              </a:lnSpc>
            </a:pPr>
            <a:r>
              <a:rPr lang="en-US" sz="3000">
                <a:solidFill>
                  <a:srgbClr val="FFFFFF"/>
                </a:solidFill>
                <a:latin typeface="Roboto Condensed"/>
              </a:rPr>
              <a:t>Una shell è una connessione instaurata, tramite l’uso di un payload, tra un host attaccante e uno vittima. Questa connessione è creabile in due differenti direzioni. Nel caso sia l’attaccante ad avviarla è definita bind mentre se è la vittima verrà definita come reverse</a:t>
            </a:r>
          </a:p>
        </p:txBody>
      </p:sp>
      <p:sp>
        <p:nvSpPr>
          <p:cNvPr name="Freeform 6" id="6"/>
          <p:cNvSpPr/>
          <p:nvPr/>
        </p:nvSpPr>
        <p:spPr>
          <a:xfrm flipH="true" flipV="false" rot="-10800000">
            <a:off x="107635" y="-2794707"/>
            <a:ext cx="4528972" cy="4483682"/>
          </a:xfrm>
          <a:custGeom>
            <a:avLst/>
            <a:gdLst/>
            <a:ahLst/>
            <a:cxnLst/>
            <a:rect r="r" b="b" t="t" l="l"/>
            <a:pathLst>
              <a:path h="4483682" w="4528972">
                <a:moveTo>
                  <a:pt x="4528972" y="0"/>
                </a:moveTo>
                <a:lnTo>
                  <a:pt x="0" y="0"/>
                </a:lnTo>
                <a:lnTo>
                  <a:pt x="0" y="4483682"/>
                </a:lnTo>
                <a:lnTo>
                  <a:pt x="4528972" y="4483682"/>
                </a:lnTo>
                <a:lnTo>
                  <a:pt x="452897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true" flipV="false" rot="0">
            <a:off x="-178523" y="8770861"/>
            <a:ext cx="3454249" cy="3415389"/>
          </a:xfrm>
          <a:custGeom>
            <a:avLst/>
            <a:gdLst/>
            <a:ahLst/>
            <a:cxnLst/>
            <a:rect r="r" b="b" t="t" l="l"/>
            <a:pathLst>
              <a:path h="3415389" w="3454249">
                <a:moveTo>
                  <a:pt x="3454249" y="0"/>
                </a:moveTo>
                <a:lnTo>
                  <a:pt x="0" y="0"/>
                </a:lnTo>
                <a:lnTo>
                  <a:pt x="0" y="3415388"/>
                </a:lnTo>
                <a:lnTo>
                  <a:pt x="3454249" y="3415388"/>
                </a:lnTo>
                <a:lnTo>
                  <a:pt x="3454249"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14029090" y="-3750128"/>
            <a:ext cx="6460419" cy="6387740"/>
          </a:xfrm>
          <a:custGeom>
            <a:avLst/>
            <a:gdLst/>
            <a:ahLst/>
            <a:cxnLst/>
            <a:rect r="r" b="b" t="t" l="l"/>
            <a:pathLst>
              <a:path h="6387740" w="6460419">
                <a:moveTo>
                  <a:pt x="0" y="0"/>
                </a:moveTo>
                <a:lnTo>
                  <a:pt x="6460420" y="0"/>
                </a:lnTo>
                <a:lnTo>
                  <a:pt x="6460420" y="6387739"/>
                </a:lnTo>
                <a:lnTo>
                  <a:pt x="0" y="6387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000310" y="-3750128"/>
            <a:ext cx="6460419" cy="6387740"/>
          </a:xfrm>
          <a:custGeom>
            <a:avLst/>
            <a:gdLst/>
            <a:ahLst/>
            <a:cxnLst/>
            <a:rect r="r" b="b" t="t" l="l"/>
            <a:pathLst>
              <a:path h="6387740" w="6460419">
                <a:moveTo>
                  <a:pt x="6460420" y="0"/>
                </a:moveTo>
                <a:lnTo>
                  <a:pt x="0" y="0"/>
                </a:lnTo>
                <a:lnTo>
                  <a:pt x="0" y="6387739"/>
                </a:lnTo>
                <a:lnTo>
                  <a:pt x="6460420" y="6387739"/>
                </a:lnTo>
                <a:lnTo>
                  <a:pt x="64604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273683" y="-3312832"/>
            <a:ext cx="5568835" cy="5513146"/>
          </a:xfrm>
          <a:custGeom>
            <a:avLst/>
            <a:gdLst/>
            <a:ahLst/>
            <a:cxnLst/>
            <a:rect r="r" b="b" t="t" l="l"/>
            <a:pathLst>
              <a:path h="5513146" w="5568835">
                <a:moveTo>
                  <a:pt x="0" y="0"/>
                </a:moveTo>
                <a:lnTo>
                  <a:pt x="5568834" y="0"/>
                </a:lnTo>
                <a:lnTo>
                  <a:pt x="5568834" y="5513147"/>
                </a:lnTo>
                <a:lnTo>
                  <a:pt x="0" y="55131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55717" y="-3312832"/>
            <a:ext cx="5568835" cy="5513146"/>
          </a:xfrm>
          <a:custGeom>
            <a:avLst/>
            <a:gdLst/>
            <a:ahLst/>
            <a:cxnLst/>
            <a:rect r="r" b="b" t="t" l="l"/>
            <a:pathLst>
              <a:path h="5513146" w="5568835">
                <a:moveTo>
                  <a:pt x="5568834" y="0"/>
                </a:moveTo>
                <a:lnTo>
                  <a:pt x="0" y="0"/>
                </a:lnTo>
                <a:lnTo>
                  <a:pt x="0" y="5513147"/>
                </a:lnTo>
                <a:lnTo>
                  <a:pt x="5568834" y="5513147"/>
                </a:lnTo>
                <a:lnTo>
                  <a:pt x="556883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2668289" y="8700811"/>
            <a:ext cx="5336579" cy="5276542"/>
          </a:xfrm>
          <a:custGeom>
            <a:avLst/>
            <a:gdLst/>
            <a:ahLst/>
            <a:cxnLst/>
            <a:rect r="r" b="b" t="t" l="l"/>
            <a:pathLst>
              <a:path h="5276542" w="5336579">
                <a:moveTo>
                  <a:pt x="5336578" y="0"/>
                </a:moveTo>
                <a:lnTo>
                  <a:pt x="0" y="0"/>
                </a:lnTo>
                <a:lnTo>
                  <a:pt x="0" y="5276542"/>
                </a:lnTo>
                <a:lnTo>
                  <a:pt x="5336578" y="5276542"/>
                </a:lnTo>
                <a:lnTo>
                  <a:pt x="5336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5257706" y="8700811"/>
            <a:ext cx="5336579" cy="5276542"/>
          </a:xfrm>
          <a:custGeom>
            <a:avLst/>
            <a:gdLst/>
            <a:ahLst/>
            <a:cxnLst/>
            <a:rect r="r" b="b" t="t" l="l"/>
            <a:pathLst>
              <a:path h="5276542" w="5336579">
                <a:moveTo>
                  <a:pt x="5336579" y="0"/>
                </a:moveTo>
                <a:lnTo>
                  <a:pt x="0" y="0"/>
                </a:lnTo>
                <a:lnTo>
                  <a:pt x="0" y="5276542"/>
                </a:lnTo>
                <a:lnTo>
                  <a:pt x="5336579" y="5276542"/>
                </a:lnTo>
                <a:lnTo>
                  <a:pt x="53365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563414" y="3347467"/>
            <a:ext cx="8175373" cy="4992268"/>
          </a:xfrm>
          <a:custGeom>
            <a:avLst/>
            <a:gdLst/>
            <a:ahLst/>
            <a:cxnLst/>
            <a:rect r="r" b="b" t="t" l="l"/>
            <a:pathLst>
              <a:path h="4992268" w="8175373">
                <a:moveTo>
                  <a:pt x="0" y="0"/>
                </a:moveTo>
                <a:lnTo>
                  <a:pt x="8175373" y="0"/>
                </a:lnTo>
                <a:lnTo>
                  <a:pt x="8175373" y="4992269"/>
                </a:lnTo>
                <a:lnTo>
                  <a:pt x="0" y="4992269"/>
                </a:lnTo>
                <a:lnTo>
                  <a:pt x="0" y="0"/>
                </a:lnTo>
                <a:close/>
              </a:path>
            </a:pathLst>
          </a:custGeom>
          <a:blipFill>
            <a:blip r:embed="rId6"/>
            <a:stretch>
              <a:fillRect l="0" t="0" r="0" b="0"/>
            </a:stretch>
          </a:blipFill>
        </p:spPr>
      </p:sp>
      <p:sp>
        <p:nvSpPr>
          <p:cNvPr name="TextBox 9" id="9"/>
          <p:cNvSpPr txBox="true"/>
          <p:nvPr/>
        </p:nvSpPr>
        <p:spPr>
          <a:xfrm rot="0">
            <a:off x="4937341" y="1085583"/>
            <a:ext cx="8413319" cy="1900809"/>
          </a:xfrm>
          <a:prstGeom prst="rect">
            <a:avLst/>
          </a:prstGeom>
        </p:spPr>
        <p:txBody>
          <a:bodyPr anchor="t" rtlCol="false" tIns="0" lIns="0" bIns="0" rIns="0">
            <a:spAutoFit/>
          </a:bodyPr>
          <a:lstStyle/>
          <a:p>
            <a:pPr algn="ctr">
              <a:lnSpc>
                <a:spcPts val="7487"/>
              </a:lnSpc>
            </a:pPr>
            <a:r>
              <a:rPr lang="en-US" sz="6399">
                <a:solidFill>
                  <a:srgbClr val="637EFF"/>
                </a:solidFill>
                <a:latin typeface="Roboto Condensed Bold"/>
              </a:rPr>
              <a:t>SIMULAZIONE DI UN’ATTACCO</a:t>
            </a:r>
          </a:p>
        </p:txBody>
      </p:sp>
      <p:sp>
        <p:nvSpPr>
          <p:cNvPr name="TextBox 10" id="10"/>
          <p:cNvSpPr txBox="true"/>
          <p:nvPr/>
        </p:nvSpPr>
        <p:spPr>
          <a:xfrm rot="0">
            <a:off x="9359238" y="4054250"/>
            <a:ext cx="7982842" cy="3220397"/>
          </a:xfrm>
          <a:prstGeom prst="rect">
            <a:avLst/>
          </a:prstGeom>
        </p:spPr>
        <p:txBody>
          <a:bodyPr anchor="t" rtlCol="false" tIns="0" lIns="0" bIns="0" rIns="0">
            <a:spAutoFit/>
          </a:bodyPr>
          <a:lstStyle/>
          <a:p>
            <a:pPr>
              <a:lnSpc>
                <a:spcPts val="3215"/>
              </a:lnSpc>
            </a:pPr>
            <a:r>
              <a:rPr lang="en-US" sz="2748">
                <a:solidFill>
                  <a:srgbClr val="FFFFFF"/>
                </a:solidFill>
                <a:latin typeface="Roboto Condensed"/>
              </a:rPr>
              <a:t>Come target abbiamo la macchina vulnerabile metasploitable2 e andremo ad eseguire l’attacco al servizio vulnerabile java RMI sulla porta 1099. Per eseguirlo faremo uso del framework Metasploit, avviato dal prompt comandi tramite “</a:t>
            </a:r>
            <a:r>
              <a:rPr lang="en-US" sz="2748">
                <a:solidFill>
                  <a:srgbClr val="FFFFFF"/>
                </a:solidFill>
                <a:latin typeface="Roboto Condensed Bold"/>
              </a:rPr>
              <a:t>msfconsole</a:t>
            </a:r>
            <a:r>
              <a:rPr lang="en-US" sz="2748">
                <a:solidFill>
                  <a:srgbClr val="FFFFFF"/>
                </a:solidFill>
                <a:latin typeface="Roboto Condensed"/>
              </a:rPr>
              <a:t>”. Successivamente per trovare l’exploit necessario useremo il comando “</a:t>
            </a:r>
            <a:r>
              <a:rPr lang="en-US" sz="2748">
                <a:solidFill>
                  <a:srgbClr val="FFFFFF"/>
                </a:solidFill>
                <a:latin typeface="Roboto Condensed Bold"/>
              </a:rPr>
              <a:t>use</a:t>
            </a:r>
            <a:r>
              <a:rPr lang="en-US" sz="2748">
                <a:solidFill>
                  <a:srgbClr val="FFFFFF"/>
                </a:solidFill>
                <a:latin typeface="Roboto Condensed"/>
              </a:rPr>
              <a:t>” abbinato a java RMI e andremo a usare il 4 path tra i risultati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7996712" y="2584129"/>
            <a:ext cx="9728089" cy="5885378"/>
          </a:xfrm>
          <a:custGeom>
            <a:avLst/>
            <a:gdLst/>
            <a:ahLst/>
            <a:cxnLst/>
            <a:rect r="r" b="b" t="t" l="l"/>
            <a:pathLst>
              <a:path h="5885378" w="9728089">
                <a:moveTo>
                  <a:pt x="0" y="0"/>
                </a:moveTo>
                <a:lnTo>
                  <a:pt x="9728089" y="0"/>
                </a:lnTo>
                <a:lnTo>
                  <a:pt x="9728089" y="5885378"/>
                </a:lnTo>
                <a:lnTo>
                  <a:pt x="0" y="5885378"/>
                </a:lnTo>
                <a:lnTo>
                  <a:pt x="0" y="0"/>
                </a:lnTo>
                <a:close/>
              </a:path>
            </a:pathLst>
          </a:custGeom>
          <a:blipFill>
            <a:blip r:embed="rId2"/>
            <a:stretch>
              <a:fillRect l="0" t="0" r="-75598" b="-2131"/>
            </a:stretch>
          </a:blipFill>
        </p:spPr>
      </p:sp>
      <p:sp>
        <p:nvSpPr>
          <p:cNvPr name="Freeform 3" id="3"/>
          <p:cNvSpPr/>
          <p:nvPr/>
        </p:nvSpPr>
        <p:spPr>
          <a:xfrm flipH="true" flipV="false" rot="0">
            <a:off x="14996092" y="-182639"/>
            <a:ext cx="3454249" cy="3415389"/>
          </a:xfrm>
          <a:custGeom>
            <a:avLst/>
            <a:gdLst/>
            <a:ahLst/>
            <a:cxnLst/>
            <a:rect r="r" b="b" t="t" l="l"/>
            <a:pathLst>
              <a:path h="3415389" w="3454249">
                <a:moveTo>
                  <a:pt x="3454248" y="0"/>
                </a:moveTo>
                <a:lnTo>
                  <a:pt x="0" y="0"/>
                </a:lnTo>
                <a:lnTo>
                  <a:pt x="0" y="3415388"/>
                </a:lnTo>
                <a:lnTo>
                  <a:pt x="3454248" y="3415388"/>
                </a:lnTo>
                <a:lnTo>
                  <a:pt x="345424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10800000">
            <a:off x="107635" y="-2794707"/>
            <a:ext cx="4528972" cy="4483682"/>
          </a:xfrm>
          <a:custGeom>
            <a:avLst/>
            <a:gdLst/>
            <a:ahLst/>
            <a:cxnLst/>
            <a:rect r="r" b="b" t="t" l="l"/>
            <a:pathLst>
              <a:path h="4483682" w="4528972">
                <a:moveTo>
                  <a:pt x="4528972" y="0"/>
                </a:moveTo>
                <a:lnTo>
                  <a:pt x="0" y="0"/>
                </a:lnTo>
                <a:lnTo>
                  <a:pt x="0" y="4483682"/>
                </a:lnTo>
                <a:lnTo>
                  <a:pt x="4528972" y="4483682"/>
                </a:lnTo>
                <a:lnTo>
                  <a:pt x="452897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178523" y="8770861"/>
            <a:ext cx="3454249" cy="3415389"/>
          </a:xfrm>
          <a:custGeom>
            <a:avLst/>
            <a:gdLst/>
            <a:ahLst/>
            <a:cxnLst/>
            <a:rect r="r" b="b" t="t" l="l"/>
            <a:pathLst>
              <a:path h="3415389" w="3454249">
                <a:moveTo>
                  <a:pt x="3454249" y="0"/>
                </a:moveTo>
                <a:lnTo>
                  <a:pt x="0" y="0"/>
                </a:lnTo>
                <a:lnTo>
                  <a:pt x="0" y="3415388"/>
                </a:lnTo>
                <a:lnTo>
                  <a:pt x="3454249" y="3415388"/>
                </a:lnTo>
                <a:lnTo>
                  <a:pt x="3454249"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028700" y="2031875"/>
            <a:ext cx="5063144" cy="1900809"/>
          </a:xfrm>
          <a:prstGeom prst="rect">
            <a:avLst/>
          </a:prstGeom>
        </p:spPr>
        <p:txBody>
          <a:bodyPr anchor="t" rtlCol="false" tIns="0" lIns="0" bIns="0" rIns="0">
            <a:spAutoFit/>
          </a:bodyPr>
          <a:lstStyle/>
          <a:p>
            <a:pPr>
              <a:lnSpc>
                <a:spcPts val="7487"/>
              </a:lnSpc>
            </a:pPr>
            <a:r>
              <a:rPr lang="en-US" sz="6399">
                <a:solidFill>
                  <a:srgbClr val="637EFF"/>
                </a:solidFill>
                <a:latin typeface="Roboto Condensed Bold"/>
              </a:rPr>
              <a:t>Preparazione dell’attacco</a:t>
            </a:r>
          </a:p>
        </p:txBody>
      </p:sp>
      <p:sp>
        <p:nvSpPr>
          <p:cNvPr name="TextBox 7" id="7"/>
          <p:cNvSpPr txBox="true"/>
          <p:nvPr/>
        </p:nvSpPr>
        <p:spPr>
          <a:xfrm rot="0">
            <a:off x="1028700" y="4256534"/>
            <a:ext cx="6597019" cy="2211705"/>
          </a:xfrm>
          <a:prstGeom prst="rect">
            <a:avLst/>
          </a:prstGeom>
        </p:spPr>
        <p:txBody>
          <a:bodyPr anchor="t" rtlCol="false" tIns="0" lIns="0" bIns="0" rIns="0">
            <a:spAutoFit/>
          </a:bodyPr>
          <a:lstStyle/>
          <a:p>
            <a:pPr>
              <a:lnSpc>
                <a:spcPts val="3509"/>
              </a:lnSpc>
            </a:pPr>
            <a:r>
              <a:rPr lang="en-US" sz="3000">
                <a:solidFill>
                  <a:srgbClr val="FFFFFF"/>
                </a:solidFill>
                <a:latin typeface="Roboto Condensed"/>
              </a:rPr>
              <a:t>Una volta scelto controlla le impostazioni tramite “</a:t>
            </a:r>
            <a:r>
              <a:rPr lang="en-US" sz="3000">
                <a:solidFill>
                  <a:srgbClr val="FFFFFF"/>
                </a:solidFill>
                <a:latin typeface="Roboto Condensed Bold"/>
              </a:rPr>
              <a:t>show options</a:t>
            </a:r>
            <a:r>
              <a:rPr lang="en-US" sz="3000">
                <a:solidFill>
                  <a:srgbClr val="FFFFFF"/>
                </a:solidFill>
                <a:latin typeface="Roboto Condensed"/>
              </a:rPr>
              <a:t>” e successivamente si imposta l’ip della macchina target tramite il comando “</a:t>
            </a:r>
            <a:r>
              <a:rPr lang="en-US" sz="3000">
                <a:solidFill>
                  <a:srgbClr val="FFFFFF"/>
                </a:solidFill>
                <a:latin typeface="Roboto Condensed Bold"/>
              </a:rPr>
              <a:t>set RHOSTS</a:t>
            </a:r>
            <a:r>
              <a:rPr lang="en-US" sz="3000">
                <a:solidFill>
                  <a:srgbClr val="FFFFFF"/>
                </a:solidFill>
                <a:latin typeface="Roboto Condensed"/>
              </a:rPr>
              <a:t>” seguito dall’ip della macchina vittima.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12407313" y="341416"/>
            <a:ext cx="9713444" cy="9604168"/>
          </a:xfrm>
          <a:custGeom>
            <a:avLst/>
            <a:gdLst/>
            <a:ahLst/>
            <a:cxnLst/>
            <a:rect r="r" b="b" t="t" l="l"/>
            <a:pathLst>
              <a:path h="9604168" w="9713444">
                <a:moveTo>
                  <a:pt x="0" y="0"/>
                </a:moveTo>
                <a:lnTo>
                  <a:pt x="9713444" y="0"/>
                </a:lnTo>
                <a:lnTo>
                  <a:pt x="9713444" y="9604168"/>
                </a:lnTo>
                <a:lnTo>
                  <a:pt x="0" y="96041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323892" y="1733920"/>
            <a:ext cx="11112301" cy="6819159"/>
            <a:chOff x="0" y="0"/>
            <a:chExt cx="2926696" cy="1795992"/>
          </a:xfrm>
        </p:grpSpPr>
        <p:sp>
          <p:nvSpPr>
            <p:cNvPr name="Freeform 4" id="4"/>
            <p:cNvSpPr/>
            <p:nvPr/>
          </p:nvSpPr>
          <p:spPr>
            <a:xfrm flipH="false" flipV="false" rot="0">
              <a:off x="0" y="0"/>
              <a:ext cx="2926696" cy="1795993"/>
            </a:xfrm>
            <a:custGeom>
              <a:avLst/>
              <a:gdLst/>
              <a:ahLst/>
              <a:cxnLst/>
              <a:rect r="r" b="b" t="t" l="l"/>
              <a:pathLst>
                <a:path h="1795993" w="2926696">
                  <a:moveTo>
                    <a:pt x="0" y="0"/>
                  </a:moveTo>
                  <a:lnTo>
                    <a:pt x="2926696" y="0"/>
                  </a:lnTo>
                  <a:lnTo>
                    <a:pt x="2926696" y="1795993"/>
                  </a:lnTo>
                  <a:lnTo>
                    <a:pt x="0" y="1795993"/>
                  </a:lnTo>
                  <a:close/>
                </a:path>
              </a:pathLst>
            </a:custGeom>
            <a:solidFill>
              <a:srgbClr val="3E55C1"/>
            </a:solidFill>
          </p:spPr>
        </p:sp>
        <p:sp>
          <p:nvSpPr>
            <p:cNvPr name="TextBox 5" id="5"/>
            <p:cNvSpPr txBox="true"/>
            <p:nvPr/>
          </p:nvSpPr>
          <p:spPr>
            <a:xfrm>
              <a:off x="0" y="-38100"/>
              <a:ext cx="2926696" cy="183409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028700" y="4607379"/>
            <a:ext cx="4582886" cy="5943600"/>
            <a:chOff x="0" y="0"/>
            <a:chExt cx="1207015" cy="1565393"/>
          </a:xfrm>
        </p:grpSpPr>
        <p:sp>
          <p:nvSpPr>
            <p:cNvPr name="Freeform 7" id="7"/>
            <p:cNvSpPr/>
            <p:nvPr/>
          </p:nvSpPr>
          <p:spPr>
            <a:xfrm flipH="false" flipV="false" rot="0">
              <a:off x="0" y="0"/>
              <a:ext cx="1207015" cy="1565393"/>
            </a:xfrm>
            <a:custGeom>
              <a:avLst/>
              <a:gdLst/>
              <a:ahLst/>
              <a:cxnLst/>
              <a:rect r="r" b="b" t="t" l="l"/>
              <a:pathLst>
                <a:path h="1565393" w="1207015">
                  <a:moveTo>
                    <a:pt x="0" y="0"/>
                  </a:moveTo>
                  <a:lnTo>
                    <a:pt x="1207015" y="0"/>
                  </a:lnTo>
                  <a:lnTo>
                    <a:pt x="1207015" y="1565393"/>
                  </a:lnTo>
                  <a:lnTo>
                    <a:pt x="0" y="1565393"/>
                  </a:lnTo>
                  <a:close/>
                </a:path>
              </a:pathLst>
            </a:custGeom>
            <a:solidFill>
              <a:srgbClr val="3E55C1"/>
            </a:solidFill>
          </p:spPr>
        </p:sp>
        <p:sp>
          <p:nvSpPr>
            <p:cNvPr name="TextBox 8" id="8"/>
            <p:cNvSpPr txBox="true"/>
            <p:nvPr/>
          </p:nvSpPr>
          <p:spPr>
            <a:xfrm>
              <a:off x="0" y="-38100"/>
              <a:ext cx="1207015" cy="1603493"/>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10800000">
            <a:off x="1794921" y="-2821921"/>
            <a:ext cx="4528972" cy="4483682"/>
          </a:xfrm>
          <a:custGeom>
            <a:avLst/>
            <a:gdLst/>
            <a:ahLst/>
            <a:cxnLst/>
            <a:rect r="r" b="b" t="t" l="l"/>
            <a:pathLst>
              <a:path h="4483682" w="4528972">
                <a:moveTo>
                  <a:pt x="4528971" y="0"/>
                </a:moveTo>
                <a:lnTo>
                  <a:pt x="0" y="0"/>
                </a:lnTo>
                <a:lnTo>
                  <a:pt x="0" y="4483682"/>
                </a:lnTo>
                <a:lnTo>
                  <a:pt x="4528971" y="4483682"/>
                </a:lnTo>
                <a:lnTo>
                  <a:pt x="452897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323892" y="3932684"/>
            <a:ext cx="11112301" cy="2498261"/>
          </a:xfrm>
          <a:custGeom>
            <a:avLst/>
            <a:gdLst/>
            <a:ahLst/>
            <a:cxnLst/>
            <a:rect r="r" b="b" t="t" l="l"/>
            <a:pathLst>
              <a:path h="2498261" w="11112301">
                <a:moveTo>
                  <a:pt x="0" y="0"/>
                </a:moveTo>
                <a:lnTo>
                  <a:pt x="11112301" y="0"/>
                </a:lnTo>
                <a:lnTo>
                  <a:pt x="11112301" y="2498261"/>
                </a:lnTo>
                <a:lnTo>
                  <a:pt x="0" y="2498261"/>
                </a:lnTo>
                <a:lnTo>
                  <a:pt x="0" y="0"/>
                </a:lnTo>
                <a:close/>
              </a:path>
            </a:pathLst>
          </a:custGeom>
          <a:blipFill>
            <a:blip r:embed="rId6"/>
            <a:stretch>
              <a:fillRect l="-696" t="-3067" r="-5230" b="0"/>
            </a:stretch>
          </a:blipFill>
        </p:spPr>
      </p:sp>
      <p:sp>
        <p:nvSpPr>
          <p:cNvPr name="TextBox 11" id="11"/>
          <p:cNvSpPr txBox="true"/>
          <p:nvPr/>
        </p:nvSpPr>
        <p:spPr>
          <a:xfrm rot="0">
            <a:off x="1028700" y="2031875"/>
            <a:ext cx="5512907" cy="1900809"/>
          </a:xfrm>
          <a:prstGeom prst="rect">
            <a:avLst/>
          </a:prstGeom>
        </p:spPr>
        <p:txBody>
          <a:bodyPr anchor="t" rtlCol="false" tIns="0" lIns="0" bIns="0" rIns="0">
            <a:spAutoFit/>
          </a:bodyPr>
          <a:lstStyle/>
          <a:p>
            <a:pPr>
              <a:lnSpc>
                <a:spcPts val="7487"/>
              </a:lnSpc>
            </a:pPr>
            <a:r>
              <a:rPr lang="en-US" sz="6399">
                <a:solidFill>
                  <a:srgbClr val="637EFF"/>
                </a:solidFill>
                <a:latin typeface="Roboto Condensed Bold"/>
              </a:rPr>
              <a:t>Exploit dell’attacco</a:t>
            </a:r>
          </a:p>
        </p:txBody>
      </p:sp>
      <p:sp>
        <p:nvSpPr>
          <p:cNvPr name="TextBox 12" id="12"/>
          <p:cNvSpPr txBox="true"/>
          <p:nvPr/>
        </p:nvSpPr>
        <p:spPr>
          <a:xfrm rot="0">
            <a:off x="1082853" y="4959348"/>
            <a:ext cx="4528733" cy="3088005"/>
          </a:xfrm>
          <a:prstGeom prst="rect">
            <a:avLst/>
          </a:prstGeom>
        </p:spPr>
        <p:txBody>
          <a:bodyPr anchor="t" rtlCol="false" tIns="0" lIns="0" bIns="0" rIns="0">
            <a:spAutoFit/>
          </a:bodyPr>
          <a:lstStyle/>
          <a:p>
            <a:pPr>
              <a:lnSpc>
                <a:spcPts val="3509"/>
              </a:lnSpc>
            </a:pPr>
            <a:r>
              <a:rPr lang="en-US" sz="3000">
                <a:solidFill>
                  <a:srgbClr val="FFFFFF"/>
                </a:solidFill>
                <a:latin typeface="Roboto Condensed"/>
              </a:rPr>
              <a:t>A questo punto tutto sarà pronto e potremo avviare l’attacco tramite il comando “</a:t>
            </a:r>
            <a:r>
              <a:rPr lang="en-US" sz="3000">
                <a:solidFill>
                  <a:srgbClr val="FFFFFF"/>
                </a:solidFill>
                <a:latin typeface="Roboto Condensed Bold"/>
              </a:rPr>
              <a:t>exploi</a:t>
            </a:r>
            <a:r>
              <a:rPr lang="en-US" sz="3000">
                <a:solidFill>
                  <a:srgbClr val="FFFFFF"/>
                </a:solidFill>
                <a:latin typeface="Roboto Condensed"/>
              </a:rPr>
              <a:t>t” e, se tutto sarà stato eseguito correttamente, otterremo come risultato una sessione meterpreter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14029090" y="-3750128"/>
            <a:ext cx="6460419" cy="6387740"/>
          </a:xfrm>
          <a:custGeom>
            <a:avLst/>
            <a:gdLst/>
            <a:ahLst/>
            <a:cxnLst/>
            <a:rect r="r" b="b" t="t" l="l"/>
            <a:pathLst>
              <a:path h="6387740" w="6460419">
                <a:moveTo>
                  <a:pt x="0" y="0"/>
                </a:moveTo>
                <a:lnTo>
                  <a:pt x="6460420" y="0"/>
                </a:lnTo>
                <a:lnTo>
                  <a:pt x="6460420" y="6387739"/>
                </a:lnTo>
                <a:lnTo>
                  <a:pt x="0" y="6387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567549"/>
            <a:ext cx="5474505" cy="4575951"/>
          </a:xfrm>
          <a:custGeom>
            <a:avLst/>
            <a:gdLst/>
            <a:ahLst/>
            <a:cxnLst/>
            <a:rect r="r" b="b" t="t" l="l"/>
            <a:pathLst>
              <a:path h="4575951" w="5474505">
                <a:moveTo>
                  <a:pt x="0" y="0"/>
                </a:moveTo>
                <a:lnTo>
                  <a:pt x="5474505" y="0"/>
                </a:lnTo>
                <a:lnTo>
                  <a:pt x="5474505" y="4575951"/>
                </a:lnTo>
                <a:lnTo>
                  <a:pt x="0" y="4575951"/>
                </a:lnTo>
                <a:lnTo>
                  <a:pt x="0" y="0"/>
                </a:lnTo>
                <a:close/>
              </a:path>
            </a:pathLst>
          </a:custGeom>
          <a:blipFill>
            <a:blip r:embed="rId4"/>
            <a:stretch>
              <a:fillRect l="0" t="0" r="-94966" b="0"/>
            </a:stretch>
          </a:blipFill>
        </p:spPr>
      </p:sp>
      <p:sp>
        <p:nvSpPr>
          <p:cNvPr name="Freeform 4" id="4"/>
          <p:cNvSpPr/>
          <p:nvPr/>
        </p:nvSpPr>
        <p:spPr>
          <a:xfrm flipH="false" flipV="false" rot="0">
            <a:off x="14273683" y="-3312832"/>
            <a:ext cx="5568835" cy="5513146"/>
          </a:xfrm>
          <a:custGeom>
            <a:avLst/>
            <a:gdLst/>
            <a:ahLst/>
            <a:cxnLst/>
            <a:rect r="r" b="b" t="t" l="l"/>
            <a:pathLst>
              <a:path h="5513146" w="5568835">
                <a:moveTo>
                  <a:pt x="0" y="0"/>
                </a:moveTo>
                <a:lnTo>
                  <a:pt x="5568834" y="0"/>
                </a:lnTo>
                <a:lnTo>
                  <a:pt x="5568834" y="5513147"/>
                </a:lnTo>
                <a:lnTo>
                  <a:pt x="0" y="55131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94175" y="5468305"/>
            <a:ext cx="7088577" cy="3981992"/>
          </a:xfrm>
          <a:custGeom>
            <a:avLst/>
            <a:gdLst/>
            <a:ahLst/>
            <a:cxnLst/>
            <a:rect r="r" b="b" t="t" l="l"/>
            <a:pathLst>
              <a:path h="3981992" w="7088577">
                <a:moveTo>
                  <a:pt x="0" y="0"/>
                </a:moveTo>
                <a:lnTo>
                  <a:pt x="7088578" y="0"/>
                </a:lnTo>
                <a:lnTo>
                  <a:pt x="7088578" y="3981992"/>
                </a:lnTo>
                <a:lnTo>
                  <a:pt x="0" y="3981992"/>
                </a:lnTo>
                <a:lnTo>
                  <a:pt x="0" y="0"/>
                </a:lnTo>
                <a:close/>
              </a:path>
            </a:pathLst>
          </a:custGeom>
          <a:blipFill>
            <a:blip r:embed="rId7"/>
            <a:stretch>
              <a:fillRect l="0" t="0" r="-48917" b="0"/>
            </a:stretch>
          </a:blipFill>
        </p:spPr>
      </p:sp>
      <p:sp>
        <p:nvSpPr>
          <p:cNvPr name="Freeform 6" id="6"/>
          <p:cNvSpPr/>
          <p:nvPr/>
        </p:nvSpPr>
        <p:spPr>
          <a:xfrm flipH="true" flipV="false" rot="0">
            <a:off x="15257706" y="8700811"/>
            <a:ext cx="5336579" cy="5276542"/>
          </a:xfrm>
          <a:custGeom>
            <a:avLst/>
            <a:gdLst/>
            <a:ahLst/>
            <a:cxnLst/>
            <a:rect r="r" b="b" t="t" l="l"/>
            <a:pathLst>
              <a:path h="5276542" w="5336579">
                <a:moveTo>
                  <a:pt x="5336579" y="0"/>
                </a:moveTo>
                <a:lnTo>
                  <a:pt x="0" y="0"/>
                </a:lnTo>
                <a:lnTo>
                  <a:pt x="0" y="5276542"/>
                </a:lnTo>
                <a:lnTo>
                  <a:pt x="5336579" y="5276542"/>
                </a:lnTo>
                <a:lnTo>
                  <a:pt x="53365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6972634" y="1242481"/>
            <a:ext cx="7056457" cy="957834"/>
          </a:xfrm>
          <a:prstGeom prst="rect">
            <a:avLst/>
          </a:prstGeom>
        </p:spPr>
        <p:txBody>
          <a:bodyPr anchor="t" rtlCol="false" tIns="0" lIns="0" bIns="0" rIns="0">
            <a:spAutoFit/>
          </a:bodyPr>
          <a:lstStyle/>
          <a:p>
            <a:pPr algn="ctr">
              <a:lnSpc>
                <a:spcPts val="7487"/>
              </a:lnSpc>
            </a:pPr>
            <a:r>
              <a:rPr lang="en-US" sz="6399">
                <a:solidFill>
                  <a:srgbClr val="637EFF"/>
                </a:solidFill>
                <a:latin typeface="Roboto Condensed Bold"/>
              </a:rPr>
              <a:t>RISULTATI FINALI</a:t>
            </a:r>
          </a:p>
        </p:txBody>
      </p:sp>
      <p:sp>
        <p:nvSpPr>
          <p:cNvPr name="TextBox 8" id="8"/>
          <p:cNvSpPr txBox="true"/>
          <p:nvPr/>
        </p:nvSpPr>
        <p:spPr>
          <a:xfrm rot="0">
            <a:off x="8908931" y="3585810"/>
            <a:ext cx="7526595" cy="3288740"/>
          </a:xfrm>
          <a:prstGeom prst="rect">
            <a:avLst/>
          </a:prstGeom>
        </p:spPr>
        <p:txBody>
          <a:bodyPr anchor="t" rtlCol="false" tIns="0" lIns="0" bIns="0" rIns="0">
            <a:spAutoFit/>
          </a:bodyPr>
          <a:lstStyle/>
          <a:p>
            <a:pPr>
              <a:lnSpc>
                <a:spcPts val="3728"/>
              </a:lnSpc>
            </a:pPr>
            <a:r>
              <a:rPr lang="en-US" sz="3186">
                <a:solidFill>
                  <a:srgbClr val="FFFFFF"/>
                </a:solidFill>
                <a:latin typeface="Roboto Condensed"/>
              </a:rPr>
              <a:t>Per verificare la corretta esecuzione dell’attacco si esegue “</a:t>
            </a:r>
            <a:r>
              <a:rPr lang="en-US" sz="3186">
                <a:solidFill>
                  <a:srgbClr val="FFFFFF"/>
                </a:solidFill>
                <a:latin typeface="Roboto Condensed Bold"/>
              </a:rPr>
              <a:t>ifconfig</a:t>
            </a:r>
            <a:r>
              <a:rPr lang="en-US" sz="3186">
                <a:solidFill>
                  <a:srgbClr val="FFFFFF"/>
                </a:solidFill>
                <a:latin typeface="Roboto Condensed"/>
              </a:rPr>
              <a:t>” e si controlla che l’ipv4 address sia quello della macchina atvittima. Successivamente si esegue il comendo “route” per ottenere le informazioni della tabella di routing al fine di ottenere tutti i dati di rete della macchina target.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DAF6-pAUuIU</dc:identifier>
  <dcterms:modified xsi:type="dcterms:W3CDTF">2011-08-01T06:04:30Z</dcterms:modified>
  <cp:revision>1</cp:revision>
  <dc:title>METASPLOIT</dc:title>
</cp:coreProperties>
</file>