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ondensed" charset="1" panose="02000000000000000000"/>
      <p:regular r:id="rId10"/>
    </p:embeddedFont>
    <p:embeddedFont>
      <p:font typeface="Roboto Condensed Bold" charset="1" panose="02000000000000000000"/>
      <p:regular r:id="rId11"/>
    </p:embeddedFont>
    <p:embeddedFont>
      <p:font typeface="Roboto Condensed Italics" charset="1" panose="02000000000000000000"/>
      <p:regular r:id="rId12"/>
    </p:embeddedFont>
    <p:embeddedFont>
      <p:font typeface="Roboto Condensed Bold Italics" charset="1" panose="02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8.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9.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0.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603150" y="1028700"/>
            <a:ext cx="6656150" cy="6581268"/>
          </a:xfrm>
          <a:custGeom>
            <a:avLst/>
            <a:gdLst/>
            <a:ahLst/>
            <a:cxnLst/>
            <a:rect r="r" b="b" t="t" l="l"/>
            <a:pathLst>
              <a:path h="6581268" w="6656150">
                <a:moveTo>
                  <a:pt x="0" y="0"/>
                </a:moveTo>
                <a:lnTo>
                  <a:pt x="6656150" y="0"/>
                </a:lnTo>
                <a:lnTo>
                  <a:pt x="6656150" y="6581268"/>
                </a:lnTo>
                <a:lnTo>
                  <a:pt x="0" y="65812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880402" y="1299018"/>
            <a:ext cx="6101647" cy="6040631"/>
          </a:xfrm>
          <a:custGeom>
            <a:avLst/>
            <a:gdLst/>
            <a:ahLst/>
            <a:cxnLst/>
            <a:rect r="r" b="b" t="t" l="l"/>
            <a:pathLst>
              <a:path h="6040631" w="6101647">
                <a:moveTo>
                  <a:pt x="0" y="0"/>
                </a:moveTo>
                <a:lnTo>
                  <a:pt x="6101647" y="0"/>
                </a:lnTo>
                <a:lnTo>
                  <a:pt x="6101647" y="6040631"/>
                </a:lnTo>
                <a:lnTo>
                  <a:pt x="0" y="60406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994194" y="6577078"/>
            <a:ext cx="11937031" cy="1544193"/>
          </a:xfrm>
          <a:prstGeom prst="rect">
            <a:avLst/>
          </a:prstGeom>
        </p:spPr>
        <p:txBody>
          <a:bodyPr anchor="t" rtlCol="false" tIns="0" lIns="0" bIns="0" rIns="0">
            <a:spAutoFit/>
          </a:bodyPr>
          <a:lstStyle/>
          <a:p>
            <a:pPr>
              <a:lnSpc>
                <a:spcPts val="12050"/>
              </a:lnSpc>
            </a:pPr>
            <a:r>
              <a:rPr lang="en-US" sz="10299">
                <a:solidFill>
                  <a:srgbClr val="B2DEFF"/>
                </a:solidFill>
                <a:latin typeface="Roboto Condensed Bold"/>
              </a:rPr>
              <a:t>NMAP</a:t>
            </a:r>
          </a:p>
        </p:txBody>
      </p:sp>
      <p:sp>
        <p:nvSpPr>
          <p:cNvPr name="Freeform 6" id="6"/>
          <p:cNvSpPr/>
          <p:nvPr/>
        </p:nvSpPr>
        <p:spPr>
          <a:xfrm flipH="false" flipV="false" rot="0">
            <a:off x="0" y="-2755400"/>
            <a:ext cx="6656150" cy="6581268"/>
          </a:xfrm>
          <a:custGeom>
            <a:avLst/>
            <a:gdLst/>
            <a:ahLst/>
            <a:cxnLst/>
            <a:rect r="r" b="b" t="t" l="l"/>
            <a:pathLst>
              <a:path h="6581268" w="6656150">
                <a:moveTo>
                  <a:pt x="0" y="0"/>
                </a:moveTo>
                <a:lnTo>
                  <a:pt x="6656150" y="0"/>
                </a:lnTo>
                <a:lnTo>
                  <a:pt x="6656150" y="6581268"/>
                </a:lnTo>
                <a:lnTo>
                  <a:pt x="0" y="65812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583275" y="9080725"/>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14135952" y="341416"/>
            <a:ext cx="9713444" cy="9604168"/>
          </a:xfrm>
          <a:custGeom>
            <a:avLst/>
            <a:gdLst/>
            <a:ahLst/>
            <a:cxnLst/>
            <a:rect r="r" b="b" t="t" l="l"/>
            <a:pathLst>
              <a:path h="9604168" w="9713444">
                <a:moveTo>
                  <a:pt x="0" y="0"/>
                </a:moveTo>
                <a:lnTo>
                  <a:pt x="9713444" y="0"/>
                </a:lnTo>
                <a:lnTo>
                  <a:pt x="9713444" y="9604168"/>
                </a:lnTo>
                <a:lnTo>
                  <a:pt x="0" y="96041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0962" y="9464158"/>
            <a:ext cx="3360875" cy="1645684"/>
          </a:xfrm>
          <a:custGeom>
            <a:avLst/>
            <a:gdLst/>
            <a:ahLst/>
            <a:cxnLst/>
            <a:rect r="r" b="b" t="t" l="l"/>
            <a:pathLst>
              <a:path h="1645684" w="3360875">
                <a:moveTo>
                  <a:pt x="0" y="0"/>
                </a:moveTo>
                <a:lnTo>
                  <a:pt x="3360874" y="0"/>
                </a:lnTo>
                <a:lnTo>
                  <a:pt x="3360874" y="1645684"/>
                </a:lnTo>
                <a:lnTo>
                  <a:pt x="0" y="1645684"/>
                </a:lnTo>
                <a:lnTo>
                  <a:pt x="0" y="0"/>
                </a:lnTo>
                <a:close/>
              </a:path>
            </a:pathLst>
          </a:custGeom>
          <a:blipFill>
            <a:blip r:embed="rId2">
              <a:extLst>
                <a:ext uri="{96DAC541-7B7A-43D3-8B79-37D633B846F1}">
                  <asvg:svgBlip xmlns:asvg="http://schemas.microsoft.com/office/drawing/2016/SVG/main" r:embed="rId3"/>
                </a:ext>
              </a:extLst>
            </a:blip>
            <a:stretch>
              <a:fillRect l="-63214" t="-483597" r="-125800" b="0"/>
            </a:stretch>
          </a:blipFill>
        </p:spPr>
      </p:sp>
      <p:sp>
        <p:nvSpPr>
          <p:cNvPr name="Freeform 4" id="4"/>
          <p:cNvSpPr/>
          <p:nvPr/>
        </p:nvSpPr>
        <p:spPr>
          <a:xfrm flipH="false" flipV="false" rot="0">
            <a:off x="15997245" y="2246657"/>
            <a:ext cx="6454544" cy="6389998"/>
          </a:xfrm>
          <a:custGeom>
            <a:avLst/>
            <a:gdLst/>
            <a:ahLst/>
            <a:cxnLst/>
            <a:rect r="r" b="b" t="t" l="l"/>
            <a:pathLst>
              <a:path h="6389998" w="6454544">
                <a:moveTo>
                  <a:pt x="0" y="0"/>
                </a:moveTo>
                <a:lnTo>
                  <a:pt x="6454544" y="0"/>
                </a:lnTo>
                <a:lnTo>
                  <a:pt x="6454544" y="6389998"/>
                </a:lnTo>
                <a:lnTo>
                  <a:pt x="0" y="63899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rot="-5400000">
            <a:off x="-3977207" y="4458251"/>
            <a:ext cx="10059439" cy="0"/>
          </a:xfrm>
          <a:prstGeom prst="line">
            <a:avLst/>
          </a:prstGeom>
          <a:ln cap="flat" w="47625">
            <a:solidFill>
              <a:srgbClr val="B2DEFF"/>
            </a:solidFill>
            <a:prstDash val="solid"/>
            <a:headEnd type="none" len="sm" w="sm"/>
            <a:tailEnd type="none" len="sm" w="sm"/>
          </a:ln>
        </p:spPr>
      </p:sp>
      <p:sp>
        <p:nvSpPr>
          <p:cNvPr name="Freeform 6" id="6"/>
          <p:cNvSpPr/>
          <p:nvPr/>
        </p:nvSpPr>
        <p:spPr>
          <a:xfrm flipH="false" flipV="false" rot="-5400000">
            <a:off x="1257733" y="2932032"/>
            <a:ext cx="459651" cy="398173"/>
          </a:xfrm>
          <a:custGeom>
            <a:avLst/>
            <a:gdLst/>
            <a:ahLst/>
            <a:cxnLst/>
            <a:rect r="r" b="b" t="t" l="l"/>
            <a:pathLst>
              <a:path h="398173" w="459651">
                <a:moveTo>
                  <a:pt x="0" y="0"/>
                </a:moveTo>
                <a:lnTo>
                  <a:pt x="459651" y="0"/>
                </a:lnTo>
                <a:lnTo>
                  <a:pt x="459651" y="398173"/>
                </a:lnTo>
                <a:lnTo>
                  <a:pt x="0" y="398173"/>
                </a:lnTo>
                <a:lnTo>
                  <a:pt x="0" y="0"/>
                </a:lnTo>
                <a:close/>
              </a:path>
            </a:pathLst>
          </a:custGeom>
          <a:blipFill>
            <a:blip r:embed="rId6"/>
            <a:stretch>
              <a:fillRect l="0" t="0" r="0" b="0"/>
            </a:stretch>
          </a:blipFill>
        </p:spPr>
      </p:sp>
      <p:sp>
        <p:nvSpPr>
          <p:cNvPr name="Freeform 7" id="7"/>
          <p:cNvSpPr/>
          <p:nvPr/>
        </p:nvSpPr>
        <p:spPr>
          <a:xfrm flipH="false" flipV="false" rot="-5400000">
            <a:off x="1257733" y="4191939"/>
            <a:ext cx="459651" cy="398173"/>
          </a:xfrm>
          <a:custGeom>
            <a:avLst/>
            <a:gdLst/>
            <a:ahLst/>
            <a:cxnLst/>
            <a:rect r="r" b="b" t="t" l="l"/>
            <a:pathLst>
              <a:path h="398173" w="459651">
                <a:moveTo>
                  <a:pt x="0" y="0"/>
                </a:moveTo>
                <a:lnTo>
                  <a:pt x="459651" y="0"/>
                </a:lnTo>
                <a:lnTo>
                  <a:pt x="459651" y="398172"/>
                </a:lnTo>
                <a:lnTo>
                  <a:pt x="0" y="398172"/>
                </a:lnTo>
                <a:lnTo>
                  <a:pt x="0" y="0"/>
                </a:lnTo>
                <a:close/>
              </a:path>
            </a:pathLst>
          </a:custGeom>
          <a:blipFill>
            <a:blip r:embed="rId6"/>
            <a:stretch>
              <a:fillRect l="0" t="0" r="0" b="0"/>
            </a:stretch>
          </a:blipFill>
        </p:spPr>
      </p:sp>
      <p:sp>
        <p:nvSpPr>
          <p:cNvPr name="Freeform 8" id="8"/>
          <p:cNvSpPr/>
          <p:nvPr/>
        </p:nvSpPr>
        <p:spPr>
          <a:xfrm flipH="false" flipV="false" rot="-5400000">
            <a:off x="1257733" y="5447334"/>
            <a:ext cx="459651" cy="398173"/>
          </a:xfrm>
          <a:custGeom>
            <a:avLst/>
            <a:gdLst/>
            <a:ahLst/>
            <a:cxnLst/>
            <a:rect r="r" b="b" t="t" l="l"/>
            <a:pathLst>
              <a:path h="398173" w="459651">
                <a:moveTo>
                  <a:pt x="0" y="0"/>
                </a:moveTo>
                <a:lnTo>
                  <a:pt x="459651" y="0"/>
                </a:lnTo>
                <a:lnTo>
                  <a:pt x="459651" y="398172"/>
                </a:lnTo>
                <a:lnTo>
                  <a:pt x="0" y="398172"/>
                </a:lnTo>
                <a:lnTo>
                  <a:pt x="0" y="0"/>
                </a:lnTo>
                <a:close/>
              </a:path>
            </a:pathLst>
          </a:custGeom>
          <a:blipFill>
            <a:blip r:embed="rId6"/>
            <a:stretch>
              <a:fillRect l="0" t="0" r="0" b="0"/>
            </a:stretch>
          </a:blipFill>
        </p:spPr>
      </p:sp>
      <p:sp>
        <p:nvSpPr>
          <p:cNvPr name="TextBox 9" id="9"/>
          <p:cNvSpPr txBox="true"/>
          <p:nvPr/>
        </p:nvSpPr>
        <p:spPr>
          <a:xfrm rot="0">
            <a:off x="1876225" y="1288823"/>
            <a:ext cx="7056457" cy="957834"/>
          </a:xfrm>
          <a:prstGeom prst="rect">
            <a:avLst/>
          </a:prstGeom>
        </p:spPr>
        <p:txBody>
          <a:bodyPr anchor="t" rtlCol="false" tIns="0" lIns="0" bIns="0" rIns="0">
            <a:spAutoFit/>
          </a:bodyPr>
          <a:lstStyle/>
          <a:p>
            <a:pPr>
              <a:lnSpc>
                <a:spcPts val="7487"/>
              </a:lnSpc>
            </a:pPr>
            <a:r>
              <a:rPr lang="en-US" sz="6399">
                <a:solidFill>
                  <a:srgbClr val="637EFF"/>
                </a:solidFill>
                <a:latin typeface="Roboto Condensed Bold"/>
              </a:rPr>
              <a:t>COSA VEDREMO</a:t>
            </a:r>
          </a:p>
        </p:txBody>
      </p:sp>
      <p:sp>
        <p:nvSpPr>
          <p:cNvPr name="TextBox 10" id="10"/>
          <p:cNvSpPr txBox="true"/>
          <p:nvPr/>
        </p:nvSpPr>
        <p:spPr>
          <a:xfrm rot="0">
            <a:off x="2051575" y="2837748"/>
            <a:ext cx="3841707" cy="596265"/>
          </a:xfrm>
          <a:prstGeom prst="rect">
            <a:avLst/>
          </a:prstGeom>
        </p:spPr>
        <p:txBody>
          <a:bodyPr anchor="t" rtlCol="false" tIns="0" lIns="0" bIns="0" rIns="0">
            <a:spAutoFit/>
          </a:bodyPr>
          <a:lstStyle/>
          <a:p>
            <a:pPr>
              <a:lnSpc>
                <a:spcPts val="4679"/>
              </a:lnSpc>
            </a:pPr>
            <a:r>
              <a:rPr lang="en-US" sz="3999" spc="199">
                <a:solidFill>
                  <a:srgbClr val="B2DEFF"/>
                </a:solidFill>
                <a:latin typeface="Roboto Condensed"/>
              </a:rPr>
              <a:t>Firewall</a:t>
            </a:r>
          </a:p>
        </p:txBody>
      </p:sp>
      <p:sp>
        <p:nvSpPr>
          <p:cNvPr name="TextBox 11" id="11"/>
          <p:cNvSpPr txBox="true"/>
          <p:nvPr/>
        </p:nvSpPr>
        <p:spPr>
          <a:xfrm rot="0">
            <a:off x="2051575" y="4097655"/>
            <a:ext cx="3841707" cy="596265"/>
          </a:xfrm>
          <a:prstGeom prst="rect">
            <a:avLst/>
          </a:prstGeom>
        </p:spPr>
        <p:txBody>
          <a:bodyPr anchor="t" rtlCol="false" tIns="0" lIns="0" bIns="0" rIns="0">
            <a:spAutoFit/>
          </a:bodyPr>
          <a:lstStyle/>
          <a:p>
            <a:pPr>
              <a:lnSpc>
                <a:spcPts val="4679"/>
              </a:lnSpc>
            </a:pPr>
            <a:r>
              <a:rPr lang="en-US" sz="3999" spc="199">
                <a:solidFill>
                  <a:srgbClr val="B2DEFF"/>
                </a:solidFill>
                <a:latin typeface="Roboto Condensed"/>
              </a:rPr>
              <a:t>nmap</a:t>
            </a:r>
          </a:p>
        </p:txBody>
      </p:sp>
      <p:sp>
        <p:nvSpPr>
          <p:cNvPr name="TextBox 12" id="12"/>
          <p:cNvSpPr txBox="true"/>
          <p:nvPr/>
        </p:nvSpPr>
        <p:spPr>
          <a:xfrm rot="0">
            <a:off x="2051575" y="5353050"/>
            <a:ext cx="3841707" cy="596265"/>
          </a:xfrm>
          <a:prstGeom prst="rect">
            <a:avLst/>
          </a:prstGeom>
        </p:spPr>
        <p:txBody>
          <a:bodyPr anchor="t" rtlCol="false" tIns="0" lIns="0" bIns="0" rIns="0">
            <a:spAutoFit/>
          </a:bodyPr>
          <a:lstStyle/>
          <a:p>
            <a:pPr>
              <a:lnSpc>
                <a:spcPts val="4679"/>
              </a:lnSpc>
            </a:pPr>
            <a:r>
              <a:rPr lang="en-US" sz="3999" spc="199">
                <a:solidFill>
                  <a:srgbClr val="B2DEFF"/>
                </a:solidFill>
                <a:latin typeface="Roboto Condensed"/>
              </a:rPr>
              <a:t>Scansione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14029090" y="-3750128"/>
            <a:ext cx="6460419" cy="6387740"/>
          </a:xfrm>
          <a:custGeom>
            <a:avLst/>
            <a:gdLst/>
            <a:ahLst/>
            <a:cxnLst/>
            <a:rect r="r" b="b" t="t" l="l"/>
            <a:pathLst>
              <a:path h="6387740" w="6460419">
                <a:moveTo>
                  <a:pt x="0" y="0"/>
                </a:moveTo>
                <a:lnTo>
                  <a:pt x="6460420" y="0"/>
                </a:lnTo>
                <a:lnTo>
                  <a:pt x="6460420" y="6387739"/>
                </a:lnTo>
                <a:lnTo>
                  <a:pt x="0" y="6387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000310" y="-3750128"/>
            <a:ext cx="6460419" cy="6387740"/>
          </a:xfrm>
          <a:custGeom>
            <a:avLst/>
            <a:gdLst/>
            <a:ahLst/>
            <a:cxnLst/>
            <a:rect r="r" b="b" t="t" l="l"/>
            <a:pathLst>
              <a:path h="6387740" w="6460419">
                <a:moveTo>
                  <a:pt x="6460420" y="0"/>
                </a:moveTo>
                <a:lnTo>
                  <a:pt x="0" y="0"/>
                </a:lnTo>
                <a:lnTo>
                  <a:pt x="0" y="6387739"/>
                </a:lnTo>
                <a:lnTo>
                  <a:pt x="6460420" y="6387739"/>
                </a:lnTo>
                <a:lnTo>
                  <a:pt x="64604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273683" y="-3312832"/>
            <a:ext cx="5568835" cy="5513146"/>
          </a:xfrm>
          <a:custGeom>
            <a:avLst/>
            <a:gdLst/>
            <a:ahLst/>
            <a:cxnLst/>
            <a:rect r="r" b="b" t="t" l="l"/>
            <a:pathLst>
              <a:path h="5513146" w="5568835">
                <a:moveTo>
                  <a:pt x="0" y="0"/>
                </a:moveTo>
                <a:lnTo>
                  <a:pt x="5568834" y="0"/>
                </a:lnTo>
                <a:lnTo>
                  <a:pt x="5568834" y="5513147"/>
                </a:lnTo>
                <a:lnTo>
                  <a:pt x="0" y="55131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55717" y="-3312832"/>
            <a:ext cx="5568835" cy="5513146"/>
          </a:xfrm>
          <a:custGeom>
            <a:avLst/>
            <a:gdLst/>
            <a:ahLst/>
            <a:cxnLst/>
            <a:rect r="r" b="b" t="t" l="l"/>
            <a:pathLst>
              <a:path h="5513146" w="5568835">
                <a:moveTo>
                  <a:pt x="5568834" y="0"/>
                </a:moveTo>
                <a:lnTo>
                  <a:pt x="0" y="0"/>
                </a:lnTo>
                <a:lnTo>
                  <a:pt x="0" y="5513147"/>
                </a:lnTo>
                <a:lnTo>
                  <a:pt x="5568834" y="5513147"/>
                </a:lnTo>
                <a:lnTo>
                  <a:pt x="556883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2668289" y="8700811"/>
            <a:ext cx="5336579" cy="5276542"/>
          </a:xfrm>
          <a:custGeom>
            <a:avLst/>
            <a:gdLst/>
            <a:ahLst/>
            <a:cxnLst/>
            <a:rect r="r" b="b" t="t" l="l"/>
            <a:pathLst>
              <a:path h="5276542" w="5336579">
                <a:moveTo>
                  <a:pt x="5336578" y="0"/>
                </a:moveTo>
                <a:lnTo>
                  <a:pt x="0" y="0"/>
                </a:lnTo>
                <a:lnTo>
                  <a:pt x="0" y="5276542"/>
                </a:lnTo>
                <a:lnTo>
                  <a:pt x="5336578" y="5276542"/>
                </a:lnTo>
                <a:lnTo>
                  <a:pt x="53365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5257706" y="8700811"/>
            <a:ext cx="5336579" cy="5276542"/>
          </a:xfrm>
          <a:custGeom>
            <a:avLst/>
            <a:gdLst/>
            <a:ahLst/>
            <a:cxnLst/>
            <a:rect r="r" b="b" t="t" l="l"/>
            <a:pathLst>
              <a:path h="5276542" w="5336579">
                <a:moveTo>
                  <a:pt x="5336579" y="0"/>
                </a:moveTo>
                <a:lnTo>
                  <a:pt x="0" y="0"/>
                </a:lnTo>
                <a:lnTo>
                  <a:pt x="0" y="5276542"/>
                </a:lnTo>
                <a:lnTo>
                  <a:pt x="5336579" y="5276542"/>
                </a:lnTo>
                <a:lnTo>
                  <a:pt x="53365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09307" y="3770951"/>
            <a:ext cx="5432255" cy="3796520"/>
          </a:xfrm>
          <a:custGeom>
            <a:avLst/>
            <a:gdLst/>
            <a:ahLst/>
            <a:cxnLst/>
            <a:rect r="r" b="b" t="t" l="l"/>
            <a:pathLst>
              <a:path h="3796520" w="5432255">
                <a:moveTo>
                  <a:pt x="0" y="0"/>
                </a:moveTo>
                <a:lnTo>
                  <a:pt x="5432255" y="0"/>
                </a:lnTo>
                <a:lnTo>
                  <a:pt x="5432255" y="3796520"/>
                </a:lnTo>
                <a:lnTo>
                  <a:pt x="0" y="3796520"/>
                </a:lnTo>
                <a:lnTo>
                  <a:pt x="0" y="0"/>
                </a:lnTo>
                <a:close/>
              </a:path>
            </a:pathLst>
          </a:custGeom>
          <a:blipFill>
            <a:blip r:embed="rId6"/>
            <a:stretch>
              <a:fillRect l="0" t="0" r="0" b="0"/>
            </a:stretch>
          </a:blipFill>
        </p:spPr>
      </p:sp>
      <p:sp>
        <p:nvSpPr>
          <p:cNvPr name="TextBox 9" id="9"/>
          <p:cNvSpPr txBox="true"/>
          <p:nvPr/>
        </p:nvSpPr>
        <p:spPr>
          <a:xfrm rot="0">
            <a:off x="5615772" y="1242481"/>
            <a:ext cx="7056457" cy="957834"/>
          </a:xfrm>
          <a:prstGeom prst="rect">
            <a:avLst/>
          </a:prstGeom>
        </p:spPr>
        <p:txBody>
          <a:bodyPr anchor="t" rtlCol="false" tIns="0" lIns="0" bIns="0" rIns="0">
            <a:spAutoFit/>
          </a:bodyPr>
          <a:lstStyle/>
          <a:p>
            <a:pPr algn="ctr">
              <a:lnSpc>
                <a:spcPts val="7487"/>
              </a:lnSpc>
            </a:pPr>
            <a:r>
              <a:rPr lang="en-US" sz="6399">
                <a:solidFill>
                  <a:srgbClr val="637EFF"/>
                </a:solidFill>
                <a:latin typeface="Roboto Condensed Bold"/>
              </a:rPr>
              <a:t>Firewall</a:t>
            </a:r>
          </a:p>
        </p:txBody>
      </p:sp>
      <p:sp>
        <p:nvSpPr>
          <p:cNvPr name="TextBox 10" id="10"/>
          <p:cNvSpPr txBox="true"/>
          <p:nvPr/>
        </p:nvSpPr>
        <p:spPr>
          <a:xfrm rot="0">
            <a:off x="6608169" y="4339521"/>
            <a:ext cx="10651131" cy="2649855"/>
          </a:xfrm>
          <a:prstGeom prst="rect">
            <a:avLst/>
          </a:prstGeom>
        </p:spPr>
        <p:txBody>
          <a:bodyPr anchor="t" rtlCol="false" tIns="0" lIns="0" bIns="0" rIns="0">
            <a:spAutoFit/>
          </a:bodyPr>
          <a:lstStyle/>
          <a:p>
            <a:pPr>
              <a:lnSpc>
                <a:spcPts val="3509"/>
              </a:lnSpc>
            </a:pPr>
            <a:r>
              <a:rPr lang="en-US" sz="3000">
                <a:solidFill>
                  <a:srgbClr val="FFFFFF"/>
                </a:solidFill>
                <a:latin typeface="Roboto Condensed"/>
              </a:rPr>
              <a:t>Il firewall è un dispositivo hardware o un programma software di difesa informatica. Inoltre è un sistema simil-router che opera al livello 3 del modello ISO/OSI. Questo opera come filtro di rete in ingresso e in uscita.  Alcuni esempi di firewall software gratuiti sono Iptables e PFsense. Inoltre a livello aziendale troviamo spesso firewall perimetrali, quindi posti tra la LAN e la WAN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14029090" y="-3750128"/>
            <a:ext cx="6460419" cy="6387740"/>
          </a:xfrm>
          <a:custGeom>
            <a:avLst/>
            <a:gdLst/>
            <a:ahLst/>
            <a:cxnLst/>
            <a:rect r="r" b="b" t="t" l="l"/>
            <a:pathLst>
              <a:path h="6387740" w="6460419">
                <a:moveTo>
                  <a:pt x="0" y="0"/>
                </a:moveTo>
                <a:lnTo>
                  <a:pt x="6460420" y="0"/>
                </a:lnTo>
                <a:lnTo>
                  <a:pt x="6460420" y="6387739"/>
                </a:lnTo>
                <a:lnTo>
                  <a:pt x="0" y="6387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000310" y="-3750128"/>
            <a:ext cx="6460419" cy="6387740"/>
          </a:xfrm>
          <a:custGeom>
            <a:avLst/>
            <a:gdLst/>
            <a:ahLst/>
            <a:cxnLst/>
            <a:rect r="r" b="b" t="t" l="l"/>
            <a:pathLst>
              <a:path h="6387740" w="6460419">
                <a:moveTo>
                  <a:pt x="6460420" y="0"/>
                </a:moveTo>
                <a:lnTo>
                  <a:pt x="0" y="0"/>
                </a:lnTo>
                <a:lnTo>
                  <a:pt x="0" y="6387739"/>
                </a:lnTo>
                <a:lnTo>
                  <a:pt x="6460420" y="6387739"/>
                </a:lnTo>
                <a:lnTo>
                  <a:pt x="64604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273683" y="-3312832"/>
            <a:ext cx="5568835" cy="5513146"/>
          </a:xfrm>
          <a:custGeom>
            <a:avLst/>
            <a:gdLst/>
            <a:ahLst/>
            <a:cxnLst/>
            <a:rect r="r" b="b" t="t" l="l"/>
            <a:pathLst>
              <a:path h="5513146" w="5568835">
                <a:moveTo>
                  <a:pt x="0" y="0"/>
                </a:moveTo>
                <a:lnTo>
                  <a:pt x="5568834" y="0"/>
                </a:lnTo>
                <a:lnTo>
                  <a:pt x="5568834" y="5513147"/>
                </a:lnTo>
                <a:lnTo>
                  <a:pt x="0" y="55131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55717" y="-3312832"/>
            <a:ext cx="5568835" cy="5513146"/>
          </a:xfrm>
          <a:custGeom>
            <a:avLst/>
            <a:gdLst/>
            <a:ahLst/>
            <a:cxnLst/>
            <a:rect r="r" b="b" t="t" l="l"/>
            <a:pathLst>
              <a:path h="5513146" w="5568835">
                <a:moveTo>
                  <a:pt x="5568834" y="0"/>
                </a:moveTo>
                <a:lnTo>
                  <a:pt x="0" y="0"/>
                </a:lnTo>
                <a:lnTo>
                  <a:pt x="0" y="5513147"/>
                </a:lnTo>
                <a:lnTo>
                  <a:pt x="5568834" y="5513147"/>
                </a:lnTo>
                <a:lnTo>
                  <a:pt x="556883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2668289" y="8700811"/>
            <a:ext cx="5336579" cy="5276542"/>
          </a:xfrm>
          <a:custGeom>
            <a:avLst/>
            <a:gdLst/>
            <a:ahLst/>
            <a:cxnLst/>
            <a:rect r="r" b="b" t="t" l="l"/>
            <a:pathLst>
              <a:path h="5276542" w="5336579">
                <a:moveTo>
                  <a:pt x="5336578" y="0"/>
                </a:moveTo>
                <a:lnTo>
                  <a:pt x="0" y="0"/>
                </a:lnTo>
                <a:lnTo>
                  <a:pt x="0" y="5276542"/>
                </a:lnTo>
                <a:lnTo>
                  <a:pt x="5336578" y="5276542"/>
                </a:lnTo>
                <a:lnTo>
                  <a:pt x="53365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5257706" y="8700811"/>
            <a:ext cx="5336579" cy="5276542"/>
          </a:xfrm>
          <a:custGeom>
            <a:avLst/>
            <a:gdLst/>
            <a:ahLst/>
            <a:cxnLst/>
            <a:rect r="r" b="b" t="t" l="l"/>
            <a:pathLst>
              <a:path h="5276542" w="5336579">
                <a:moveTo>
                  <a:pt x="5336579" y="0"/>
                </a:moveTo>
                <a:lnTo>
                  <a:pt x="0" y="0"/>
                </a:lnTo>
                <a:lnTo>
                  <a:pt x="0" y="5276542"/>
                </a:lnTo>
                <a:lnTo>
                  <a:pt x="5336579" y="5276542"/>
                </a:lnTo>
                <a:lnTo>
                  <a:pt x="53365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702526" y="3917171"/>
            <a:ext cx="6783483" cy="3066784"/>
          </a:xfrm>
          <a:custGeom>
            <a:avLst/>
            <a:gdLst/>
            <a:ahLst/>
            <a:cxnLst/>
            <a:rect r="r" b="b" t="t" l="l"/>
            <a:pathLst>
              <a:path h="3066784" w="6783483">
                <a:moveTo>
                  <a:pt x="0" y="0"/>
                </a:moveTo>
                <a:lnTo>
                  <a:pt x="6783483" y="0"/>
                </a:lnTo>
                <a:lnTo>
                  <a:pt x="6783483" y="3066784"/>
                </a:lnTo>
                <a:lnTo>
                  <a:pt x="0" y="3066784"/>
                </a:lnTo>
                <a:lnTo>
                  <a:pt x="0" y="0"/>
                </a:lnTo>
                <a:close/>
              </a:path>
            </a:pathLst>
          </a:custGeom>
          <a:blipFill>
            <a:blip r:embed="rId6"/>
            <a:stretch>
              <a:fillRect l="0" t="0" r="0" b="0"/>
            </a:stretch>
          </a:blipFill>
        </p:spPr>
      </p:sp>
      <p:sp>
        <p:nvSpPr>
          <p:cNvPr name="TextBox 9" id="9"/>
          <p:cNvSpPr txBox="true"/>
          <p:nvPr/>
        </p:nvSpPr>
        <p:spPr>
          <a:xfrm rot="0">
            <a:off x="5615772" y="1242481"/>
            <a:ext cx="7056457" cy="957834"/>
          </a:xfrm>
          <a:prstGeom prst="rect">
            <a:avLst/>
          </a:prstGeom>
        </p:spPr>
        <p:txBody>
          <a:bodyPr anchor="t" rtlCol="false" tIns="0" lIns="0" bIns="0" rIns="0">
            <a:spAutoFit/>
          </a:bodyPr>
          <a:lstStyle/>
          <a:p>
            <a:pPr algn="ctr">
              <a:lnSpc>
                <a:spcPts val="7487"/>
              </a:lnSpc>
            </a:pPr>
            <a:r>
              <a:rPr lang="en-US" sz="6399">
                <a:solidFill>
                  <a:srgbClr val="637EFF"/>
                </a:solidFill>
                <a:latin typeface="Roboto Condensed Bold"/>
              </a:rPr>
              <a:t>nmap</a:t>
            </a:r>
          </a:p>
        </p:txBody>
      </p:sp>
      <p:sp>
        <p:nvSpPr>
          <p:cNvPr name="TextBox 10" id="10"/>
          <p:cNvSpPr txBox="true"/>
          <p:nvPr/>
        </p:nvSpPr>
        <p:spPr>
          <a:xfrm rot="0">
            <a:off x="8013358" y="4416292"/>
            <a:ext cx="9912637" cy="2059017"/>
          </a:xfrm>
          <a:prstGeom prst="rect">
            <a:avLst/>
          </a:prstGeom>
        </p:spPr>
        <p:txBody>
          <a:bodyPr anchor="t" rtlCol="false" tIns="0" lIns="0" bIns="0" rIns="0">
            <a:spAutoFit/>
          </a:bodyPr>
          <a:lstStyle/>
          <a:p>
            <a:pPr>
              <a:lnSpc>
                <a:spcPts val="3266"/>
              </a:lnSpc>
            </a:pPr>
            <a:r>
              <a:rPr lang="en-US" sz="2791">
                <a:solidFill>
                  <a:srgbClr val="FFFFFF"/>
                </a:solidFill>
                <a:latin typeface="Roboto Condensed"/>
              </a:rPr>
              <a:t>Nmap è un programma open source di scannerizzazione delle reti il quale si pone a riga di comando. Inoltre è un programma nativo di kali linux. Funziona tramite semplici comandi e fornisce dati oggettivi, quindi senza una valutazione del rischio e fornendo quali servizi sono attivi in una rete e quali dispositivi vi sono presenti nella rete.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14029090" y="-3750128"/>
            <a:ext cx="6460419" cy="6387740"/>
          </a:xfrm>
          <a:custGeom>
            <a:avLst/>
            <a:gdLst/>
            <a:ahLst/>
            <a:cxnLst/>
            <a:rect r="r" b="b" t="t" l="l"/>
            <a:pathLst>
              <a:path h="6387740" w="6460419">
                <a:moveTo>
                  <a:pt x="0" y="0"/>
                </a:moveTo>
                <a:lnTo>
                  <a:pt x="6460420" y="0"/>
                </a:lnTo>
                <a:lnTo>
                  <a:pt x="6460420" y="6387739"/>
                </a:lnTo>
                <a:lnTo>
                  <a:pt x="0" y="6387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000310" y="-3750128"/>
            <a:ext cx="6460419" cy="6387740"/>
          </a:xfrm>
          <a:custGeom>
            <a:avLst/>
            <a:gdLst/>
            <a:ahLst/>
            <a:cxnLst/>
            <a:rect r="r" b="b" t="t" l="l"/>
            <a:pathLst>
              <a:path h="6387740" w="6460419">
                <a:moveTo>
                  <a:pt x="6460420" y="0"/>
                </a:moveTo>
                <a:lnTo>
                  <a:pt x="0" y="0"/>
                </a:lnTo>
                <a:lnTo>
                  <a:pt x="0" y="6387739"/>
                </a:lnTo>
                <a:lnTo>
                  <a:pt x="6460420" y="6387739"/>
                </a:lnTo>
                <a:lnTo>
                  <a:pt x="64604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273683" y="-3312832"/>
            <a:ext cx="5568835" cy="5513146"/>
          </a:xfrm>
          <a:custGeom>
            <a:avLst/>
            <a:gdLst/>
            <a:ahLst/>
            <a:cxnLst/>
            <a:rect r="r" b="b" t="t" l="l"/>
            <a:pathLst>
              <a:path h="5513146" w="5568835">
                <a:moveTo>
                  <a:pt x="0" y="0"/>
                </a:moveTo>
                <a:lnTo>
                  <a:pt x="5568834" y="0"/>
                </a:lnTo>
                <a:lnTo>
                  <a:pt x="5568834" y="5513147"/>
                </a:lnTo>
                <a:lnTo>
                  <a:pt x="0" y="55131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55717" y="-3312832"/>
            <a:ext cx="5568835" cy="5513146"/>
          </a:xfrm>
          <a:custGeom>
            <a:avLst/>
            <a:gdLst/>
            <a:ahLst/>
            <a:cxnLst/>
            <a:rect r="r" b="b" t="t" l="l"/>
            <a:pathLst>
              <a:path h="5513146" w="5568835">
                <a:moveTo>
                  <a:pt x="5568834" y="0"/>
                </a:moveTo>
                <a:lnTo>
                  <a:pt x="0" y="0"/>
                </a:lnTo>
                <a:lnTo>
                  <a:pt x="0" y="5513147"/>
                </a:lnTo>
                <a:lnTo>
                  <a:pt x="5568834" y="5513147"/>
                </a:lnTo>
                <a:lnTo>
                  <a:pt x="556883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2668289" y="8700811"/>
            <a:ext cx="5336579" cy="5276542"/>
          </a:xfrm>
          <a:custGeom>
            <a:avLst/>
            <a:gdLst/>
            <a:ahLst/>
            <a:cxnLst/>
            <a:rect r="r" b="b" t="t" l="l"/>
            <a:pathLst>
              <a:path h="5276542" w="5336579">
                <a:moveTo>
                  <a:pt x="5336578" y="0"/>
                </a:moveTo>
                <a:lnTo>
                  <a:pt x="0" y="0"/>
                </a:lnTo>
                <a:lnTo>
                  <a:pt x="0" y="5276542"/>
                </a:lnTo>
                <a:lnTo>
                  <a:pt x="5336578" y="5276542"/>
                </a:lnTo>
                <a:lnTo>
                  <a:pt x="53365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5619711" y="8700811"/>
            <a:ext cx="5336579" cy="5276542"/>
          </a:xfrm>
          <a:custGeom>
            <a:avLst/>
            <a:gdLst/>
            <a:ahLst/>
            <a:cxnLst/>
            <a:rect r="r" b="b" t="t" l="l"/>
            <a:pathLst>
              <a:path h="5276542" w="5336579">
                <a:moveTo>
                  <a:pt x="5336578" y="0"/>
                </a:moveTo>
                <a:lnTo>
                  <a:pt x="0" y="0"/>
                </a:lnTo>
                <a:lnTo>
                  <a:pt x="0" y="5276542"/>
                </a:lnTo>
                <a:lnTo>
                  <a:pt x="5336578" y="5276542"/>
                </a:lnTo>
                <a:lnTo>
                  <a:pt x="53365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173848" y="5143474"/>
            <a:ext cx="12721524" cy="3500666"/>
          </a:xfrm>
          <a:custGeom>
            <a:avLst/>
            <a:gdLst/>
            <a:ahLst/>
            <a:cxnLst/>
            <a:rect r="r" b="b" t="t" l="l"/>
            <a:pathLst>
              <a:path h="3500666" w="12721524">
                <a:moveTo>
                  <a:pt x="0" y="0"/>
                </a:moveTo>
                <a:lnTo>
                  <a:pt x="12721524" y="0"/>
                </a:lnTo>
                <a:lnTo>
                  <a:pt x="12721524" y="3500666"/>
                </a:lnTo>
                <a:lnTo>
                  <a:pt x="0" y="3500666"/>
                </a:lnTo>
                <a:lnTo>
                  <a:pt x="0" y="0"/>
                </a:lnTo>
                <a:close/>
              </a:path>
            </a:pathLst>
          </a:custGeom>
          <a:blipFill>
            <a:blip r:embed="rId6"/>
            <a:stretch>
              <a:fillRect l="0" t="-603" r="0" b="-603"/>
            </a:stretch>
          </a:blipFill>
        </p:spPr>
      </p:sp>
      <p:sp>
        <p:nvSpPr>
          <p:cNvPr name="TextBox 9" id="9"/>
          <p:cNvSpPr txBox="true"/>
          <p:nvPr/>
        </p:nvSpPr>
        <p:spPr>
          <a:xfrm rot="0">
            <a:off x="5615772" y="1242481"/>
            <a:ext cx="7056457" cy="957834"/>
          </a:xfrm>
          <a:prstGeom prst="rect">
            <a:avLst/>
          </a:prstGeom>
        </p:spPr>
        <p:txBody>
          <a:bodyPr anchor="t" rtlCol="false" tIns="0" lIns="0" bIns="0" rIns="0">
            <a:spAutoFit/>
          </a:bodyPr>
          <a:lstStyle/>
          <a:p>
            <a:pPr algn="ctr">
              <a:lnSpc>
                <a:spcPts val="7487"/>
              </a:lnSpc>
            </a:pPr>
            <a:r>
              <a:rPr lang="en-US" sz="6399">
                <a:solidFill>
                  <a:srgbClr val="637EFF"/>
                </a:solidFill>
                <a:latin typeface="Roboto Condensed Bold"/>
              </a:rPr>
              <a:t>scansione</a:t>
            </a:r>
          </a:p>
        </p:txBody>
      </p:sp>
      <p:sp>
        <p:nvSpPr>
          <p:cNvPr name="TextBox 10" id="10"/>
          <p:cNvSpPr txBox="true"/>
          <p:nvPr/>
        </p:nvSpPr>
        <p:spPr>
          <a:xfrm rot="0">
            <a:off x="6401980" y="2403296"/>
            <a:ext cx="5111107" cy="459105"/>
          </a:xfrm>
          <a:prstGeom prst="rect">
            <a:avLst/>
          </a:prstGeom>
        </p:spPr>
        <p:txBody>
          <a:bodyPr anchor="t" rtlCol="false" tIns="0" lIns="0" bIns="0" rIns="0">
            <a:spAutoFit/>
          </a:bodyPr>
          <a:lstStyle/>
          <a:p>
            <a:pPr>
              <a:lnSpc>
                <a:spcPts val="3509"/>
              </a:lnSpc>
            </a:pPr>
            <a:r>
              <a:rPr lang="en-US" sz="3000">
                <a:solidFill>
                  <a:srgbClr val="FFFFFF"/>
                </a:solidFill>
                <a:latin typeface="Roboto Condensed Bold"/>
              </a:rPr>
              <a:t>VEDIAMO ORA UNA SCANSIONE </a:t>
            </a:r>
          </a:p>
        </p:txBody>
      </p:sp>
      <p:sp>
        <p:nvSpPr>
          <p:cNvPr name="TextBox 11" id="11"/>
          <p:cNvSpPr txBox="true"/>
          <p:nvPr/>
        </p:nvSpPr>
        <p:spPr>
          <a:xfrm rot="0">
            <a:off x="3465020" y="3285337"/>
            <a:ext cx="12430352" cy="1210437"/>
          </a:xfrm>
          <a:prstGeom prst="rect">
            <a:avLst/>
          </a:prstGeom>
        </p:spPr>
        <p:txBody>
          <a:bodyPr anchor="t" rtlCol="false" tIns="0" lIns="0" bIns="0" rIns="0">
            <a:spAutoFit/>
          </a:bodyPr>
          <a:lstStyle/>
          <a:p>
            <a:pPr>
              <a:lnSpc>
                <a:spcPts val="3158"/>
              </a:lnSpc>
              <a:spcBef>
                <a:spcPct val="0"/>
              </a:spcBef>
            </a:pPr>
            <a:r>
              <a:rPr lang="en-US" sz="2700" spc="135">
                <a:solidFill>
                  <a:srgbClr val="FFFFFF"/>
                </a:solidFill>
                <a:latin typeface="Roboto Condensed"/>
              </a:rPr>
              <a:t>Iniziamo con una scansione a windows XP con firewall disabilitato e otteniamo questo report da nmap. Come possiamo vedere abbiamo ottenuto una lista dettagliata dei dati sui servizi attivi, della macchina virtuale, nella rete.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14029090" y="-3750128"/>
            <a:ext cx="6460419" cy="6387740"/>
          </a:xfrm>
          <a:custGeom>
            <a:avLst/>
            <a:gdLst/>
            <a:ahLst/>
            <a:cxnLst/>
            <a:rect r="r" b="b" t="t" l="l"/>
            <a:pathLst>
              <a:path h="6387740" w="6460419">
                <a:moveTo>
                  <a:pt x="0" y="0"/>
                </a:moveTo>
                <a:lnTo>
                  <a:pt x="6460420" y="0"/>
                </a:lnTo>
                <a:lnTo>
                  <a:pt x="6460420" y="6387739"/>
                </a:lnTo>
                <a:lnTo>
                  <a:pt x="0" y="6387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000310" y="-3750128"/>
            <a:ext cx="6460419" cy="6387740"/>
          </a:xfrm>
          <a:custGeom>
            <a:avLst/>
            <a:gdLst/>
            <a:ahLst/>
            <a:cxnLst/>
            <a:rect r="r" b="b" t="t" l="l"/>
            <a:pathLst>
              <a:path h="6387740" w="6460419">
                <a:moveTo>
                  <a:pt x="6460420" y="0"/>
                </a:moveTo>
                <a:lnTo>
                  <a:pt x="0" y="0"/>
                </a:lnTo>
                <a:lnTo>
                  <a:pt x="0" y="6387739"/>
                </a:lnTo>
                <a:lnTo>
                  <a:pt x="6460420" y="6387739"/>
                </a:lnTo>
                <a:lnTo>
                  <a:pt x="64604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273683" y="-3312832"/>
            <a:ext cx="5568835" cy="5513146"/>
          </a:xfrm>
          <a:custGeom>
            <a:avLst/>
            <a:gdLst/>
            <a:ahLst/>
            <a:cxnLst/>
            <a:rect r="r" b="b" t="t" l="l"/>
            <a:pathLst>
              <a:path h="5513146" w="5568835">
                <a:moveTo>
                  <a:pt x="0" y="0"/>
                </a:moveTo>
                <a:lnTo>
                  <a:pt x="5568834" y="0"/>
                </a:lnTo>
                <a:lnTo>
                  <a:pt x="5568834" y="5513147"/>
                </a:lnTo>
                <a:lnTo>
                  <a:pt x="0" y="55131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55717" y="-3312832"/>
            <a:ext cx="5568835" cy="5513146"/>
          </a:xfrm>
          <a:custGeom>
            <a:avLst/>
            <a:gdLst/>
            <a:ahLst/>
            <a:cxnLst/>
            <a:rect r="r" b="b" t="t" l="l"/>
            <a:pathLst>
              <a:path h="5513146" w="5568835">
                <a:moveTo>
                  <a:pt x="5568834" y="0"/>
                </a:moveTo>
                <a:lnTo>
                  <a:pt x="0" y="0"/>
                </a:lnTo>
                <a:lnTo>
                  <a:pt x="0" y="5513147"/>
                </a:lnTo>
                <a:lnTo>
                  <a:pt x="5568834" y="5513147"/>
                </a:lnTo>
                <a:lnTo>
                  <a:pt x="556883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2668289" y="8700811"/>
            <a:ext cx="5336579" cy="5276542"/>
          </a:xfrm>
          <a:custGeom>
            <a:avLst/>
            <a:gdLst/>
            <a:ahLst/>
            <a:cxnLst/>
            <a:rect r="r" b="b" t="t" l="l"/>
            <a:pathLst>
              <a:path h="5276542" w="5336579">
                <a:moveTo>
                  <a:pt x="5336578" y="0"/>
                </a:moveTo>
                <a:lnTo>
                  <a:pt x="0" y="0"/>
                </a:lnTo>
                <a:lnTo>
                  <a:pt x="0" y="5276542"/>
                </a:lnTo>
                <a:lnTo>
                  <a:pt x="5336578" y="5276542"/>
                </a:lnTo>
                <a:lnTo>
                  <a:pt x="53365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5257706" y="8700811"/>
            <a:ext cx="5336579" cy="5276542"/>
          </a:xfrm>
          <a:custGeom>
            <a:avLst/>
            <a:gdLst/>
            <a:ahLst/>
            <a:cxnLst/>
            <a:rect r="r" b="b" t="t" l="l"/>
            <a:pathLst>
              <a:path h="5276542" w="5336579">
                <a:moveTo>
                  <a:pt x="5336579" y="0"/>
                </a:moveTo>
                <a:lnTo>
                  <a:pt x="0" y="0"/>
                </a:lnTo>
                <a:lnTo>
                  <a:pt x="0" y="5276542"/>
                </a:lnTo>
                <a:lnTo>
                  <a:pt x="5336579" y="5276542"/>
                </a:lnTo>
                <a:lnTo>
                  <a:pt x="53365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309126" y="6119766"/>
            <a:ext cx="13669748" cy="1916135"/>
          </a:xfrm>
          <a:custGeom>
            <a:avLst/>
            <a:gdLst/>
            <a:ahLst/>
            <a:cxnLst/>
            <a:rect r="r" b="b" t="t" l="l"/>
            <a:pathLst>
              <a:path h="1916135" w="13669748">
                <a:moveTo>
                  <a:pt x="0" y="0"/>
                </a:moveTo>
                <a:lnTo>
                  <a:pt x="13669748" y="0"/>
                </a:lnTo>
                <a:lnTo>
                  <a:pt x="13669748" y="1916135"/>
                </a:lnTo>
                <a:lnTo>
                  <a:pt x="0" y="1916135"/>
                </a:lnTo>
                <a:lnTo>
                  <a:pt x="0" y="0"/>
                </a:lnTo>
                <a:close/>
              </a:path>
            </a:pathLst>
          </a:custGeom>
          <a:blipFill>
            <a:blip r:embed="rId6"/>
            <a:stretch>
              <a:fillRect l="0" t="0" r="0" b="0"/>
            </a:stretch>
          </a:blipFill>
        </p:spPr>
      </p:sp>
      <p:sp>
        <p:nvSpPr>
          <p:cNvPr name="TextBox 9" id="9"/>
          <p:cNvSpPr txBox="true"/>
          <p:nvPr/>
        </p:nvSpPr>
        <p:spPr>
          <a:xfrm rot="0">
            <a:off x="3577614" y="2841738"/>
            <a:ext cx="11132772" cy="2301762"/>
          </a:xfrm>
          <a:prstGeom prst="rect">
            <a:avLst/>
          </a:prstGeom>
        </p:spPr>
        <p:txBody>
          <a:bodyPr anchor="t" rtlCol="false" tIns="0" lIns="0" bIns="0" rIns="0">
            <a:spAutoFit/>
          </a:bodyPr>
          <a:lstStyle/>
          <a:p>
            <a:pPr>
              <a:lnSpc>
                <a:spcPts val="3668"/>
              </a:lnSpc>
            </a:pPr>
            <a:r>
              <a:rPr lang="en-US" sz="3135">
                <a:solidFill>
                  <a:srgbClr val="FFFFFF"/>
                </a:solidFill>
                <a:latin typeface="Roboto Condensed"/>
              </a:rPr>
              <a:t>Come possiamo vedere da una seconda scansione eseguita con firewall sulla stessa macchina, il risultato ottenuto sarà una scansione senza alcun dato sulla macchina vittima di un possibile attacco in quanto il firewall impedirà l’ingresso di pacchetti dati di SYN e ACK del 3 hand shake impedendo l’intercettazione di dati sui servizi.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DAF77vs5UP0</dc:identifier>
  <dcterms:modified xsi:type="dcterms:W3CDTF">2011-08-01T06:04:30Z</dcterms:modified>
  <cp:revision>1</cp:revision>
  <dc:title>Nmap</dc:title>
</cp:coreProperties>
</file>