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Wide" charset="1" panose="00000505000000000000"/>
      <p:regular r:id="rId10"/>
    </p:embeddedFont>
    <p:embeddedFont>
      <p:font typeface="Agrandir Wide Bold" charset="1" panose="00000805000000000000"/>
      <p:regular r:id="rId11"/>
    </p:embeddedFont>
    <p:embeddedFont>
      <p:font typeface="Agrandir Wide Italics" charset="1" panose="00000505000000000000"/>
      <p:regular r:id="rId12"/>
    </p:embeddedFont>
    <p:embeddedFont>
      <p:font typeface="Agrandir Wide Bold Italics" charset="1" panose="00000805000000000000"/>
      <p:regular r:id="rId13"/>
    </p:embeddedFont>
    <p:embeddedFont>
      <p:font typeface="Agrandir Wide Thin" charset="1" panose="00000205000000000000"/>
      <p:regular r:id="rId14"/>
    </p:embeddedFont>
    <p:embeddedFont>
      <p:font typeface="Agrandir Wide Thin Italics" charset="1" panose="00000205000000000000"/>
      <p:regular r:id="rId15"/>
    </p:embeddedFont>
    <p:embeddedFont>
      <p:font typeface="Agrandir Wide Medium" charset="1" panose="00000605000000000000"/>
      <p:regular r:id="rId16"/>
    </p:embeddedFont>
    <p:embeddedFont>
      <p:font typeface="Agrandir Wide Medium Italics" charset="1" panose="00000605000000000000"/>
      <p:regular r:id="rId17"/>
    </p:embeddedFont>
    <p:embeddedFont>
      <p:font typeface="Agrandir Wide Ultra-Bold" charset="1" panose="00000905000000000000"/>
      <p:regular r:id="rId18"/>
    </p:embeddedFont>
    <p:embeddedFont>
      <p:font typeface="Agrandir Wide Ultra-Bold Italics" charset="1" panose="00000905000000000000"/>
      <p:regular r:id="rId19"/>
    </p:embeddedFont>
    <p:embeddedFont>
      <p:font typeface="Agrandir Wide Heavy" charset="1" panose="00000A05000000000000"/>
      <p:regular r:id="rId20"/>
    </p:embeddedFont>
    <p:embeddedFont>
      <p:font typeface="Agrandir Wide Heavy Italics" charset="1" panose="00000A05000000000000"/>
      <p:regular r:id="rId21"/>
    </p:embeddedFont>
    <p:embeddedFont>
      <p:font typeface="Now" charset="1" panose="00000500000000000000"/>
      <p:regular r:id="rId22"/>
    </p:embeddedFont>
    <p:embeddedFont>
      <p:font typeface="Now Bold" charset="1" panose="00000800000000000000"/>
      <p:regular r:id="rId23"/>
    </p:embeddedFont>
    <p:embeddedFont>
      <p:font typeface="Now Thin" charset="1" panose="00000300000000000000"/>
      <p:regular r:id="rId24"/>
    </p:embeddedFont>
    <p:embeddedFont>
      <p:font typeface="Now Light" charset="1" panose="00000400000000000000"/>
      <p:regular r:id="rId25"/>
    </p:embeddedFont>
    <p:embeddedFont>
      <p:font typeface="Now Medium" charset="1" panose="00000600000000000000"/>
      <p:regular r:id="rId26"/>
    </p:embeddedFont>
    <p:embeddedFont>
      <p:font typeface="Now Heavy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16" Target="../media/image20.png" Type="http://schemas.openxmlformats.org/officeDocument/2006/relationships/image"/><Relationship Id="rId17" Target="../media/image21.svg" Type="http://schemas.openxmlformats.org/officeDocument/2006/relationships/image"/><Relationship Id="rId18" Target="../media/image22.png" Type="http://schemas.openxmlformats.org/officeDocument/2006/relationships/image"/><Relationship Id="rId19" Target="../media/image23.svg" Type="http://schemas.openxmlformats.org/officeDocument/2006/relationships/image"/><Relationship Id="rId2" Target="../media/image6.png" Type="http://schemas.openxmlformats.org/officeDocument/2006/relationships/image"/><Relationship Id="rId20" Target="../media/image24.png" Type="http://schemas.openxmlformats.org/officeDocument/2006/relationships/image"/><Relationship Id="rId21" Target="../media/image25.svg" Type="http://schemas.openxmlformats.org/officeDocument/2006/relationships/image"/><Relationship Id="rId22" Target="../media/image26.png" Type="http://schemas.openxmlformats.org/officeDocument/2006/relationships/image"/><Relationship Id="rId23" Target="../media/image27.svg" Type="http://schemas.openxmlformats.org/officeDocument/2006/relationships/image"/><Relationship Id="rId24" Target="../media/image28.png" Type="http://schemas.openxmlformats.org/officeDocument/2006/relationships/image"/><Relationship Id="rId25" Target="../media/image29.svg" Type="http://schemas.openxmlformats.org/officeDocument/2006/relationships/image"/><Relationship Id="rId26" Target="../media/image30.png" Type="http://schemas.openxmlformats.org/officeDocument/2006/relationships/image"/><Relationship Id="rId27" Target="../media/image31.svg" Type="http://schemas.openxmlformats.org/officeDocument/2006/relationships/image"/><Relationship Id="rId28" Target="../media/image32.png" Type="http://schemas.openxmlformats.org/officeDocument/2006/relationships/image"/><Relationship Id="rId29" Target="../media/image33.svg" Type="http://schemas.openxmlformats.org/officeDocument/2006/relationships/image"/><Relationship Id="rId3" Target="../media/image7.svg" Type="http://schemas.openxmlformats.org/officeDocument/2006/relationships/image"/><Relationship Id="rId30" Target="../media/image34.png" Type="http://schemas.openxmlformats.org/officeDocument/2006/relationships/image"/><Relationship Id="rId31" Target="../media/image35.svg" Type="http://schemas.openxmlformats.org/officeDocument/2006/relationships/image"/><Relationship Id="rId32" Target="../media/image36.png" Type="http://schemas.openxmlformats.org/officeDocument/2006/relationships/image"/><Relationship Id="rId33" Target="../media/image37.svg" Type="http://schemas.openxmlformats.org/officeDocument/2006/relationships/image"/><Relationship Id="rId34" Target="../media/image38.png" Type="http://schemas.openxmlformats.org/officeDocument/2006/relationships/image"/><Relationship Id="rId35" Target="../media/image39.svg" Type="http://schemas.openxmlformats.org/officeDocument/2006/relationships/image"/><Relationship Id="rId36" Target="../media/image40.png" Type="http://schemas.openxmlformats.org/officeDocument/2006/relationships/image"/><Relationship Id="rId37" Target="../media/image41.svg" Type="http://schemas.openxmlformats.org/officeDocument/2006/relationships/image"/><Relationship Id="rId38" Target="../media/image42.png" Type="http://schemas.openxmlformats.org/officeDocument/2006/relationships/image"/><Relationship Id="rId39" Target="../media/image43.svg" Type="http://schemas.openxmlformats.org/officeDocument/2006/relationships/image"/><Relationship Id="rId4" Target="../media/image8.png" Type="http://schemas.openxmlformats.org/officeDocument/2006/relationships/image"/><Relationship Id="rId40" Target="../media/image44.png" Type="http://schemas.openxmlformats.org/officeDocument/2006/relationships/image"/><Relationship Id="rId41" Target="../media/image45.svg" Type="http://schemas.openxmlformats.org/officeDocument/2006/relationships/image"/><Relationship Id="rId42" Target="../media/image46.png" Type="http://schemas.openxmlformats.org/officeDocument/2006/relationships/image"/><Relationship Id="rId43" Target="../media/image47.svg" Type="http://schemas.openxmlformats.org/officeDocument/2006/relationships/image"/><Relationship Id="rId44" Target="../media/image48.png" Type="http://schemas.openxmlformats.org/officeDocument/2006/relationships/image"/><Relationship Id="rId45" Target="../media/image49.svg" Type="http://schemas.openxmlformats.org/officeDocument/2006/relationships/image"/><Relationship Id="rId46" Target="../media/image50.png" Type="http://schemas.openxmlformats.org/officeDocument/2006/relationships/image"/><Relationship Id="rId47" Target="../media/image51.svg" Type="http://schemas.openxmlformats.org/officeDocument/2006/relationships/image"/><Relationship Id="rId48" Target="../media/image52.png" Type="http://schemas.openxmlformats.org/officeDocument/2006/relationships/image"/><Relationship Id="rId49" Target="../media/image53.svg" Type="http://schemas.openxmlformats.org/officeDocument/2006/relationships/image"/><Relationship Id="rId5" Target="../media/image9.svg" Type="http://schemas.openxmlformats.org/officeDocument/2006/relationships/image"/><Relationship Id="rId50" Target="../media/image54.png" Type="http://schemas.openxmlformats.org/officeDocument/2006/relationships/image"/><Relationship Id="rId51" Target="../media/image55.svg" Type="http://schemas.openxmlformats.org/officeDocument/2006/relationships/image"/><Relationship Id="rId52" Target="../media/image56.png" Type="http://schemas.openxmlformats.org/officeDocument/2006/relationships/image"/><Relationship Id="rId53" Target="../media/image57.svg" Type="http://schemas.openxmlformats.org/officeDocument/2006/relationships/image"/><Relationship Id="rId54" Target="../media/image58.png" Type="http://schemas.openxmlformats.org/officeDocument/2006/relationships/image"/><Relationship Id="rId55" Target="../media/image59.svg" Type="http://schemas.openxmlformats.org/officeDocument/2006/relationships/image"/><Relationship Id="rId56" Target="../media/image60.png" Type="http://schemas.openxmlformats.org/officeDocument/2006/relationships/image"/><Relationship Id="rId57" Target="../media/image61.svg" Type="http://schemas.openxmlformats.org/officeDocument/2006/relationships/image"/><Relationship Id="rId58" Target="../media/image62.png" Type="http://schemas.openxmlformats.org/officeDocument/2006/relationships/image"/><Relationship Id="rId59" Target="../media/image63.svg" Type="http://schemas.openxmlformats.org/officeDocument/2006/relationships/image"/><Relationship Id="rId6" Target="../media/image10.png" Type="http://schemas.openxmlformats.org/officeDocument/2006/relationships/image"/><Relationship Id="rId60" Target="../media/image64.png" Type="http://schemas.openxmlformats.org/officeDocument/2006/relationships/image"/><Relationship Id="rId61" Target="../media/image65.sv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738184" y="-5638509"/>
            <a:ext cx="17012157" cy="17259226"/>
          </a:xfrm>
          <a:custGeom>
            <a:avLst/>
            <a:gdLst/>
            <a:ahLst/>
            <a:cxnLst/>
            <a:rect r="r" b="b" t="t" l="l"/>
            <a:pathLst>
              <a:path h="17259226" w="17012157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r="0" b="-4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19337"/>
            <a:ext cx="13122228" cy="2511354"/>
            <a:chOff x="0" y="0"/>
            <a:chExt cx="17496305" cy="334847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434201"/>
              <a:ext cx="17496305" cy="19142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98"/>
                </a:lnSpc>
              </a:pPr>
              <a:r>
                <a:rPr lang="en-US" sz="8248">
                  <a:solidFill>
                    <a:srgbClr val="FFFFFF"/>
                  </a:solidFill>
                  <a:latin typeface="Agrandir Wide Ultra-Bold"/>
                </a:rPr>
                <a:t>TEAM CSITR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17496305" cy="539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64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69122"/>
            <a:ext cx="7882467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FFFFFF"/>
                </a:solidFill>
                <a:latin typeface="Agrandir Wide Ultra-Bold"/>
              </a:rPr>
              <a:t>COSA È?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28600" y="-275658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23763" y="3869122"/>
            <a:ext cx="8484634" cy="299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FFFFFF"/>
                </a:solidFill>
                <a:latin typeface="Now Semi-Bold"/>
              </a:rPr>
              <a:t>Il </a:t>
            </a:r>
            <a:r>
              <a:rPr lang="en-US" sz="2400">
                <a:solidFill>
                  <a:srgbClr val="FFFFFF"/>
                </a:solidFill>
                <a:latin typeface="Now Bold"/>
              </a:rPr>
              <a:t>Computer Security Incident Response Team, costituisce il riferimento per la prevenzione, la raccolta dati, l’analisi e la gestione degli eventi e degli incidenti di sicurezza informatica per enti e organizzazioni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89845" y="-4273439"/>
            <a:ext cx="13830696" cy="10604278"/>
          </a:xfrm>
          <a:custGeom>
            <a:avLst/>
            <a:gdLst/>
            <a:ahLst/>
            <a:cxnLst/>
            <a:rect r="r" b="b" t="t" l="l"/>
            <a:pathLst>
              <a:path h="10604278" w="13830696">
                <a:moveTo>
                  <a:pt x="0" y="0"/>
                </a:moveTo>
                <a:lnTo>
                  <a:pt x="13830696" y="0"/>
                </a:lnTo>
                <a:lnTo>
                  <a:pt x="13830696" y="10604278"/>
                </a:lnTo>
                <a:lnTo>
                  <a:pt x="0" y="10604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706" r="0" b="-421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39666" y="4029601"/>
            <a:ext cx="9798820" cy="4602476"/>
          </a:xfrm>
          <a:custGeom>
            <a:avLst/>
            <a:gdLst/>
            <a:ahLst/>
            <a:cxnLst/>
            <a:rect r="r" b="b" t="t" l="l"/>
            <a:pathLst>
              <a:path h="4602476" w="9798820">
                <a:moveTo>
                  <a:pt x="0" y="0"/>
                </a:moveTo>
                <a:lnTo>
                  <a:pt x="9798820" y="0"/>
                </a:lnTo>
                <a:lnTo>
                  <a:pt x="9798820" y="4602476"/>
                </a:lnTo>
                <a:lnTo>
                  <a:pt x="0" y="4602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4314" y="1815465"/>
            <a:ext cx="12674744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000000"/>
                </a:solidFill>
                <a:latin typeface="Agrandir Wide Ultra-Bold"/>
              </a:rPr>
              <a:t>Attacco a un sistema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4314" y="3953401"/>
            <a:ext cx="7735807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grandir Wide"/>
              </a:rPr>
              <a:t>In questo attacco al sistema B della rete, l’attaccante è riuscito a bucare la rete e a compromettere il database con dischi di storage che potrebbero contenere dati sensibili sull’azienda target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97726"/>
            <a:ext cx="7352958" cy="5041517"/>
            <a:chOff x="0" y="0"/>
            <a:chExt cx="9803944" cy="672202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0"/>
              <a:ext cx="8804194" cy="278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000000"/>
                  </a:solidFill>
                  <a:latin typeface="Agrandir Wide Ultra-Bold"/>
                </a:rPr>
                <a:t>Come procediamo?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089438"/>
              <a:ext cx="9803944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Now"/>
                </a:rPr>
                <a:t>Dovermo svolgere 2 azioni fondamentali:</a:t>
              </a:r>
            </a:p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Now"/>
                </a:rPr>
                <a:t>Isolamento</a:t>
              </a:r>
            </a:p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Now"/>
                </a:rPr>
                <a:t>Rimozione del sistema B infetto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5694469" y="-3480626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3" y="0"/>
                </a:lnTo>
                <a:lnTo>
                  <a:pt x="18300533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40949" y="6130307"/>
            <a:ext cx="8175940" cy="3840214"/>
          </a:xfrm>
          <a:custGeom>
            <a:avLst/>
            <a:gdLst/>
            <a:ahLst/>
            <a:cxnLst/>
            <a:rect r="r" b="b" t="t" l="l"/>
            <a:pathLst>
              <a:path h="3840214" w="8175940">
                <a:moveTo>
                  <a:pt x="0" y="0"/>
                </a:moveTo>
                <a:lnTo>
                  <a:pt x="8175940" y="0"/>
                </a:lnTo>
                <a:lnTo>
                  <a:pt x="8175940" y="3840214"/>
                </a:lnTo>
                <a:lnTo>
                  <a:pt x="0" y="38402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446540" y="597726"/>
            <a:ext cx="6276929" cy="6179438"/>
            <a:chOff x="0" y="0"/>
            <a:chExt cx="8369239" cy="823925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0"/>
              <a:ext cx="7515792" cy="148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FFFFF"/>
                  </a:solidFill>
                  <a:latin typeface="Agrandir Wide Ultra-Bold"/>
                </a:rPr>
                <a:t>Isolamento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794038"/>
              <a:ext cx="8369239" cy="3319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Now"/>
                </a:rPr>
                <a:t>Si procede con la completa disconessione del sistema dalla rete al fine di evitare, all’attaccante, l’accesso ad altri dispositivi presenti all’interno della rete andando a costituire una rete di quarantena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255317" y="4196788"/>
            <a:ext cx="5537767" cy="5030539"/>
          </a:xfrm>
          <a:custGeom>
            <a:avLst/>
            <a:gdLst/>
            <a:ahLst/>
            <a:cxnLst/>
            <a:rect r="r" b="b" t="t" l="l"/>
            <a:pathLst>
              <a:path h="5030539" w="5537767">
                <a:moveTo>
                  <a:pt x="0" y="0"/>
                </a:moveTo>
                <a:lnTo>
                  <a:pt x="5537767" y="0"/>
                </a:lnTo>
                <a:lnTo>
                  <a:pt x="5537767" y="5030540"/>
                </a:lnTo>
                <a:lnTo>
                  <a:pt x="0" y="5030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8318" y="2714737"/>
            <a:ext cx="7510982" cy="5768434"/>
          </a:xfrm>
          <a:custGeom>
            <a:avLst/>
            <a:gdLst/>
            <a:ahLst/>
            <a:cxnLst/>
            <a:rect r="r" b="b" t="t" l="l"/>
            <a:pathLst>
              <a:path h="5768434" w="7510982">
                <a:moveTo>
                  <a:pt x="0" y="0"/>
                </a:moveTo>
                <a:lnTo>
                  <a:pt x="7510982" y="0"/>
                </a:lnTo>
                <a:lnTo>
                  <a:pt x="7510982" y="5768434"/>
                </a:lnTo>
                <a:lnTo>
                  <a:pt x="0" y="5768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68558" y="1263758"/>
            <a:ext cx="5805137" cy="1752700"/>
            <a:chOff x="0" y="0"/>
            <a:chExt cx="7740182" cy="23369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7740182" cy="148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Agrandir Wide Ultra-Bold"/>
                </a:rPr>
                <a:t>Rimozione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60235"/>
              <a:ext cx="7475473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68558" y="2968833"/>
            <a:ext cx="7575442" cy="459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Essendo il sistema completamente compromesso lo andremo a rimuovere completamente dalla rete e passeremo alla fase di recupero, quindi a ristabilire il sistema in modo che non sia più a rischio nella rete quindi passando anche per una fase di patch delle vulnerabilità del sistema.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Now"/>
              </a:rPr>
              <a:t>Nel nostro caso, in quando dispositivo di immaganizzazione dati si passa per le procedure di “purge” o “destroy”, in modo da accertarsi di rimuovere dati sensibili prima di smaltire le componenti e poi sostituirle.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0600" y="-4988949"/>
            <a:ext cx="12183003" cy="11672838"/>
          </a:xfrm>
          <a:custGeom>
            <a:avLst/>
            <a:gdLst/>
            <a:ahLst/>
            <a:cxnLst/>
            <a:rect r="r" b="b" t="t" l="l"/>
            <a:pathLst>
              <a:path h="11672838" w="12183003">
                <a:moveTo>
                  <a:pt x="0" y="0"/>
                </a:moveTo>
                <a:lnTo>
                  <a:pt x="12183003" y="0"/>
                </a:lnTo>
                <a:lnTo>
                  <a:pt x="12183003" y="11672838"/>
                </a:lnTo>
                <a:lnTo>
                  <a:pt x="0" y="1167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5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544403" y="3625612"/>
            <a:ext cx="7714897" cy="2117627"/>
            <a:chOff x="0" y="0"/>
            <a:chExt cx="10286529" cy="282350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23825"/>
              <a:ext cx="1028652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Agrandir Wide Ultra-Bold"/>
                </a:rPr>
                <a:t>Purge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73418"/>
              <a:ext cx="10286529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Now"/>
                </a:rPr>
                <a:t>Si riporta il dispositivo allo stato iniziale tramite l’impiego di magneti, che bloccano i flussi di bit rendendo le informazioni inaccessibili da altri dispositivi. Si sfrutta quindi un approcio fisico e non logico.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44403" y="6388198"/>
            <a:ext cx="7714897" cy="2870102"/>
            <a:chOff x="0" y="0"/>
            <a:chExt cx="10286529" cy="382680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23825"/>
              <a:ext cx="1028652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Agrandir Wide Ultra-Bold"/>
                </a:rPr>
                <a:t>Destroy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86118"/>
              <a:ext cx="10286529" cy="2948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Now"/>
                </a:rPr>
                <a:t>SI sfrutta una metodologia di laboratorio tra cui disintegrazione o polverizazzione dei media ad alte temperature. A livello di pulizia dati risulta la metodologia più efficace ma ovviamente si presenta con una maggior spesa economica in quanto le componenti dovranno essere sostituite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866900"/>
            <a:ext cx="7543726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20"/>
              </a:lnSpc>
            </a:pPr>
            <a:r>
              <a:rPr lang="en-US" sz="6100">
                <a:solidFill>
                  <a:srgbClr val="000000"/>
                </a:solidFill>
                <a:latin typeface="Agrandir Wide Ultra-Bold"/>
              </a:rPr>
              <a:t>“Purge” e “Destroy”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544403" y="1028700"/>
            <a:ext cx="7714897" cy="2117627"/>
            <a:chOff x="0" y="0"/>
            <a:chExt cx="10286529" cy="282350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23825"/>
              <a:ext cx="1028652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Agrandir Wide Ultra-Bold"/>
                </a:rPr>
                <a:t>Clear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73418"/>
              <a:ext cx="10286529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Now"/>
                </a:rPr>
                <a:t>Si procede con un approccio logico con tecniche di read and write dove il contenuto del dispositivo viene sovrascritto più volte o si usa la funzione di “factory reset” riportando il dispositivo alle impostazioni di fabbrica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7295" y="2784995"/>
            <a:ext cx="634992" cy="458349"/>
          </a:xfrm>
          <a:custGeom>
            <a:avLst/>
            <a:gdLst/>
            <a:ahLst/>
            <a:cxnLst/>
            <a:rect r="r" b="b" t="t" l="l"/>
            <a:pathLst>
              <a:path h="458349" w="634992">
                <a:moveTo>
                  <a:pt x="0" y="0"/>
                </a:moveTo>
                <a:lnTo>
                  <a:pt x="634992" y="0"/>
                </a:lnTo>
                <a:lnTo>
                  <a:pt x="634992" y="458348"/>
                </a:lnTo>
                <a:lnTo>
                  <a:pt x="0" y="458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04282" y="2683353"/>
            <a:ext cx="504043" cy="661632"/>
          </a:xfrm>
          <a:custGeom>
            <a:avLst/>
            <a:gdLst/>
            <a:ahLst/>
            <a:cxnLst/>
            <a:rect r="r" b="b" t="t" l="l"/>
            <a:pathLst>
              <a:path h="661632" w="504043">
                <a:moveTo>
                  <a:pt x="0" y="0"/>
                </a:moveTo>
                <a:lnTo>
                  <a:pt x="504043" y="0"/>
                </a:lnTo>
                <a:lnTo>
                  <a:pt x="504043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94729" y="2734174"/>
            <a:ext cx="571419" cy="559990"/>
          </a:xfrm>
          <a:custGeom>
            <a:avLst/>
            <a:gdLst/>
            <a:ahLst/>
            <a:cxnLst/>
            <a:rect r="r" b="b" t="t" l="l"/>
            <a:pathLst>
              <a:path h="559990" w="571419">
                <a:moveTo>
                  <a:pt x="0" y="0"/>
                </a:moveTo>
                <a:lnTo>
                  <a:pt x="571418" y="0"/>
                </a:lnTo>
                <a:lnTo>
                  <a:pt x="571418" y="559990"/>
                </a:lnTo>
                <a:lnTo>
                  <a:pt x="0" y="5599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09692" y="2683353"/>
            <a:ext cx="441489" cy="661632"/>
          </a:xfrm>
          <a:custGeom>
            <a:avLst/>
            <a:gdLst/>
            <a:ahLst/>
            <a:cxnLst/>
            <a:rect r="r" b="b" t="t" l="l"/>
            <a:pathLst>
              <a:path h="661632" w="441489">
                <a:moveTo>
                  <a:pt x="0" y="0"/>
                </a:moveTo>
                <a:lnTo>
                  <a:pt x="441489" y="0"/>
                </a:lnTo>
                <a:lnTo>
                  <a:pt x="441489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89082" y="2730288"/>
            <a:ext cx="537826" cy="567762"/>
          </a:xfrm>
          <a:custGeom>
            <a:avLst/>
            <a:gdLst/>
            <a:ahLst/>
            <a:cxnLst/>
            <a:rect r="r" b="b" t="t" l="l"/>
            <a:pathLst>
              <a:path h="567762" w="537826">
                <a:moveTo>
                  <a:pt x="0" y="0"/>
                </a:moveTo>
                <a:lnTo>
                  <a:pt x="537826" y="0"/>
                </a:lnTo>
                <a:lnTo>
                  <a:pt x="537826" y="567762"/>
                </a:lnTo>
                <a:lnTo>
                  <a:pt x="0" y="5677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92932" y="2683353"/>
            <a:ext cx="589454" cy="661632"/>
          </a:xfrm>
          <a:custGeom>
            <a:avLst/>
            <a:gdLst/>
            <a:ahLst/>
            <a:cxnLst/>
            <a:rect r="r" b="b" t="t" l="l"/>
            <a:pathLst>
              <a:path h="661632" w="589454">
                <a:moveTo>
                  <a:pt x="0" y="0"/>
                </a:moveTo>
                <a:lnTo>
                  <a:pt x="589454" y="0"/>
                </a:lnTo>
                <a:lnTo>
                  <a:pt x="589454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81573" y="9091198"/>
            <a:ext cx="640714" cy="498592"/>
          </a:xfrm>
          <a:custGeom>
            <a:avLst/>
            <a:gdLst/>
            <a:ahLst/>
            <a:cxnLst/>
            <a:rect r="r" b="b" t="t" l="l"/>
            <a:pathLst>
              <a:path h="498592" w="640714">
                <a:moveTo>
                  <a:pt x="0" y="0"/>
                </a:moveTo>
                <a:lnTo>
                  <a:pt x="640714" y="0"/>
                </a:lnTo>
                <a:lnTo>
                  <a:pt x="640714" y="498591"/>
                </a:lnTo>
                <a:lnTo>
                  <a:pt x="0" y="4985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23977" y="9009678"/>
            <a:ext cx="264653" cy="661632"/>
          </a:xfrm>
          <a:custGeom>
            <a:avLst/>
            <a:gdLst/>
            <a:ahLst/>
            <a:cxnLst/>
            <a:rect r="r" b="b" t="t" l="l"/>
            <a:pathLst>
              <a:path h="661632" w="264653">
                <a:moveTo>
                  <a:pt x="0" y="0"/>
                </a:moveTo>
                <a:lnTo>
                  <a:pt x="264653" y="0"/>
                </a:lnTo>
                <a:lnTo>
                  <a:pt x="264653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40242" y="9107924"/>
            <a:ext cx="680391" cy="465140"/>
          </a:xfrm>
          <a:custGeom>
            <a:avLst/>
            <a:gdLst/>
            <a:ahLst/>
            <a:cxnLst/>
            <a:rect r="r" b="b" t="t" l="l"/>
            <a:pathLst>
              <a:path h="465140" w="680391">
                <a:moveTo>
                  <a:pt x="0" y="0"/>
                </a:moveTo>
                <a:lnTo>
                  <a:pt x="680391" y="0"/>
                </a:lnTo>
                <a:lnTo>
                  <a:pt x="680391" y="465140"/>
                </a:lnTo>
                <a:lnTo>
                  <a:pt x="0" y="46514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48813" y="9060406"/>
            <a:ext cx="563247" cy="560175"/>
          </a:xfrm>
          <a:custGeom>
            <a:avLst/>
            <a:gdLst/>
            <a:ahLst/>
            <a:cxnLst/>
            <a:rect r="r" b="b" t="t" l="l"/>
            <a:pathLst>
              <a:path h="560175" w="563247">
                <a:moveTo>
                  <a:pt x="0" y="0"/>
                </a:moveTo>
                <a:lnTo>
                  <a:pt x="563247" y="0"/>
                </a:lnTo>
                <a:lnTo>
                  <a:pt x="563247" y="560175"/>
                </a:lnTo>
                <a:lnTo>
                  <a:pt x="0" y="56017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937097" y="9009678"/>
            <a:ext cx="241796" cy="661632"/>
          </a:xfrm>
          <a:custGeom>
            <a:avLst/>
            <a:gdLst/>
            <a:ahLst/>
            <a:cxnLst/>
            <a:rect r="r" b="b" t="t" l="l"/>
            <a:pathLst>
              <a:path h="661632" w="241796">
                <a:moveTo>
                  <a:pt x="0" y="0"/>
                </a:moveTo>
                <a:lnTo>
                  <a:pt x="241796" y="0"/>
                </a:lnTo>
                <a:lnTo>
                  <a:pt x="241796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92932" y="9057020"/>
            <a:ext cx="589454" cy="566947"/>
          </a:xfrm>
          <a:custGeom>
            <a:avLst/>
            <a:gdLst/>
            <a:ahLst/>
            <a:cxnLst/>
            <a:rect r="r" b="b" t="t" l="l"/>
            <a:pathLst>
              <a:path h="566947" w="589454">
                <a:moveTo>
                  <a:pt x="0" y="0"/>
                </a:moveTo>
                <a:lnTo>
                  <a:pt x="589454" y="0"/>
                </a:lnTo>
                <a:lnTo>
                  <a:pt x="589454" y="566947"/>
                </a:lnTo>
                <a:lnTo>
                  <a:pt x="0" y="56694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514120" y="7428096"/>
            <a:ext cx="381341" cy="661632"/>
          </a:xfrm>
          <a:custGeom>
            <a:avLst/>
            <a:gdLst/>
            <a:ahLst/>
            <a:cxnLst/>
            <a:rect r="r" b="b" t="t" l="l"/>
            <a:pathLst>
              <a:path h="661632" w="381341">
                <a:moveTo>
                  <a:pt x="0" y="0"/>
                </a:moveTo>
                <a:lnTo>
                  <a:pt x="381341" y="0"/>
                </a:lnTo>
                <a:lnTo>
                  <a:pt x="381341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25333" y="7428096"/>
            <a:ext cx="461939" cy="661632"/>
          </a:xfrm>
          <a:custGeom>
            <a:avLst/>
            <a:gdLst/>
            <a:ahLst/>
            <a:cxnLst/>
            <a:rect r="r" b="b" t="t" l="l"/>
            <a:pathLst>
              <a:path h="661632" w="461939">
                <a:moveTo>
                  <a:pt x="0" y="0"/>
                </a:moveTo>
                <a:lnTo>
                  <a:pt x="461940" y="0"/>
                </a:lnTo>
                <a:lnTo>
                  <a:pt x="461940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332025" y="7428096"/>
            <a:ext cx="496825" cy="661632"/>
          </a:xfrm>
          <a:custGeom>
            <a:avLst/>
            <a:gdLst/>
            <a:ahLst/>
            <a:cxnLst/>
            <a:rect r="r" b="b" t="t" l="l"/>
            <a:pathLst>
              <a:path h="661632" w="496825">
                <a:moveTo>
                  <a:pt x="0" y="0"/>
                </a:moveTo>
                <a:lnTo>
                  <a:pt x="496826" y="0"/>
                </a:lnTo>
                <a:lnTo>
                  <a:pt x="496826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275408" y="7428096"/>
            <a:ext cx="510058" cy="661632"/>
          </a:xfrm>
          <a:custGeom>
            <a:avLst/>
            <a:gdLst/>
            <a:ahLst/>
            <a:cxnLst/>
            <a:rect r="r" b="b" t="t" l="l"/>
            <a:pathLst>
              <a:path h="661632" w="510058">
                <a:moveTo>
                  <a:pt x="0" y="0"/>
                </a:moveTo>
                <a:lnTo>
                  <a:pt x="510058" y="0"/>
                </a:lnTo>
                <a:lnTo>
                  <a:pt x="510058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912436" y="7428096"/>
            <a:ext cx="291118" cy="661632"/>
          </a:xfrm>
          <a:custGeom>
            <a:avLst/>
            <a:gdLst/>
            <a:ahLst/>
            <a:cxnLst/>
            <a:rect r="r" b="b" t="t" l="l"/>
            <a:pathLst>
              <a:path h="661632" w="291118">
                <a:moveTo>
                  <a:pt x="0" y="0"/>
                </a:moveTo>
                <a:lnTo>
                  <a:pt x="291118" y="0"/>
                </a:lnTo>
                <a:lnTo>
                  <a:pt x="291118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729950" y="7501203"/>
            <a:ext cx="515418" cy="515418"/>
          </a:xfrm>
          <a:custGeom>
            <a:avLst/>
            <a:gdLst/>
            <a:ahLst/>
            <a:cxnLst/>
            <a:rect r="r" b="b" t="t" l="l"/>
            <a:pathLst>
              <a:path h="515418" w="515418">
                <a:moveTo>
                  <a:pt x="0" y="0"/>
                </a:moveTo>
                <a:lnTo>
                  <a:pt x="515418" y="0"/>
                </a:lnTo>
                <a:lnTo>
                  <a:pt x="515418" y="515419"/>
                </a:lnTo>
                <a:lnTo>
                  <a:pt x="0" y="51541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406429" y="5886564"/>
            <a:ext cx="596723" cy="581534"/>
          </a:xfrm>
          <a:custGeom>
            <a:avLst/>
            <a:gdLst/>
            <a:ahLst/>
            <a:cxnLst/>
            <a:rect r="r" b="b" t="t" l="l"/>
            <a:pathLst>
              <a:path h="581534" w="596723">
                <a:moveTo>
                  <a:pt x="0" y="0"/>
                </a:moveTo>
                <a:lnTo>
                  <a:pt x="596723" y="0"/>
                </a:lnTo>
                <a:lnTo>
                  <a:pt x="596723" y="581534"/>
                </a:lnTo>
                <a:lnTo>
                  <a:pt x="0" y="581534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913304" y="5846515"/>
            <a:ext cx="485999" cy="661632"/>
          </a:xfrm>
          <a:custGeom>
            <a:avLst/>
            <a:gdLst/>
            <a:ahLst/>
            <a:cxnLst/>
            <a:rect r="r" b="b" t="t" l="l"/>
            <a:pathLst>
              <a:path h="661632" w="485999">
                <a:moveTo>
                  <a:pt x="0" y="0"/>
                </a:moveTo>
                <a:lnTo>
                  <a:pt x="485999" y="0"/>
                </a:lnTo>
                <a:lnTo>
                  <a:pt x="485999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286312" y="5846515"/>
            <a:ext cx="588251" cy="661632"/>
          </a:xfrm>
          <a:custGeom>
            <a:avLst/>
            <a:gdLst/>
            <a:ahLst/>
            <a:cxnLst/>
            <a:rect r="r" b="b" t="t" l="l"/>
            <a:pathLst>
              <a:path h="661632" w="588251">
                <a:moveTo>
                  <a:pt x="0" y="0"/>
                </a:moveTo>
                <a:lnTo>
                  <a:pt x="588251" y="0"/>
                </a:lnTo>
                <a:lnTo>
                  <a:pt x="588251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271799" y="5846515"/>
            <a:ext cx="517276" cy="661632"/>
          </a:xfrm>
          <a:custGeom>
            <a:avLst/>
            <a:gdLst/>
            <a:ahLst/>
            <a:cxnLst/>
            <a:rect r="r" b="b" t="t" l="l"/>
            <a:pathLst>
              <a:path h="661632" w="517276">
                <a:moveTo>
                  <a:pt x="0" y="0"/>
                </a:moveTo>
                <a:lnTo>
                  <a:pt x="517276" y="0"/>
                </a:lnTo>
                <a:lnTo>
                  <a:pt x="517276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714696" y="5900196"/>
            <a:ext cx="686597" cy="554271"/>
          </a:xfrm>
          <a:custGeom>
            <a:avLst/>
            <a:gdLst/>
            <a:ahLst/>
            <a:cxnLst/>
            <a:rect r="r" b="b" t="t" l="l"/>
            <a:pathLst>
              <a:path h="554271" w="686597">
                <a:moveTo>
                  <a:pt x="0" y="0"/>
                </a:moveTo>
                <a:lnTo>
                  <a:pt x="686597" y="0"/>
                </a:lnTo>
                <a:lnTo>
                  <a:pt x="686597" y="554271"/>
                </a:lnTo>
                <a:lnTo>
                  <a:pt x="0" y="554271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659581" y="5944694"/>
            <a:ext cx="656157" cy="465275"/>
          </a:xfrm>
          <a:custGeom>
            <a:avLst/>
            <a:gdLst/>
            <a:ahLst/>
            <a:cxnLst/>
            <a:rect r="r" b="b" t="t" l="l"/>
            <a:pathLst>
              <a:path h="465275" w="656157">
                <a:moveTo>
                  <a:pt x="0" y="0"/>
                </a:moveTo>
                <a:lnTo>
                  <a:pt x="656156" y="0"/>
                </a:lnTo>
                <a:lnTo>
                  <a:pt x="656156" y="465275"/>
                </a:lnTo>
                <a:lnTo>
                  <a:pt x="0" y="465275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337217" y="4264934"/>
            <a:ext cx="735147" cy="661632"/>
          </a:xfrm>
          <a:custGeom>
            <a:avLst/>
            <a:gdLst/>
            <a:ahLst/>
            <a:cxnLst/>
            <a:rect r="r" b="b" t="t" l="l"/>
            <a:pathLst>
              <a:path h="661632" w="735147">
                <a:moveTo>
                  <a:pt x="0" y="0"/>
                </a:moveTo>
                <a:lnTo>
                  <a:pt x="735147" y="0"/>
                </a:lnTo>
                <a:lnTo>
                  <a:pt x="735147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866427" y="4297746"/>
            <a:ext cx="579752" cy="596007"/>
          </a:xfrm>
          <a:custGeom>
            <a:avLst/>
            <a:gdLst/>
            <a:ahLst/>
            <a:cxnLst/>
            <a:rect r="r" b="b" t="t" l="l"/>
            <a:pathLst>
              <a:path h="596007" w="579752">
                <a:moveTo>
                  <a:pt x="0" y="0"/>
                </a:moveTo>
                <a:lnTo>
                  <a:pt x="579752" y="0"/>
                </a:lnTo>
                <a:lnTo>
                  <a:pt x="579752" y="596008"/>
                </a:lnTo>
                <a:lnTo>
                  <a:pt x="0" y="596008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272929" y="4297746"/>
            <a:ext cx="615017" cy="596007"/>
          </a:xfrm>
          <a:custGeom>
            <a:avLst/>
            <a:gdLst/>
            <a:ahLst/>
            <a:cxnLst/>
            <a:rect r="r" b="b" t="t" l="l"/>
            <a:pathLst>
              <a:path h="596007" w="615017">
                <a:moveTo>
                  <a:pt x="0" y="0"/>
                </a:moveTo>
                <a:lnTo>
                  <a:pt x="615017" y="0"/>
                </a:lnTo>
                <a:lnTo>
                  <a:pt x="615017" y="596008"/>
                </a:lnTo>
                <a:lnTo>
                  <a:pt x="0" y="596008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195356" y="4264934"/>
            <a:ext cx="670161" cy="661632"/>
          </a:xfrm>
          <a:custGeom>
            <a:avLst/>
            <a:gdLst/>
            <a:ahLst/>
            <a:cxnLst/>
            <a:rect r="r" b="b" t="t" l="l"/>
            <a:pathLst>
              <a:path h="661632" w="670161">
                <a:moveTo>
                  <a:pt x="0" y="0"/>
                </a:moveTo>
                <a:lnTo>
                  <a:pt x="670162" y="0"/>
                </a:lnTo>
                <a:lnTo>
                  <a:pt x="670162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810184" y="4264934"/>
            <a:ext cx="495622" cy="661632"/>
          </a:xfrm>
          <a:custGeom>
            <a:avLst/>
            <a:gdLst/>
            <a:ahLst/>
            <a:cxnLst/>
            <a:rect r="r" b="b" t="t" l="l"/>
            <a:pathLst>
              <a:path h="661632" w="495622">
                <a:moveTo>
                  <a:pt x="0" y="0"/>
                </a:moveTo>
                <a:lnTo>
                  <a:pt x="495622" y="0"/>
                </a:lnTo>
                <a:lnTo>
                  <a:pt x="495622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770523" y="4264934"/>
            <a:ext cx="434271" cy="661632"/>
          </a:xfrm>
          <a:custGeom>
            <a:avLst/>
            <a:gdLst/>
            <a:ahLst/>
            <a:cxnLst/>
            <a:rect r="r" b="b" t="t" l="l"/>
            <a:pathLst>
              <a:path h="661632" w="434271">
                <a:moveTo>
                  <a:pt x="0" y="0"/>
                </a:moveTo>
                <a:lnTo>
                  <a:pt x="434272" y="0"/>
                </a:lnTo>
                <a:lnTo>
                  <a:pt x="434272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728913" y="838200"/>
            <a:ext cx="12830175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Agrandir Wide Ultra-Bold"/>
              </a:rPr>
              <a:t>GRAZIE DELL’ATTENZIONE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DAF8M_WqIfY</dc:identifier>
  <dcterms:modified xsi:type="dcterms:W3CDTF">2011-08-01T06:04:30Z</dcterms:modified>
  <cp:revision>1</cp:revision>
  <dc:title>La tecnologia in azienda e al lavoro</dc:title>
</cp:coreProperties>
</file>