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8"/>
    <p:restoredTop sz="94727"/>
  </p:normalViewPr>
  <p:slideViewPr>
    <p:cSldViewPr snapToGrid="0">
      <p:cViewPr>
        <p:scale>
          <a:sx n="185" d="100"/>
          <a:sy n="185" d="100"/>
        </p:scale>
        <p:origin x="26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37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5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2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2312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73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2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86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06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24951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79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6/8/24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22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6/8/24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6650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AE5A5D-4046-7B2C-E424-C5623AC56BF2}"/>
              </a:ext>
            </a:extLst>
          </p:cNvPr>
          <p:cNvPicPr>
            <a:picLocks noChangeAspect="1"/>
          </p:cNvPicPr>
          <p:nvPr/>
        </p:nvPicPr>
        <p:blipFill rotWithShape="1">
          <a:blip r:embed="rId2">
            <a:alphaModFix amt="60000"/>
          </a:blip>
          <a:srcRect t="976" b="13797"/>
          <a:stretch/>
        </p:blipFill>
        <p:spPr>
          <a:xfrm>
            <a:off x="20" y="10"/>
            <a:ext cx="12191979" cy="6857989"/>
          </a:xfrm>
          <a:prstGeom prst="rect">
            <a:avLst/>
          </a:prstGeom>
        </p:spPr>
      </p:pic>
      <p:sp>
        <p:nvSpPr>
          <p:cNvPr id="2" name="Title 1">
            <a:extLst>
              <a:ext uri="{FF2B5EF4-FFF2-40B4-BE49-F238E27FC236}">
                <a16:creationId xmlns:a16="http://schemas.microsoft.com/office/drawing/2014/main" id="{79132ECD-5CBE-CB69-A1DC-3CCEBD1679EC}"/>
              </a:ext>
            </a:extLst>
          </p:cNvPr>
          <p:cNvSpPr>
            <a:spLocks noGrp="1"/>
          </p:cNvSpPr>
          <p:nvPr>
            <p:ph type="ctrTitle"/>
          </p:nvPr>
        </p:nvSpPr>
        <p:spPr>
          <a:xfrm>
            <a:off x="521208" y="908791"/>
            <a:ext cx="6108192" cy="5099101"/>
          </a:xfrm>
        </p:spPr>
        <p:txBody>
          <a:bodyPr anchor="b">
            <a:normAutofit/>
          </a:bodyPr>
          <a:lstStyle/>
          <a:p>
            <a:r>
              <a:rPr lang="en-IT" sz="6000">
                <a:solidFill>
                  <a:srgbClr val="FFFFFF"/>
                </a:solidFill>
              </a:rPr>
              <a:t>Trust Region Policy Optimization</a:t>
            </a:r>
          </a:p>
        </p:txBody>
      </p:sp>
      <p:sp>
        <p:nvSpPr>
          <p:cNvPr id="3" name="Subtitle 2">
            <a:extLst>
              <a:ext uri="{FF2B5EF4-FFF2-40B4-BE49-F238E27FC236}">
                <a16:creationId xmlns:a16="http://schemas.microsoft.com/office/drawing/2014/main" id="{4879D959-742E-C625-19B0-F52C2BB67114}"/>
              </a:ext>
            </a:extLst>
          </p:cNvPr>
          <p:cNvSpPr>
            <a:spLocks noGrp="1"/>
          </p:cNvSpPr>
          <p:nvPr>
            <p:ph type="subTitle" idx="1"/>
          </p:nvPr>
        </p:nvSpPr>
        <p:spPr>
          <a:xfrm>
            <a:off x="9261099" y="917843"/>
            <a:ext cx="2359397" cy="5020747"/>
          </a:xfrm>
        </p:spPr>
        <p:txBody>
          <a:bodyPr anchor="t">
            <a:normAutofit/>
          </a:bodyPr>
          <a:lstStyle/>
          <a:p>
            <a:r>
              <a:rPr lang="en-IT" dirty="0">
                <a:solidFill>
                  <a:srgbClr val="FFFFFF"/>
                </a:solidFill>
              </a:rPr>
              <a:t>Nicola Pitzalis</a:t>
            </a:r>
          </a:p>
          <a:p>
            <a:endParaRPr lang="en-IT" dirty="0">
              <a:solidFill>
                <a:srgbClr val="FFFFFF"/>
              </a:solidFill>
            </a:endParaRPr>
          </a:p>
          <a:p>
            <a:endParaRPr lang="en-IT" dirty="0">
              <a:solidFill>
                <a:srgbClr val="FFFFFF"/>
              </a:solidFill>
            </a:endParaRPr>
          </a:p>
          <a:p>
            <a:endParaRPr lang="en-IT" dirty="0">
              <a:solidFill>
                <a:srgbClr val="FFFFFF"/>
              </a:solidFill>
            </a:endParaRPr>
          </a:p>
          <a:p>
            <a:endParaRPr lang="en-IT" dirty="0">
              <a:solidFill>
                <a:srgbClr val="FFFFFF"/>
              </a:solidFill>
            </a:endParaRPr>
          </a:p>
          <a:p>
            <a:endParaRPr lang="en-IT" dirty="0">
              <a:solidFill>
                <a:srgbClr val="FFFFFF"/>
              </a:solidFill>
            </a:endParaRPr>
          </a:p>
          <a:p>
            <a:endParaRPr lang="en-IT" dirty="0">
              <a:solidFill>
                <a:srgbClr val="FFFFFF"/>
              </a:solidFill>
            </a:endParaRPr>
          </a:p>
          <a:p>
            <a:endParaRPr lang="en-IT" dirty="0">
              <a:solidFill>
                <a:srgbClr val="FFFFFF"/>
              </a:solidFill>
            </a:endParaRPr>
          </a:p>
          <a:p>
            <a:endParaRPr lang="en-IT" dirty="0">
              <a:solidFill>
                <a:srgbClr val="FFFFFF"/>
              </a:solidFill>
            </a:endParaRPr>
          </a:p>
          <a:p>
            <a:r>
              <a:rPr lang="en-IT" dirty="0">
                <a:solidFill>
                  <a:srgbClr val="FFFFFF"/>
                </a:solidFill>
              </a:rPr>
              <a:t>Intelligent System for Patter Recognition</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65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6FD-0674-2FD4-643E-4589C6E547AD}"/>
              </a:ext>
            </a:extLst>
          </p:cNvPr>
          <p:cNvSpPr>
            <a:spLocks noGrp="1"/>
          </p:cNvSpPr>
          <p:nvPr>
            <p:ph type="title"/>
          </p:nvPr>
        </p:nvSpPr>
        <p:spPr/>
        <p:txBody>
          <a:bodyPr/>
          <a:lstStyle/>
          <a:p>
            <a:r>
              <a:rPr lang="en-IT" dirty="0"/>
              <a:t>Introduction to the problem</a:t>
            </a:r>
          </a:p>
        </p:txBody>
      </p:sp>
      <p:sp>
        <p:nvSpPr>
          <p:cNvPr id="19" name="TextBox 18">
            <a:extLst>
              <a:ext uri="{FF2B5EF4-FFF2-40B4-BE49-F238E27FC236}">
                <a16:creationId xmlns:a16="http://schemas.microsoft.com/office/drawing/2014/main" id="{17A48BE7-BDA9-BA50-1EDE-C11AC124F9CC}"/>
              </a:ext>
            </a:extLst>
          </p:cNvPr>
          <p:cNvSpPr txBox="1"/>
          <p:nvPr/>
        </p:nvSpPr>
        <p:spPr>
          <a:xfrm>
            <a:off x="571500" y="2041662"/>
            <a:ext cx="11049000" cy="523220"/>
          </a:xfrm>
          <a:prstGeom prst="rect">
            <a:avLst/>
          </a:prstGeom>
          <a:noFill/>
        </p:spPr>
        <p:txBody>
          <a:bodyPr wrap="square" rtlCol="0">
            <a:spAutoFit/>
          </a:bodyPr>
          <a:lstStyle/>
          <a:p>
            <a:r>
              <a:rPr lang="en-IT" sz="1400" dirty="0"/>
              <a:t>In this paper, Schulman et al. extended the work of Kakade &amp; Langford (2002) to obtain an algorithm able to optimize large nonlinear policies such as neural networks.</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214095B-8458-D76E-6442-3563D3118E29}"/>
                  </a:ext>
                </a:extLst>
              </p:cNvPr>
              <p:cNvSpPr txBox="1"/>
              <p:nvPr/>
            </p:nvSpPr>
            <p:spPr>
              <a:xfrm>
                <a:off x="571500" y="2694332"/>
                <a:ext cx="6189002" cy="307777"/>
              </a:xfrm>
              <a:prstGeom prst="rect">
                <a:avLst/>
              </a:prstGeom>
              <a:noFill/>
            </p:spPr>
            <p:txBody>
              <a:bodyPr wrap="none" rtlCol="0">
                <a:spAutoFit/>
              </a:bodyPr>
              <a:lstStyle/>
              <a:p>
                <a:r>
                  <a:rPr lang="en-IT" sz="1400" dirty="0"/>
                  <a:t>We want to minimize the expected discounted cost of the new policy</a:t>
                </a:r>
                <a14:m>
                  <m:oMath xmlns:m="http://schemas.openxmlformats.org/officeDocument/2006/math">
                    <m:r>
                      <a:rPr lang="en-US" sz="1400" b="0" i="0" smtClean="0">
                        <a:ea typeface="Cambria Math" panose="02040503050406030204" pitchFamily="18" charset="0"/>
                      </a:rPr>
                      <m:t> </m:t>
                    </m:r>
                    <m:r>
                      <a:rPr lang="en-IT" sz="1400" i="1" smtClean="0">
                        <a:ea typeface="Cambria Math" panose="02040503050406030204" pitchFamily="18" charset="0"/>
                      </a:rPr>
                      <m:t>𝜂</m:t>
                    </m:r>
                    <m:r>
                      <a:rPr lang="en-US" sz="1400" b="0" i="1" smtClean="0">
                        <a:ea typeface="Cambria Math" panose="02040503050406030204" pitchFamily="18" charset="0"/>
                      </a:rPr>
                      <m:t>(</m:t>
                    </m:r>
                    <m:acc>
                      <m:accPr>
                        <m:chr m:val="̃"/>
                        <m:ctrlPr>
                          <a:rPr lang="en-IT" sz="1400" i="1" smtClean="0">
                            <a:ea typeface="Cambria Math" panose="02040503050406030204" pitchFamily="18" charset="0"/>
                          </a:rPr>
                        </m:ctrlPr>
                      </m:accPr>
                      <m:e>
                        <m:r>
                          <a:rPr lang="en-IT" sz="1400" i="1" smtClean="0">
                            <a:ea typeface="Cambria Math" panose="02040503050406030204" pitchFamily="18" charset="0"/>
                          </a:rPr>
                          <m:t>𝜋</m:t>
                        </m:r>
                      </m:e>
                    </m:acc>
                    <m:r>
                      <a:rPr lang="en-US" sz="1400" b="0" i="0" smtClean="0">
                        <a:ea typeface="Cambria Math" panose="02040503050406030204" pitchFamily="18" charset="0"/>
                      </a:rPr>
                      <m:t>)</m:t>
                    </m:r>
                  </m:oMath>
                </a14:m>
                <a:r>
                  <a:rPr lang="en-IT" sz="1400" dirty="0"/>
                  <a:t>:</a:t>
                </a:r>
              </a:p>
            </p:txBody>
          </p:sp>
        </mc:Choice>
        <mc:Fallback>
          <p:sp>
            <p:nvSpPr>
              <p:cNvPr id="20" name="TextBox 19">
                <a:extLst>
                  <a:ext uri="{FF2B5EF4-FFF2-40B4-BE49-F238E27FC236}">
                    <a16:creationId xmlns:a16="http://schemas.microsoft.com/office/drawing/2014/main" id="{4214095B-8458-D76E-6442-3563D3118E29}"/>
                  </a:ext>
                </a:extLst>
              </p:cNvPr>
              <p:cNvSpPr txBox="1">
                <a:spLocks noRot="1" noChangeAspect="1" noMove="1" noResize="1" noEditPoints="1" noAdjustHandles="1" noChangeArrowheads="1" noChangeShapeType="1" noTextEdit="1"/>
              </p:cNvSpPr>
              <p:nvPr/>
            </p:nvSpPr>
            <p:spPr>
              <a:xfrm>
                <a:off x="571500" y="2694332"/>
                <a:ext cx="6189002" cy="307777"/>
              </a:xfrm>
              <a:prstGeom prst="rect">
                <a:avLst/>
              </a:prstGeom>
              <a:blipFill>
                <a:blip r:embed="rId2"/>
                <a:stretch>
                  <a:fillRect l="-410" t="-4000" b="-16000"/>
                </a:stretch>
              </a:blipFill>
            </p:spPr>
            <p:txBody>
              <a:bodyPr/>
              <a:lstStyle/>
              <a:p>
                <a:r>
                  <a:rPr lang="en-IT">
                    <a:noFill/>
                  </a:rPr>
                  <a:t> </a:t>
                </a:r>
              </a:p>
            </p:txBody>
          </p:sp>
        </mc:Fallback>
      </mc:AlternateContent>
      <p:pic>
        <p:nvPicPr>
          <p:cNvPr id="26" name="Content Placeholder 25">
            <a:extLst>
              <a:ext uri="{FF2B5EF4-FFF2-40B4-BE49-F238E27FC236}">
                <a16:creationId xmlns:a16="http://schemas.microsoft.com/office/drawing/2014/main" id="{8814A332-15EE-87AF-740E-D140183A82E8}"/>
              </a:ext>
            </a:extLst>
          </p:cNvPr>
          <p:cNvPicPr>
            <a:picLocks noGrp="1" noChangeAspect="1"/>
          </p:cNvPicPr>
          <p:nvPr>
            <p:ph idx="1"/>
          </p:nvPr>
        </p:nvPicPr>
        <p:blipFill>
          <a:blip r:embed="rId3"/>
          <a:stretch>
            <a:fillRect/>
          </a:stretch>
        </p:blipFill>
        <p:spPr>
          <a:xfrm>
            <a:off x="7060024" y="2766851"/>
            <a:ext cx="3060700" cy="342900"/>
          </a:xfrm>
        </p:spPr>
      </p:pic>
      <p:sp>
        <p:nvSpPr>
          <p:cNvPr id="28" name="TextBox 27">
            <a:extLst>
              <a:ext uri="{FF2B5EF4-FFF2-40B4-BE49-F238E27FC236}">
                <a16:creationId xmlns:a16="http://schemas.microsoft.com/office/drawing/2014/main" id="{2C695C3E-3C53-6346-F048-CDE47DE61447}"/>
              </a:ext>
            </a:extLst>
          </p:cNvPr>
          <p:cNvSpPr txBox="1"/>
          <p:nvPr/>
        </p:nvSpPr>
        <p:spPr>
          <a:xfrm>
            <a:off x="9077008" y="2317095"/>
            <a:ext cx="2087431" cy="246221"/>
          </a:xfrm>
          <a:prstGeom prst="rect">
            <a:avLst/>
          </a:prstGeom>
          <a:noFill/>
        </p:spPr>
        <p:txBody>
          <a:bodyPr wrap="none" rtlCol="0">
            <a:spAutoFit/>
          </a:bodyPr>
          <a:lstStyle/>
          <a:p>
            <a:r>
              <a:rPr lang="en-IT" sz="1000" dirty="0">
                <a:solidFill>
                  <a:schemeClr val="accent1">
                    <a:lumMod val="75000"/>
                  </a:schemeClr>
                </a:solidFill>
              </a:rPr>
              <a:t>discounted visitation frequencies</a:t>
            </a:r>
          </a:p>
        </p:txBody>
      </p:sp>
      <p:cxnSp>
        <p:nvCxnSpPr>
          <p:cNvPr id="30" name="Straight Arrow Connector 29">
            <a:extLst>
              <a:ext uri="{FF2B5EF4-FFF2-40B4-BE49-F238E27FC236}">
                <a16:creationId xmlns:a16="http://schemas.microsoft.com/office/drawing/2014/main" id="{8D2B79F9-D484-D9DB-7FC7-C7634805AE54}"/>
              </a:ext>
            </a:extLst>
          </p:cNvPr>
          <p:cNvCxnSpPr>
            <a:cxnSpLocks/>
            <a:stCxn id="28" idx="1"/>
            <a:endCxn id="26" idx="0"/>
          </p:cNvCxnSpPr>
          <p:nvPr/>
        </p:nvCxnSpPr>
        <p:spPr>
          <a:xfrm flipH="1">
            <a:off x="8590374" y="2440206"/>
            <a:ext cx="486634" cy="32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9F387AB-C6FD-6A3E-FA44-DECA73AFF104}"/>
              </a:ext>
            </a:extLst>
          </p:cNvPr>
          <p:cNvSpPr txBox="1"/>
          <p:nvPr/>
        </p:nvSpPr>
        <p:spPr>
          <a:xfrm>
            <a:off x="10281557" y="3182779"/>
            <a:ext cx="1338943" cy="246221"/>
          </a:xfrm>
          <a:prstGeom prst="rect">
            <a:avLst/>
          </a:prstGeom>
          <a:noFill/>
        </p:spPr>
        <p:txBody>
          <a:bodyPr wrap="square">
            <a:spAutoFit/>
          </a:bodyPr>
          <a:lstStyle/>
          <a:p>
            <a:r>
              <a:rPr lang="en-IT" sz="1000" dirty="0">
                <a:solidFill>
                  <a:schemeClr val="accent1">
                    <a:lumMod val="75000"/>
                  </a:schemeClr>
                </a:solidFill>
              </a:rPr>
              <a:t>advantage function</a:t>
            </a:r>
          </a:p>
        </p:txBody>
      </p:sp>
      <p:cxnSp>
        <p:nvCxnSpPr>
          <p:cNvPr id="40" name="Straight Arrow Connector 39">
            <a:extLst>
              <a:ext uri="{FF2B5EF4-FFF2-40B4-BE49-F238E27FC236}">
                <a16:creationId xmlns:a16="http://schemas.microsoft.com/office/drawing/2014/main" id="{D93B856A-789B-2875-EA38-F370B71A97B9}"/>
              </a:ext>
            </a:extLst>
          </p:cNvPr>
          <p:cNvCxnSpPr>
            <a:cxnSpLocks/>
            <a:stCxn id="39" idx="0"/>
          </p:cNvCxnSpPr>
          <p:nvPr/>
        </p:nvCxnSpPr>
        <p:spPr>
          <a:xfrm flipH="1" flipV="1">
            <a:off x="9838394" y="3038833"/>
            <a:ext cx="1112635" cy="14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C7ABE5F-C477-68E0-7C53-648787C7BFBD}"/>
              </a:ext>
            </a:extLst>
          </p:cNvPr>
          <p:cNvSpPr txBox="1"/>
          <p:nvPr/>
        </p:nvSpPr>
        <p:spPr>
          <a:xfrm>
            <a:off x="8592491" y="3141904"/>
            <a:ext cx="801860" cy="246221"/>
          </a:xfrm>
          <a:prstGeom prst="rect">
            <a:avLst/>
          </a:prstGeom>
          <a:noFill/>
        </p:spPr>
        <p:txBody>
          <a:bodyPr wrap="square">
            <a:spAutoFit/>
          </a:bodyPr>
          <a:lstStyle/>
          <a:p>
            <a:r>
              <a:rPr lang="en-IT" sz="1000" dirty="0">
                <a:solidFill>
                  <a:schemeClr val="accent1">
                    <a:lumMod val="75000"/>
                  </a:schemeClr>
                </a:solidFill>
              </a:rPr>
              <a:t>new policy</a:t>
            </a:r>
          </a:p>
        </p:txBody>
      </p:sp>
      <p:cxnSp>
        <p:nvCxnSpPr>
          <p:cNvPr id="50" name="Straight Arrow Connector 49">
            <a:extLst>
              <a:ext uri="{FF2B5EF4-FFF2-40B4-BE49-F238E27FC236}">
                <a16:creationId xmlns:a16="http://schemas.microsoft.com/office/drawing/2014/main" id="{FB8FE098-F9EC-7B31-DAE8-4FFC3CFA4DF5}"/>
              </a:ext>
            </a:extLst>
          </p:cNvPr>
          <p:cNvCxnSpPr>
            <a:cxnSpLocks/>
            <a:stCxn id="49" idx="0"/>
          </p:cNvCxnSpPr>
          <p:nvPr/>
        </p:nvCxnSpPr>
        <p:spPr>
          <a:xfrm flipV="1">
            <a:off x="8993421" y="3008503"/>
            <a:ext cx="315584" cy="13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0598CD3-E07B-F9E4-2AA9-24326F4BD142}"/>
              </a:ext>
            </a:extLst>
          </p:cNvPr>
          <p:cNvSpPr txBox="1"/>
          <p:nvPr/>
        </p:nvSpPr>
        <p:spPr>
          <a:xfrm>
            <a:off x="534229" y="3420278"/>
            <a:ext cx="6226273" cy="738664"/>
          </a:xfrm>
          <a:prstGeom prst="rect">
            <a:avLst/>
          </a:prstGeom>
          <a:noFill/>
        </p:spPr>
        <p:txBody>
          <a:bodyPr wrap="square">
            <a:spAutoFit/>
          </a:bodyPr>
          <a:lstStyle/>
          <a:p>
            <a:r>
              <a:rPr lang="en-IT" sz="1400" dirty="0"/>
              <a:t>But unfortunately, the complex dependencies between the new policy and the visitation frequencies make the equation hard to be optimize. Instead, a local approximation will be used:</a:t>
            </a:r>
          </a:p>
        </p:txBody>
      </p:sp>
      <p:pic>
        <p:nvPicPr>
          <p:cNvPr id="63" name="Picture 62">
            <a:extLst>
              <a:ext uri="{FF2B5EF4-FFF2-40B4-BE49-F238E27FC236}">
                <a16:creationId xmlns:a16="http://schemas.microsoft.com/office/drawing/2014/main" id="{147DA594-40F4-F362-B3E2-6D5608A55F3A}"/>
              </a:ext>
            </a:extLst>
          </p:cNvPr>
          <p:cNvPicPr>
            <a:picLocks noChangeAspect="1"/>
          </p:cNvPicPr>
          <p:nvPr/>
        </p:nvPicPr>
        <p:blipFill>
          <a:blip r:embed="rId4"/>
          <a:stretch>
            <a:fillRect/>
          </a:stretch>
        </p:blipFill>
        <p:spPr>
          <a:xfrm>
            <a:off x="7060024" y="3816042"/>
            <a:ext cx="3162300" cy="342900"/>
          </a:xfrm>
          <a:prstGeom prst="rect">
            <a:avLst/>
          </a:prstGeom>
        </p:spPr>
      </p:pic>
      <p:sp>
        <p:nvSpPr>
          <p:cNvPr id="1025" name="TextBox 1024">
            <a:extLst>
              <a:ext uri="{FF2B5EF4-FFF2-40B4-BE49-F238E27FC236}">
                <a16:creationId xmlns:a16="http://schemas.microsoft.com/office/drawing/2014/main" id="{520FDD01-2CAC-4398-F288-B4812E38B2FB}"/>
              </a:ext>
            </a:extLst>
          </p:cNvPr>
          <p:cNvSpPr txBox="1"/>
          <p:nvPr/>
        </p:nvSpPr>
        <p:spPr>
          <a:xfrm>
            <a:off x="9116183" y="4222330"/>
            <a:ext cx="2330748" cy="246221"/>
          </a:xfrm>
          <a:prstGeom prst="rect">
            <a:avLst/>
          </a:prstGeom>
          <a:noFill/>
        </p:spPr>
        <p:txBody>
          <a:bodyPr wrap="square">
            <a:spAutoFit/>
          </a:bodyPr>
          <a:lstStyle/>
          <a:p>
            <a:r>
              <a:rPr lang="en-IT" sz="1000" dirty="0">
                <a:solidFill>
                  <a:schemeClr val="accent1">
                    <a:lumMod val="75000"/>
                  </a:schemeClr>
                </a:solidFill>
              </a:rPr>
              <a:t>old discounted visitation frequencies</a:t>
            </a:r>
          </a:p>
        </p:txBody>
      </p:sp>
      <p:cxnSp>
        <p:nvCxnSpPr>
          <p:cNvPr id="1027" name="Straight Arrow Connector 1026">
            <a:extLst>
              <a:ext uri="{FF2B5EF4-FFF2-40B4-BE49-F238E27FC236}">
                <a16:creationId xmlns:a16="http://schemas.microsoft.com/office/drawing/2014/main" id="{9D0E76C0-4B0F-9502-058D-53017A560D35}"/>
              </a:ext>
            </a:extLst>
          </p:cNvPr>
          <p:cNvCxnSpPr>
            <a:cxnSpLocks/>
            <a:stCxn id="1025" idx="1"/>
            <a:endCxn id="63" idx="2"/>
          </p:cNvCxnSpPr>
          <p:nvPr/>
        </p:nvCxnSpPr>
        <p:spPr>
          <a:xfrm flipH="1" flipV="1">
            <a:off x="8641174" y="4158942"/>
            <a:ext cx="475009" cy="186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30" name="TextBox 1029">
                <a:extLst>
                  <a:ext uri="{FF2B5EF4-FFF2-40B4-BE49-F238E27FC236}">
                    <a16:creationId xmlns:a16="http://schemas.microsoft.com/office/drawing/2014/main" id="{BB3E3B05-4B77-D05D-FDF0-FD96A26A5B52}"/>
                  </a:ext>
                </a:extLst>
              </p:cNvPr>
              <p:cNvSpPr txBox="1"/>
              <p:nvPr/>
            </p:nvSpPr>
            <p:spPr>
              <a:xfrm>
                <a:off x="571500" y="4462119"/>
                <a:ext cx="11086271" cy="523220"/>
              </a:xfrm>
              <a:prstGeom prst="rect">
                <a:avLst/>
              </a:prstGeom>
              <a:noFill/>
            </p:spPr>
            <p:txBody>
              <a:bodyPr wrap="square" rtlCol="0">
                <a:spAutoFit/>
              </a:bodyPr>
              <a:lstStyle/>
              <a:p>
                <a:r>
                  <a:rPr lang="en-IT" sz="1400" dirty="0"/>
                  <a:t>If we use a parametrized policy </a:t>
                </a:r>
                <a14:m>
                  <m:oMath xmlns:m="http://schemas.openxmlformats.org/officeDocument/2006/math">
                    <m:sSub>
                      <m:sSubPr>
                        <m:ctrlPr>
                          <a:rPr lang="en-IT" sz="1400" i="1" smtClean="0">
                            <a:latin typeface="Cambria Math" panose="02040503050406030204" pitchFamily="18" charset="0"/>
                            <a:ea typeface="Cambria Math" panose="02040503050406030204" pitchFamily="18" charset="0"/>
                          </a:rPr>
                        </m:ctrlPr>
                      </m:sSubPr>
                      <m:e>
                        <m:r>
                          <a:rPr lang="en-IT" sz="1400" i="1" smtClean="0">
                            <a:latin typeface="Cambria Math" panose="02040503050406030204" pitchFamily="18" charset="0"/>
                            <a:ea typeface="Cambria Math" panose="02040503050406030204" pitchFamily="18" charset="0"/>
                          </a:rPr>
                          <m:t>𝜋</m:t>
                        </m:r>
                      </m:e>
                      <m:sub>
                        <m:r>
                          <a:rPr lang="en-IT" sz="1400" i="1" smtClean="0">
                            <a:latin typeface="Cambria Math" panose="02040503050406030204" pitchFamily="18" charset="0"/>
                            <a:ea typeface="Cambria Math" panose="02040503050406030204" pitchFamily="18" charset="0"/>
                          </a:rPr>
                          <m:t>𝜃</m:t>
                        </m:r>
                      </m:sub>
                    </m:sSub>
                  </m:oMath>
                </a14:m>
                <a:r>
                  <a:rPr lang="en-IT" sz="1400" dirty="0"/>
                  <a:t> then </a:t>
                </a:r>
                <a14:m>
                  <m:oMath xmlns:m="http://schemas.openxmlformats.org/officeDocument/2006/math">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𝐿</m:t>
                        </m:r>
                      </m:e>
                      <m:sub>
                        <m:r>
                          <a:rPr lang="en-IT" sz="1400" i="1" smtClean="0">
                            <a:latin typeface="Cambria Math" panose="02040503050406030204" pitchFamily="18" charset="0"/>
                            <a:ea typeface="Cambria Math" panose="02040503050406030204" pitchFamily="18" charset="0"/>
                          </a:rPr>
                          <m:t>𝜋</m:t>
                        </m:r>
                      </m:sub>
                    </m:sSub>
                  </m:oMath>
                </a14:m>
                <a:r>
                  <a:rPr lang="en-IT" sz="1400" dirty="0"/>
                  <a:t> matches </a:t>
                </a:r>
                <a14:m>
                  <m:oMath xmlns:m="http://schemas.openxmlformats.org/officeDocument/2006/math">
                    <m:r>
                      <a:rPr lang="en-IT" sz="1400" i="1">
                        <a:latin typeface="Cambria Math" panose="02040503050406030204" pitchFamily="18" charset="0"/>
                        <a:ea typeface="Cambria Math" panose="02040503050406030204" pitchFamily="18" charset="0"/>
                      </a:rPr>
                      <m:t>𝜂</m:t>
                    </m:r>
                  </m:oMath>
                </a14:m>
                <a:r>
                  <a:rPr lang="en-IT" sz="1400" dirty="0"/>
                  <a:t> to first order and hence, for a small enough step, improving </a:t>
                </a:r>
                <a14:m>
                  <m:oMath xmlns:m="http://schemas.openxmlformats.org/officeDocument/2006/math">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𝐿</m:t>
                        </m:r>
                      </m:e>
                      <m:sub>
                        <m:r>
                          <a:rPr lang="en-IT" sz="1400" i="1" smtClean="0">
                            <a:latin typeface="Cambria Math" panose="02040503050406030204" pitchFamily="18" charset="0"/>
                            <a:ea typeface="Cambria Math" panose="02040503050406030204" pitchFamily="18" charset="0"/>
                          </a:rPr>
                          <m:t>𝜋</m:t>
                        </m:r>
                      </m:sub>
                    </m:sSub>
                  </m:oMath>
                </a14:m>
                <a:r>
                  <a:rPr lang="en-IT" sz="1400" dirty="0"/>
                  <a:t> also improves </a:t>
                </a:r>
                <a14:m>
                  <m:oMath xmlns:m="http://schemas.openxmlformats.org/officeDocument/2006/math">
                    <m:r>
                      <a:rPr lang="en-IT" sz="1400" i="1" smtClean="0">
                        <a:latin typeface="Cambria Math" panose="02040503050406030204" pitchFamily="18" charset="0"/>
                        <a:ea typeface="Cambria Math" panose="02040503050406030204" pitchFamily="18" charset="0"/>
                      </a:rPr>
                      <m:t>𝜂</m:t>
                    </m:r>
                  </m:oMath>
                </a14:m>
                <a:r>
                  <a:rPr lang="en-IT" sz="1400" dirty="0"/>
                  <a:t>. </a:t>
                </a:r>
              </a:p>
              <a:p>
                <a:r>
                  <a:rPr lang="en-IT" sz="1400" dirty="0"/>
                  <a:t>Kakade &amp; Langford proved that, for a mixture policy, the following bound holds:</a:t>
                </a:r>
              </a:p>
            </p:txBody>
          </p:sp>
        </mc:Choice>
        <mc:Fallback>
          <p:sp>
            <p:nvSpPr>
              <p:cNvPr id="1030" name="TextBox 1029">
                <a:extLst>
                  <a:ext uri="{FF2B5EF4-FFF2-40B4-BE49-F238E27FC236}">
                    <a16:creationId xmlns:a16="http://schemas.microsoft.com/office/drawing/2014/main" id="{BB3E3B05-4B77-D05D-FDF0-FD96A26A5B52}"/>
                  </a:ext>
                </a:extLst>
              </p:cNvPr>
              <p:cNvSpPr txBox="1">
                <a:spLocks noRot="1" noChangeAspect="1" noMove="1" noResize="1" noEditPoints="1" noAdjustHandles="1" noChangeArrowheads="1" noChangeShapeType="1" noTextEdit="1"/>
              </p:cNvSpPr>
              <p:nvPr/>
            </p:nvSpPr>
            <p:spPr>
              <a:xfrm>
                <a:off x="571500" y="4462119"/>
                <a:ext cx="11086271" cy="523220"/>
              </a:xfrm>
              <a:prstGeom prst="rect">
                <a:avLst/>
              </a:prstGeom>
              <a:blipFill>
                <a:blip r:embed="rId5"/>
                <a:stretch>
                  <a:fillRect l="-229" t="-2381" b="-9524"/>
                </a:stretch>
              </a:blipFill>
            </p:spPr>
            <p:txBody>
              <a:bodyPr/>
              <a:lstStyle/>
              <a:p>
                <a:r>
                  <a:rPr lang="en-IT">
                    <a:noFill/>
                  </a:rPr>
                  <a:t> </a:t>
                </a:r>
              </a:p>
            </p:txBody>
          </p:sp>
        </mc:Fallback>
      </mc:AlternateContent>
      <p:pic>
        <p:nvPicPr>
          <p:cNvPr id="1032" name="Picture 1031">
            <a:extLst>
              <a:ext uri="{FF2B5EF4-FFF2-40B4-BE49-F238E27FC236}">
                <a16:creationId xmlns:a16="http://schemas.microsoft.com/office/drawing/2014/main" id="{8622759F-D185-6735-FC61-FF70B52D5456}"/>
              </a:ext>
            </a:extLst>
          </p:cNvPr>
          <p:cNvPicPr>
            <a:picLocks noChangeAspect="1"/>
          </p:cNvPicPr>
          <p:nvPr/>
        </p:nvPicPr>
        <p:blipFill>
          <a:blip r:embed="rId6"/>
          <a:stretch>
            <a:fillRect/>
          </a:stretch>
        </p:blipFill>
        <p:spPr>
          <a:xfrm>
            <a:off x="4108277" y="5431647"/>
            <a:ext cx="3048000" cy="254000"/>
          </a:xfrm>
          <a:prstGeom prst="rect">
            <a:avLst/>
          </a:prstGeom>
        </p:spPr>
      </p:pic>
      <p:sp>
        <p:nvSpPr>
          <p:cNvPr id="1033" name="TextBox 1032">
            <a:extLst>
              <a:ext uri="{FF2B5EF4-FFF2-40B4-BE49-F238E27FC236}">
                <a16:creationId xmlns:a16="http://schemas.microsoft.com/office/drawing/2014/main" id="{0FD8A581-8405-15CA-5265-E0D7E262EBDF}"/>
              </a:ext>
            </a:extLst>
          </p:cNvPr>
          <p:cNvSpPr txBox="1"/>
          <p:nvPr/>
        </p:nvSpPr>
        <p:spPr>
          <a:xfrm>
            <a:off x="4215234" y="5032676"/>
            <a:ext cx="1991829" cy="246221"/>
          </a:xfrm>
          <a:prstGeom prst="rect">
            <a:avLst/>
          </a:prstGeom>
          <a:noFill/>
        </p:spPr>
        <p:txBody>
          <a:bodyPr wrap="square">
            <a:spAutoFit/>
          </a:bodyPr>
          <a:lstStyle/>
          <a:p>
            <a:r>
              <a:rPr lang="en-IT" sz="1000" dirty="0">
                <a:solidFill>
                  <a:schemeClr val="accent1">
                    <a:lumMod val="75000"/>
                  </a:schemeClr>
                </a:solidFill>
              </a:rPr>
              <a:t>maximum expected advantage</a:t>
            </a:r>
          </a:p>
        </p:txBody>
      </p:sp>
      <p:cxnSp>
        <p:nvCxnSpPr>
          <p:cNvPr id="1034" name="Straight Arrow Connector 1033">
            <a:extLst>
              <a:ext uri="{FF2B5EF4-FFF2-40B4-BE49-F238E27FC236}">
                <a16:creationId xmlns:a16="http://schemas.microsoft.com/office/drawing/2014/main" id="{BA750937-8468-C837-9E1D-AA62FF6C31DC}"/>
              </a:ext>
            </a:extLst>
          </p:cNvPr>
          <p:cNvCxnSpPr>
            <a:cxnSpLocks/>
            <a:stCxn id="1033" idx="3"/>
          </p:cNvCxnSpPr>
          <p:nvPr/>
        </p:nvCxnSpPr>
        <p:spPr>
          <a:xfrm>
            <a:off x="6207063" y="5155787"/>
            <a:ext cx="243677" cy="27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44096A8F-56FC-6AEA-8DA6-99BEE02AFE65}"/>
              </a:ext>
            </a:extLst>
          </p:cNvPr>
          <p:cNvSpPr txBox="1"/>
          <p:nvPr/>
        </p:nvSpPr>
        <p:spPr>
          <a:xfrm>
            <a:off x="7156277" y="5058267"/>
            <a:ext cx="1051119" cy="246221"/>
          </a:xfrm>
          <a:prstGeom prst="rect">
            <a:avLst/>
          </a:prstGeom>
          <a:noFill/>
        </p:spPr>
        <p:txBody>
          <a:bodyPr wrap="square">
            <a:spAutoFit/>
          </a:bodyPr>
          <a:lstStyle/>
          <a:p>
            <a:r>
              <a:rPr lang="en-IT" sz="1000" dirty="0">
                <a:solidFill>
                  <a:schemeClr val="accent1">
                    <a:lumMod val="75000"/>
                  </a:schemeClr>
                </a:solidFill>
              </a:rPr>
              <a:t>discount factor</a:t>
            </a:r>
          </a:p>
        </p:txBody>
      </p:sp>
      <p:cxnSp>
        <p:nvCxnSpPr>
          <p:cNvPr id="1041" name="Straight Arrow Connector 1040">
            <a:extLst>
              <a:ext uri="{FF2B5EF4-FFF2-40B4-BE49-F238E27FC236}">
                <a16:creationId xmlns:a16="http://schemas.microsoft.com/office/drawing/2014/main" id="{9048F121-9B25-F38D-4A21-DEFE811EE289}"/>
              </a:ext>
            </a:extLst>
          </p:cNvPr>
          <p:cNvCxnSpPr>
            <a:cxnSpLocks/>
            <a:stCxn id="1037" idx="1"/>
          </p:cNvCxnSpPr>
          <p:nvPr/>
        </p:nvCxnSpPr>
        <p:spPr>
          <a:xfrm flipH="1">
            <a:off x="6579289" y="5181378"/>
            <a:ext cx="576988" cy="27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BFCE8B63-D3B1-4672-48BD-24C75A371690}"/>
              </a:ext>
            </a:extLst>
          </p:cNvPr>
          <p:cNvSpPr txBox="1"/>
          <p:nvPr/>
        </p:nvSpPr>
        <p:spPr>
          <a:xfrm>
            <a:off x="5632277" y="5915619"/>
            <a:ext cx="1051119" cy="246221"/>
          </a:xfrm>
          <a:prstGeom prst="rect">
            <a:avLst/>
          </a:prstGeom>
          <a:noFill/>
        </p:spPr>
        <p:txBody>
          <a:bodyPr wrap="square">
            <a:spAutoFit/>
          </a:bodyPr>
          <a:lstStyle/>
          <a:p>
            <a:r>
              <a:rPr lang="en-IT" sz="1000" dirty="0">
                <a:solidFill>
                  <a:schemeClr val="accent1">
                    <a:lumMod val="75000"/>
                  </a:schemeClr>
                </a:solidFill>
              </a:rPr>
              <a:t>mixture policy</a:t>
            </a:r>
          </a:p>
        </p:txBody>
      </p:sp>
      <p:cxnSp>
        <p:nvCxnSpPr>
          <p:cNvPr id="1057" name="Straight Arrow Connector 1056">
            <a:extLst>
              <a:ext uri="{FF2B5EF4-FFF2-40B4-BE49-F238E27FC236}">
                <a16:creationId xmlns:a16="http://schemas.microsoft.com/office/drawing/2014/main" id="{D52EFE91-CC02-22D0-84DC-A2700A1A3187}"/>
              </a:ext>
            </a:extLst>
          </p:cNvPr>
          <p:cNvCxnSpPr>
            <a:cxnSpLocks/>
            <a:stCxn id="1056" idx="1"/>
          </p:cNvCxnSpPr>
          <p:nvPr/>
        </p:nvCxnSpPr>
        <p:spPr>
          <a:xfrm flipH="1" flipV="1">
            <a:off x="5405711" y="5666289"/>
            <a:ext cx="226566" cy="37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0" name="Straight Arrow Connector 1059">
            <a:extLst>
              <a:ext uri="{FF2B5EF4-FFF2-40B4-BE49-F238E27FC236}">
                <a16:creationId xmlns:a16="http://schemas.microsoft.com/office/drawing/2014/main" id="{925B86AF-E645-1513-890E-566E2713DADA}"/>
              </a:ext>
            </a:extLst>
          </p:cNvPr>
          <p:cNvCxnSpPr>
            <a:cxnSpLocks/>
            <a:stCxn id="1061" idx="1"/>
          </p:cNvCxnSpPr>
          <p:nvPr/>
        </p:nvCxnSpPr>
        <p:spPr>
          <a:xfrm flipH="1" flipV="1">
            <a:off x="7048881" y="5638725"/>
            <a:ext cx="107396" cy="29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1" name="TextBox 1060">
            <a:extLst>
              <a:ext uri="{FF2B5EF4-FFF2-40B4-BE49-F238E27FC236}">
                <a16:creationId xmlns:a16="http://schemas.microsoft.com/office/drawing/2014/main" id="{F1ED0013-827C-A9DE-5617-09A3AD397D5F}"/>
              </a:ext>
            </a:extLst>
          </p:cNvPr>
          <p:cNvSpPr txBox="1"/>
          <p:nvPr/>
        </p:nvSpPr>
        <p:spPr>
          <a:xfrm>
            <a:off x="7156277" y="5733400"/>
            <a:ext cx="1768385" cy="400110"/>
          </a:xfrm>
          <a:prstGeom prst="rect">
            <a:avLst/>
          </a:prstGeom>
          <a:noFill/>
        </p:spPr>
        <p:txBody>
          <a:bodyPr wrap="square">
            <a:spAutoFit/>
          </a:bodyPr>
          <a:lstStyle/>
          <a:p>
            <a:r>
              <a:rPr lang="en-IT" sz="1000" dirty="0">
                <a:solidFill>
                  <a:schemeClr val="accent1">
                    <a:lumMod val="75000"/>
                  </a:schemeClr>
                </a:solidFill>
              </a:rPr>
              <a:t>blending parameter of the mixture policy</a:t>
            </a:r>
          </a:p>
        </p:txBody>
      </p:sp>
    </p:spTree>
    <p:extLst>
      <p:ext uri="{BB962C8B-B14F-4D97-AF65-F5344CB8AC3E}">
        <p14:creationId xmlns:p14="http://schemas.microsoft.com/office/powerpoint/2010/main" val="19179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E663-C3A9-7321-5728-3B320A3228A1}"/>
              </a:ext>
            </a:extLst>
          </p:cNvPr>
          <p:cNvSpPr>
            <a:spLocks noGrp="1"/>
          </p:cNvSpPr>
          <p:nvPr>
            <p:ph type="title"/>
          </p:nvPr>
        </p:nvSpPr>
        <p:spPr>
          <a:xfrm>
            <a:off x="571500" y="696164"/>
            <a:ext cx="11049000" cy="1084101"/>
          </a:xfrm>
        </p:spPr>
        <p:txBody>
          <a:bodyPr>
            <a:normAutofit/>
          </a:bodyPr>
          <a:lstStyle/>
          <a:p>
            <a:r>
              <a:rPr lang="en-IT" dirty="0"/>
              <a:t>Constrained problem reformulation</a:t>
            </a:r>
          </a:p>
        </p:txBody>
      </p:sp>
      <p:pic>
        <p:nvPicPr>
          <p:cNvPr id="5" name="Picture 4">
            <a:extLst>
              <a:ext uri="{FF2B5EF4-FFF2-40B4-BE49-F238E27FC236}">
                <a16:creationId xmlns:a16="http://schemas.microsoft.com/office/drawing/2014/main" id="{A28ECC82-B3AC-7FD2-B41B-6F5CF6F3A9ED}"/>
              </a:ext>
            </a:extLst>
          </p:cNvPr>
          <p:cNvPicPr>
            <a:picLocks noChangeAspect="1"/>
          </p:cNvPicPr>
          <p:nvPr/>
        </p:nvPicPr>
        <p:blipFill>
          <a:blip r:embed="rId2"/>
          <a:stretch>
            <a:fillRect/>
          </a:stretch>
        </p:blipFill>
        <p:spPr>
          <a:xfrm>
            <a:off x="4992230" y="2683778"/>
            <a:ext cx="2171700" cy="177800"/>
          </a:xfrm>
          <a:prstGeom prst="rect">
            <a:avLst/>
          </a:prstGeom>
        </p:spPr>
      </p:pic>
      <p:sp>
        <p:nvSpPr>
          <p:cNvPr id="6" name="TextBox 5">
            <a:extLst>
              <a:ext uri="{FF2B5EF4-FFF2-40B4-BE49-F238E27FC236}">
                <a16:creationId xmlns:a16="http://schemas.microsoft.com/office/drawing/2014/main" id="{66CE03C5-76A6-0DBE-20F1-105088C829AE}"/>
              </a:ext>
            </a:extLst>
          </p:cNvPr>
          <p:cNvSpPr txBox="1"/>
          <p:nvPr/>
        </p:nvSpPr>
        <p:spPr>
          <a:xfrm>
            <a:off x="7196079" y="3000679"/>
            <a:ext cx="2330748" cy="400110"/>
          </a:xfrm>
          <a:prstGeom prst="rect">
            <a:avLst/>
          </a:prstGeom>
          <a:noFill/>
        </p:spPr>
        <p:txBody>
          <a:bodyPr wrap="square">
            <a:spAutoFit/>
          </a:bodyPr>
          <a:lstStyle/>
          <a:p>
            <a:r>
              <a:rPr lang="en-GB" sz="1000" dirty="0">
                <a:solidFill>
                  <a:schemeClr val="accent1">
                    <a:lumMod val="75000"/>
                  </a:schemeClr>
                </a:solidFill>
              </a:rPr>
              <a:t>maximum KL-divergence between the two stochastic policies</a:t>
            </a:r>
            <a:endParaRPr lang="en-IT" sz="1000" dirty="0">
              <a:solidFill>
                <a:schemeClr val="accent1">
                  <a:lumMod val="75000"/>
                </a:schemeClr>
              </a:solidFill>
            </a:endParaRPr>
          </a:p>
        </p:txBody>
      </p:sp>
      <p:cxnSp>
        <p:nvCxnSpPr>
          <p:cNvPr id="7" name="Straight Arrow Connector 6">
            <a:extLst>
              <a:ext uri="{FF2B5EF4-FFF2-40B4-BE49-F238E27FC236}">
                <a16:creationId xmlns:a16="http://schemas.microsoft.com/office/drawing/2014/main" id="{F8FDB003-DA40-27D1-CEDE-50FCB8EA5AA5}"/>
              </a:ext>
            </a:extLst>
          </p:cNvPr>
          <p:cNvCxnSpPr>
            <a:cxnSpLocks/>
            <a:stCxn id="6" idx="1"/>
          </p:cNvCxnSpPr>
          <p:nvPr/>
        </p:nvCxnSpPr>
        <p:spPr>
          <a:xfrm flipH="1" flipV="1">
            <a:off x="6713464" y="2872754"/>
            <a:ext cx="482615" cy="32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19E6134-CE74-8AB7-D885-2FEACF34ACD1}"/>
              </a:ext>
            </a:extLst>
          </p:cNvPr>
          <p:cNvPicPr>
            <a:picLocks noChangeAspect="1"/>
          </p:cNvPicPr>
          <p:nvPr/>
        </p:nvPicPr>
        <p:blipFill>
          <a:blip r:embed="rId3"/>
          <a:stretch>
            <a:fillRect/>
          </a:stretch>
        </p:blipFill>
        <p:spPr>
          <a:xfrm>
            <a:off x="4641848" y="2992530"/>
            <a:ext cx="787400" cy="266700"/>
          </a:xfrm>
          <a:prstGeom prst="rect">
            <a:avLst/>
          </a:prstGeom>
        </p:spPr>
      </p:pic>
      <p:cxnSp>
        <p:nvCxnSpPr>
          <p:cNvPr id="12" name="Straight Arrow Connector 11">
            <a:extLst>
              <a:ext uri="{FF2B5EF4-FFF2-40B4-BE49-F238E27FC236}">
                <a16:creationId xmlns:a16="http://schemas.microsoft.com/office/drawing/2014/main" id="{DDD7EAED-0D40-3DCE-4385-2CF45487DA01}"/>
              </a:ext>
            </a:extLst>
          </p:cNvPr>
          <p:cNvCxnSpPr>
            <a:cxnSpLocks/>
          </p:cNvCxnSpPr>
          <p:nvPr/>
        </p:nvCxnSpPr>
        <p:spPr>
          <a:xfrm flipV="1">
            <a:off x="5478537" y="2849381"/>
            <a:ext cx="738126" cy="299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2C8201-CD69-FB3D-10CA-16B6B5D37CEA}"/>
              </a:ext>
            </a:extLst>
          </p:cNvPr>
          <p:cNvSpPr txBox="1"/>
          <p:nvPr/>
        </p:nvSpPr>
        <p:spPr>
          <a:xfrm>
            <a:off x="4297413" y="3278646"/>
            <a:ext cx="1476269" cy="400110"/>
          </a:xfrm>
          <a:prstGeom prst="rect">
            <a:avLst/>
          </a:prstGeom>
          <a:noFill/>
        </p:spPr>
        <p:txBody>
          <a:bodyPr wrap="square">
            <a:spAutoFit/>
          </a:bodyPr>
          <a:lstStyle/>
          <a:p>
            <a:r>
              <a:rPr lang="en-IT" sz="1000" dirty="0">
                <a:solidFill>
                  <a:schemeClr val="accent1">
                    <a:lumMod val="75000"/>
                  </a:schemeClr>
                </a:solidFill>
              </a:rPr>
              <a:t>follows directly from the previous bound</a:t>
            </a:r>
          </a:p>
        </p:txBody>
      </p:sp>
      <p:pic>
        <p:nvPicPr>
          <p:cNvPr id="17" name="Picture 16">
            <a:extLst>
              <a:ext uri="{FF2B5EF4-FFF2-40B4-BE49-F238E27FC236}">
                <a16:creationId xmlns:a16="http://schemas.microsoft.com/office/drawing/2014/main" id="{0582A4A8-6BE3-EFA8-EF29-407F25B13A4C}"/>
              </a:ext>
            </a:extLst>
          </p:cNvPr>
          <p:cNvPicPr>
            <a:picLocks noChangeAspect="1"/>
          </p:cNvPicPr>
          <p:nvPr/>
        </p:nvPicPr>
        <p:blipFill>
          <a:blip r:embed="rId4"/>
          <a:stretch>
            <a:fillRect/>
          </a:stretch>
        </p:blipFill>
        <p:spPr>
          <a:xfrm>
            <a:off x="3790842" y="4025673"/>
            <a:ext cx="2298700" cy="177800"/>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7E1C476-B979-A048-7249-8D796265B542}"/>
                  </a:ext>
                </a:extLst>
              </p:cNvPr>
              <p:cNvSpPr txBox="1"/>
              <p:nvPr/>
            </p:nvSpPr>
            <p:spPr>
              <a:xfrm>
                <a:off x="571499" y="3726419"/>
                <a:ext cx="11048999" cy="954107"/>
              </a:xfrm>
              <a:prstGeom prst="rect">
                <a:avLst/>
              </a:prstGeom>
              <a:noFill/>
            </p:spPr>
            <p:txBody>
              <a:bodyPr wrap="square" rtlCol="0">
                <a:spAutoFit/>
              </a:bodyPr>
              <a:lstStyle/>
              <a:p>
                <a:r>
                  <a:rPr lang="en-IT" sz="1400" dirty="0"/>
                  <a:t>Then it follows, that minimizing the equation above, consequently minimizes the expected discounted cost of the new policy. We then must solve the unconstrained problem                                                     . In practice, though, the constanc </a:t>
                </a:r>
                <a14:m>
                  <m:oMath xmlns:m="http://schemas.openxmlformats.org/officeDocument/2006/math">
                    <m:r>
                      <a:rPr lang="en-US" sz="1400" b="0" i="1" smtClean="0">
                        <a:latin typeface="Cambria Math" panose="02040503050406030204" pitchFamily="18" charset="0"/>
                      </a:rPr>
                      <m:t>𝐶</m:t>
                    </m:r>
                  </m:oMath>
                </a14:m>
                <a:r>
                  <a:rPr lang="en-IT" sz="1400" dirty="0"/>
                  <a:t> is very small, resulting in trivial optimization steps.  </a:t>
                </a:r>
              </a:p>
              <a:p>
                <a:r>
                  <a:rPr lang="en-IT" sz="1400" dirty="0"/>
                  <a:t>The authors proposed the optimization of an equivalent constrained problem, where the constraint is the </a:t>
                </a:r>
                <a:r>
                  <a:rPr lang="en-IT" sz="1400" i="1" dirty="0"/>
                  <a:t>trust region </a:t>
                </a:r>
                <a:r>
                  <a:rPr lang="en-IT" sz="1400" dirty="0"/>
                  <a:t>constraint:</a:t>
                </a:r>
              </a:p>
            </p:txBody>
          </p:sp>
        </mc:Choice>
        <mc:Fallback>
          <p:sp>
            <p:nvSpPr>
              <p:cNvPr id="19" name="TextBox 18">
                <a:extLst>
                  <a:ext uri="{FF2B5EF4-FFF2-40B4-BE49-F238E27FC236}">
                    <a16:creationId xmlns:a16="http://schemas.microsoft.com/office/drawing/2014/main" id="{D7E1C476-B979-A048-7249-8D796265B542}"/>
                  </a:ext>
                </a:extLst>
              </p:cNvPr>
              <p:cNvSpPr txBox="1">
                <a:spLocks noRot="1" noChangeAspect="1" noMove="1" noResize="1" noEditPoints="1" noAdjustHandles="1" noChangeArrowheads="1" noChangeShapeType="1" noTextEdit="1"/>
              </p:cNvSpPr>
              <p:nvPr/>
            </p:nvSpPr>
            <p:spPr>
              <a:xfrm>
                <a:off x="571499" y="3726419"/>
                <a:ext cx="11048999" cy="954107"/>
              </a:xfrm>
              <a:prstGeom prst="rect">
                <a:avLst/>
              </a:prstGeom>
              <a:blipFill>
                <a:blip r:embed="rId5"/>
                <a:stretch>
                  <a:fillRect l="-230" t="-1316" b="-5263"/>
                </a:stretch>
              </a:blipFill>
            </p:spPr>
            <p:txBody>
              <a:bodyPr/>
              <a:lstStyle/>
              <a:p>
                <a:r>
                  <a:rPr lang="en-IT">
                    <a:noFill/>
                  </a:rPr>
                  <a:t> </a:t>
                </a:r>
              </a:p>
            </p:txBody>
          </p:sp>
        </mc:Fallback>
      </mc:AlternateContent>
      <p:pic>
        <p:nvPicPr>
          <p:cNvPr id="21" name="Picture 20" descr="A black background with a black square&#10;&#10;Description automatically generated with medium confidence">
            <a:extLst>
              <a:ext uri="{FF2B5EF4-FFF2-40B4-BE49-F238E27FC236}">
                <a16:creationId xmlns:a16="http://schemas.microsoft.com/office/drawing/2014/main" id="{FFE73418-CA21-4A8D-B7B1-EC8EAA46B3CD}"/>
              </a:ext>
            </a:extLst>
          </p:cNvPr>
          <p:cNvPicPr>
            <a:picLocks noChangeAspect="1"/>
          </p:cNvPicPr>
          <p:nvPr/>
        </p:nvPicPr>
        <p:blipFill>
          <a:blip r:embed="rId6"/>
          <a:stretch>
            <a:fillRect/>
          </a:stretch>
        </p:blipFill>
        <p:spPr>
          <a:xfrm>
            <a:off x="5035547" y="4921677"/>
            <a:ext cx="2120900" cy="635000"/>
          </a:xfrm>
          <a:prstGeom prst="rect">
            <a:avLst/>
          </a:prstGeom>
        </p:spPr>
      </p:pic>
      <p:sp>
        <p:nvSpPr>
          <p:cNvPr id="22" name="TextBox 21">
            <a:extLst>
              <a:ext uri="{FF2B5EF4-FFF2-40B4-BE49-F238E27FC236}">
                <a16:creationId xmlns:a16="http://schemas.microsoft.com/office/drawing/2014/main" id="{43591E09-5E73-5FA9-CD31-1A59566A6B72}"/>
              </a:ext>
            </a:extLst>
          </p:cNvPr>
          <p:cNvSpPr txBox="1"/>
          <p:nvPr/>
        </p:nvSpPr>
        <p:spPr>
          <a:xfrm>
            <a:off x="7393731" y="5811499"/>
            <a:ext cx="2330748" cy="246221"/>
          </a:xfrm>
          <a:prstGeom prst="rect">
            <a:avLst/>
          </a:prstGeom>
          <a:noFill/>
        </p:spPr>
        <p:txBody>
          <a:bodyPr wrap="square">
            <a:spAutoFit/>
          </a:bodyPr>
          <a:lstStyle/>
          <a:p>
            <a:r>
              <a:rPr lang="en-GB" sz="1000" dirty="0">
                <a:solidFill>
                  <a:schemeClr val="accent1">
                    <a:lumMod val="75000"/>
                  </a:schemeClr>
                </a:solidFill>
              </a:rPr>
              <a:t>average KL-divergence </a:t>
            </a:r>
            <a:endParaRPr lang="en-IT" sz="1000" dirty="0">
              <a:solidFill>
                <a:schemeClr val="accent1">
                  <a:lumMod val="75000"/>
                </a:schemeClr>
              </a:solidFill>
            </a:endParaRPr>
          </a:p>
        </p:txBody>
      </p:sp>
      <p:cxnSp>
        <p:nvCxnSpPr>
          <p:cNvPr id="23" name="Straight Arrow Connector 22">
            <a:extLst>
              <a:ext uri="{FF2B5EF4-FFF2-40B4-BE49-F238E27FC236}">
                <a16:creationId xmlns:a16="http://schemas.microsoft.com/office/drawing/2014/main" id="{6F66989C-295E-4EBC-495E-C54254F5C832}"/>
              </a:ext>
            </a:extLst>
          </p:cNvPr>
          <p:cNvCxnSpPr>
            <a:cxnSpLocks/>
            <a:stCxn id="22" idx="1"/>
            <a:endCxn id="21" idx="2"/>
          </p:cNvCxnSpPr>
          <p:nvPr/>
        </p:nvCxnSpPr>
        <p:spPr>
          <a:xfrm flipH="1" flipV="1">
            <a:off x="6095997" y="5556677"/>
            <a:ext cx="1297734" cy="377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0E5B1CF-F71A-FB1F-BEAF-1FD75328DD67}"/>
              </a:ext>
            </a:extLst>
          </p:cNvPr>
          <p:cNvSpPr txBox="1"/>
          <p:nvPr/>
        </p:nvSpPr>
        <p:spPr>
          <a:xfrm>
            <a:off x="571499" y="2034395"/>
            <a:ext cx="11048999" cy="738664"/>
          </a:xfrm>
          <a:prstGeom prst="rect">
            <a:avLst/>
          </a:prstGeom>
          <a:noFill/>
        </p:spPr>
        <p:txBody>
          <a:bodyPr wrap="square" rtlCol="0">
            <a:spAutoFit/>
          </a:bodyPr>
          <a:lstStyle/>
          <a:p>
            <a:r>
              <a:rPr lang="en-IT" sz="1400" dirty="0"/>
              <a:t>The main theoretical result of the paper is the improvement of the bound proposed by Kakade &amp; Langford. Specifically, Schulman et al. proved that the bound can be extended to general stochastic policies, rather than mixture of policies (hardly used in practice).</a:t>
            </a:r>
          </a:p>
          <a:p>
            <a:endParaRPr lang="en-IT" sz="1400" dirty="0"/>
          </a:p>
        </p:txBody>
      </p:sp>
      <p:sp>
        <p:nvSpPr>
          <p:cNvPr id="34" name="Frame 33">
            <a:extLst>
              <a:ext uri="{FF2B5EF4-FFF2-40B4-BE49-F238E27FC236}">
                <a16:creationId xmlns:a16="http://schemas.microsoft.com/office/drawing/2014/main" id="{882BB3C3-6BEB-3C32-6A3E-D7D73285F4A3}"/>
              </a:ext>
            </a:extLst>
          </p:cNvPr>
          <p:cNvSpPr/>
          <p:nvPr/>
        </p:nvSpPr>
        <p:spPr>
          <a:xfrm>
            <a:off x="4771987" y="4781099"/>
            <a:ext cx="2627151" cy="970881"/>
          </a:xfrm>
          <a:prstGeom prst="frame">
            <a:avLst>
              <a:gd name="adj1" fmla="val 3294"/>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solidFill>
                <a:schemeClr val="tx1"/>
              </a:solidFill>
            </a:endParaRPr>
          </a:p>
        </p:txBody>
      </p:sp>
      <p:sp>
        <p:nvSpPr>
          <p:cNvPr id="36" name="TextBox 35">
            <a:extLst>
              <a:ext uri="{FF2B5EF4-FFF2-40B4-BE49-F238E27FC236}">
                <a16:creationId xmlns:a16="http://schemas.microsoft.com/office/drawing/2014/main" id="{AC358068-D2E0-DA34-9A2D-EA743841CA30}"/>
              </a:ext>
            </a:extLst>
          </p:cNvPr>
          <p:cNvSpPr txBox="1"/>
          <p:nvPr/>
        </p:nvSpPr>
        <p:spPr>
          <a:xfrm>
            <a:off x="3361351" y="5013628"/>
            <a:ext cx="1343638" cy="369332"/>
          </a:xfrm>
          <a:prstGeom prst="rect">
            <a:avLst/>
          </a:prstGeom>
          <a:noFill/>
        </p:spPr>
        <p:txBody>
          <a:bodyPr wrap="none" rtlCol="0">
            <a:spAutoFit/>
          </a:bodyPr>
          <a:lstStyle/>
          <a:p>
            <a:r>
              <a:rPr lang="en-IT" dirty="0">
                <a:solidFill>
                  <a:schemeClr val="accent1">
                    <a:lumMod val="75000"/>
                  </a:schemeClr>
                </a:solidFill>
                <a:latin typeface="ACADEMY ENGRAVED LET PLAIN:1.0" panose="02000000000000000000" pitchFamily="2" charset="0"/>
              </a:rPr>
              <a:t>KEY IDEA</a:t>
            </a:r>
          </a:p>
        </p:txBody>
      </p:sp>
      <p:sp>
        <p:nvSpPr>
          <p:cNvPr id="45" name="TextBox 44">
            <a:extLst>
              <a:ext uri="{FF2B5EF4-FFF2-40B4-BE49-F238E27FC236}">
                <a16:creationId xmlns:a16="http://schemas.microsoft.com/office/drawing/2014/main" id="{7A395C6F-73A5-9E27-2E2D-EDA2A299C76E}"/>
              </a:ext>
            </a:extLst>
          </p:cNvPr>
          <p:cNvSpPr txBox="1"/>
          <p:nvPr/>
        </p:nvSpPr>
        <p:spPr>
          <a:xfrm>
            <a:off x="7875829" y="5116066"/>
            <a:ext cx="1522553" cy="246221"/>
          </a:xfrm>
          <a:prstGeom prst="rect">
            <a:avLst/>
          </a:prstGeom>
          <a:noFill/>
        </p:spPr>
        <p:txBody>
          <a:bodyPr wrap="square">
            <a:spAutoFit/>
          </a:bodyPr>
          <a:lstStyle/>
          <a:p>
            <a:r>
              <a:rPr lang="en-GB" sz="1000" dirty="0">
                <a:solidFill>
                  <a:schemeClr val="accent1">
                    <a:lumMod val="75000"/>
                  </a:schemeClr>
                </a:solidFill>
              </a:rPr>
              <a:t>trust region constraint</a:t>
            </a:r>
            <a:endParaRPr lang="en-IT" sz="1000" dirty="0">
              <a:solidFill>
                <a:schemeClr val="accent1">
                  <a:lumMod val="75000"/>
                </a:schemeClr>
              </a:solidFill>
            </a:endParaRPr>
          </a:p>
        </p:txBody>
      </p:sp>
      <p:cxnSp>
        <p:nvCxnSpPr>
          <p:cNvPr id="46" name="Straight Arrow Connector 45">
            <a:extLst>
              <a:ext uri="{FF2B5EF4-FFF2-40B4-BE49-F238E27FC236}">
                <a16:creationId xmlns:a16="http://schemas.microsoft.com/office/drawing/2014/main" id="{D9B71C1F-448D-4E4E-5C85-DAC2EF53E0C2}"/>
              </a:ext>
            </a:extLst>
          </p:cNvPr>
          <p:cNvCxnSpPr>
            <a:cxnSpLocks/>
            <a:stCxn id="45" idx="1"/>
          </p:cNvCxnSpPr>
          <p:nvPr/>
        </p:nvCxnSpPr>
        <p:spPr>
          <a:xfrm flipH="1">
            <a:off x="7183869" y="5239177"/>
            <a:ext cx="691960" cy="180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76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0D15-7829-6000-93C3-20D67EE0963F}"/>
              </a:ext>
            </a:extLst>
          </p:cNvPr>
          <p:cNvSpPr>
            <a:spLocks noGrp="1"/>
          </p:cNvSpPr>
          <p:nvPr>
            <p:ph type="title"/>
          </p:nvPr>
        </p:nvSpPr>
        <p:spPr/>
        <p:txBody>
          <a:bodyPr/>
          <a:lstStyle/>
          <a:p>
            <a:r>
              <a:rPr lang="en-IT" dirty="0"/>
              <a:t>Sample-Based Estimation</a:t>
            </a:r>
          </a:p>
        </p:txBody>
      </p:sp>
      <p:pic>
        <p:nvPicPr>
          <p:cNvPr id="5" name="Picture 4">
            <a:extLst>
              <a:ext uri="{FF2B5EF4-FFF2-40B4-BE49-F238E27FC236}">
                <a16:creationId xmlns:a16="http://schemas.microsoft.com/office/drawing/2014/main" id="{3F131956-F974-2FD8-5449-D292A07BF073}"/>
              </a:ext>
            </a:extLst>
          </p:cNvPr>
          <p:cNvPicPr>
            <a:picLocks noChangeAspect="1"/>
          </p:cNvPicPr>
          <p:nvPr/>
        </p:nvPicPr>
        <p:blipFill>
          <a:blip r:embed="rId2"/>
          <a:stretch>
            <a:fillRect/>
          </a:stretch>
        </p:blipFill>
        <p:spPr>
          <a:xfrm>
            <a:off x="4311649" y="3067050"/>
            <a:ext cx="3568700" cy="7239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058DB6F-79AC-558E-58F4-F5E5835A5A5E}"/>
                  </a:ext>
                </a:extLst>
              </p:cNvPr>
              <p:cNvSpPr txBox="1"/>
              <p:nvPr/>
            </p:nvSpPr>
            <p:spPr>
              <a:xfrm>
                <a:off x="571498" y="4316035"/>
                <a:ext cx="11049001" cy="1236108"/>
              </a:xfrm>
              <a:prstGeom prst="rect">
                <a:avLst/>
              </a:prstGeom>
              <a:noFill/>
            </p:spPr>
            <p:txBody>
              <a:bodyPr wrap="square" rtlCol="0">
                <a:spAutoFit/>
              </a:bodyPr>
              <a:lstStyle/>
              <a:p>
                <a:pPr marL="285750" indent="-285750">
                  <a:buFont typeface="Arial" panose="020B0604020202020204" pitchFamily="34" charset="0"/>
                  <a:buChar char="•"/>
                </a:pPr>
                <a:r>
                  <a:rPr lang="en-IT" sz="1400" dirty="0"/>
                  <a:t>we use importance sampling estimation to substitute the summation over the entire action space, thus the action </a:t>
                </a:r>
                <a14:m>
                  <m:oMath xmlns:m="http://schemas.openxmlformats.org/officeDocument/2006/math">
                    <m:r>
                      <a:rPr lang="en-US" sz="1400" b="0" i="1" smtClean="0">
                        <a:latin typeface="Cambria Math" panose="02040503050406030204" pitchFamily="18" charset="0"/>
                      </a:rPr>
                      <m:t>𝑎</m:t>
                    </m:r>
                  </m:oMath>
                </a14:m>
                <a:r>
                  <a:rPr lang="en-IT" sz="1400" dirty="0"/>
                  <a:t> is drawn from an auxiliary distribution </a:t>
                </a:r>
                <a14:m>
                  <m:oMath xmlns:m="http://schemas.openxmlformats.org/officeDocument/2006/math">
                    <m:r>
                      <a:rPr lang="en-US" sz="1400" b="0" i="1" smtClean="0">
                        <a:latin typeface="Cambria Math" panose="02040503050406030204" pitchFamily="18" charset="0"/>
                      </a:rPr>
                      <m:t>𝑞</m:t>
                    </m:r>
                  </m:oMath>
                </a14:m>
                <a:r>
                  <a:rPr lang="en-IT" sz="1400" dirty="0"/>
                  <a:t> (the only assumption needed is coverage; in general one can use </a:t>
                </a:r>
                <a14:m>
                  <m:oMath xmlns:m="http://schemas.openxmlformats.org/officeDocument/2006/math">
                    <m:sSub>
                      <m:sSubPr>
                        <m:ctrlPr>
                          <a:rPr lang="en-IT" sz="1400" i="1" smtClean="0">
                            <a:latin typeface="Cambria Math" panose="02040503050406030204" pitchFamily="18" charset="0"/>
                            <a:ea typeface="Cambria Math" panose="02040503050406030204" pitchFamily="18" charset="0"/>
                          </a:rPr>
                        </m:ctrlPr>
                      </m:sSubPr>
                      <m:e>
                        <m:sSub>
                          <m:sSubPr>
                            <m:ctrlPr>
                              <a:rPr lang="en-IT" sz="1400" i="1" smtClean="0">
                                <a:latin typeface="Cambria Math" panose="02040503050406030204" pitchFamily="18" charset="0"/>
                                <a:ea typeface="Cambria Math" panose="02040503050406030204" pitchFamily="18" charset="0"/>
                              </a:rPr>
                            </m:ctrlPr>
                          </m:sSubPr>
                          <m:e>
                            <m:r>
                              <a:rPr lang="en-IT" sz="1400" i="1" smtClean="0">
                                <a:latin typeface="Cambria Math" panose="02040503050406030204" pitchFamily="18" charset="0"/>
                                <a:ea typeface="Cambria Math" panose="02040503050406030204" pitchFamily="18" charset="0"/>
                              </a:rPr>
                              <m:t>𝜋</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ea typeface="Cambria Math" panose="02040503050406030204" pitchFamily="18" charset="0"/>
                          </a:rPr>
                          <m:t>𝑜𝑙𝑑</m:t>
                        </m:r>
                      </m:sub>
                    </m:sSub>
                  </m:oMath>
                </a14:m>
                <a:r>
                  <a:rPr lang="en-IT" sz="1400" dirty="0"/>
                  <a:t>)</a:t>
                </a:r>
              </a:p>
              <a:p>
                <a:pPr marL="285750" indent="-285750">
                  <a:buFont typeface="Arial" panose="020B0604020202020204" pitchFamily="34" charset="0"/>
                  <a:buChar char="•"/>
                </a:pPr>
                <a:r>
                  <a:rPr lang="en-IT" sz="1400" dirty="0"/>
                  <a:t>we substitute the advantage function </a:t>
                </a: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rPr>
                          <m:t>𝑜𝑙𝑑</m:t>
                        </m:r>
                      </m:sub>
                    </m:sSub>
                  </m:oMath>
                </a14:m>
                <a:r>
                  <a:rPr lang="en-IT" sz="1400" dirty="0"/>
                  <a:t>, inside </a:t>
                </a:r>
                <a14:m>
                  <m:oMath xmlns:m="http://schemas.openxmlformats.org/officeDocument/2006/math">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𝐿</m:t>
                        </m:r>
                      </m:e>
                      <m:sub>
                        <m:r>
                          <a:rPr lang="en-IT" sz="1400" i="1" smtClean="0">
                            <a:latin typeface="Cambria Math" panose="02040503050406030204" pitchFamily="18" charset="0"/>
                            <a:ea typeface="Cambria Math" panose="02040503050406030204" pitchFamily="18" charset="0"/>
                          </a:rPr>
                          <m:t>𝜋</m:t>
                        </m:r>
                      </m:sub>
                    </m:sSub>
                  </m:oMath>
                </a14:m>
                <a:r>
                  <a:rPr lang="en-IT" sz="1400" dirty="0"/>
                  <a:t>, with the action-value function </a:t>
                </a: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rPr>
                          <m:t>𝑜𝑙𝑑</m:t>
                        </m:r>
                      </m:sub>
                    </m:sSub>
                  </m:oMath>
                </a14:m>
                <a:r>
                  <a:rPr lang="en-IT" sz="1400" dirty="0"/>
                  <a:t> (which is admissibile since it changes the optimization by a constant factor)</a:t>
                </a:r>
              </a:p>
              <a:p>
                <a:pPr marL="285750" indent="-285750">
                  <a:buFont typeface="Arial" panose="020B0604020202020204" pitchFamily="34" charset="0"/>
                  <a:buChar char="•"/>
                </a:pPr>
                <a:r>
                  <a:rPr lang="en-IT" sz="1400" dirty="0"/>
                  <a:t>we sample the state </a:t>
                </a:r>
                <a14:m>
                  <m:oMath xmlns:m="http://schemas.openxmlformats.org/officeDocument/2006/math">
                    <m:r>
                      <a:rPr lang="en-US" sz="1400" b="0" i="1" smtClean="0">
                        <a:latin typeface="Cambria Math" panose="02040503050406030204" pitchFamily="18" charset="0"/>
                      </a:rPr>
                      <m:t>𝑠</m:t>
                    </m:r>
                  </m:oMath>
                </a14:m>
                <a:r>
                  <a:rPr lang="en-IT" sz="1400" dirty="0"/>
                  <a:t> from the old distribution </a:t>
                </a: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𝜌</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rPr>
                          <m:t>𝑜𝑙𝑑</m:t>
                        </m:r>
                      </m:sub>
                    </m:sSub>
                  </m:oMath>
                </a14:m>
                <a:endParaRPr lang="en-IT" sz="1400" dirty="0"/>
              </a:p>
            </p:txBody>
          </p:sp>
        </mc:Choice>
        <mc:Fallback>
          <p:sp>
            <p:nvSpPr>
              <p:cNvPr id="6" name="TextBox 5">
                <a:extLst>
                  <a:ext uri="{FF2B5EF4-FFF2-40B4-BE49-F238E27FC236}">
                    <a16:creationId xmlns:a16="http://schemas.microsoft.com/office/drawing/2014/main" id="{6058DB6F-79AC-558E-58F4-F5E5835A5A5E}"/>
                  </a:ext>
                </a:extLst>
              </p:cNvPr>
              <p:cNvSpPr txBox="1">
                <a:spLocks noRot="1" noChangeAspect="1" noMove="1" noResize="1" noEditPoints="1" noAdjustHandles="1" noChangeArrowheads="1" noChangeShapeType="1" noTextEdit="1"/>
              </p:cNvSpPr>
              <p:nvPr/>
            </p:nvSpPr>
            <p:spPr>
              <a:xfrm>
                <a:off x="571498" y="4316035"/>
                <a:ext cx="11049001" cy="1236108"/>
              </a:xfrm>
              <a:prstGeom prst="rect">
                <a:avLst/>
              </a:prstGeom>
              <a:blipFill>
                <a:blip r:embed="rId3"/>
                <a:stretch>
                  <a:fillRect l="-115" t="-1010" b="-2020"/>
                </a:stretch>
              </a:blipFill>
            </p:spPr>
            <p:txBody>
              <a:bodyPr/>
              <a:lstStyle/>
              <a:p>
                <a:r>
                  <a:rPr lang="en-IT">
                    <a:noFill/>
                  </a:rPr>
                  <a:t> </a:t>
                </a:r>
              </a:p>
            </p:txBody>
          </p:sp>
        </mc:Fallback>
      </mc:AlternateContent>
      <p:sp>
        <p:nvSpPr>
          <p:cNvPr id="9" name="TextBox 8">
            <a:extLst>
              <a:ext uri="{FF2B5EF4-FFF2-40B4-BE49-F238E27FC236}">
                <a16:creationId xmlns:a16="http://schemas.microsoft.com/office/drawing/2014/main" id="{F7B4CDFA-5348-0469-0B58-1CB8CE71CF7F}"/>
              </a:ext>
            </a:extLst>
          </p:cNvPr>
          <p:cNvSpPr txBox="1"/>
          <p:nvPr/>
        </p:nvSpPr>
        <p:spPr>
          <a:xfrm>
            <a:off x="571499" y="2200220"/>
            <a:ext cx="10080901" cy="523220"/>
          </a:xfrm>
          <a:prstGeom prst="rect">
            <a:avLst/>
          </a:prstGeom>
          <a:noFill/>
        </p:spPr>
        <p:txBody>
          <a:bodyPr wrap="none" rtlCol="0">
            <a:spAutoFit/>
          </a:bodyPr>
          <a:lstStyle/>
          <a:p>
            <a:pPr marL="0" indent="0">
              <a:buNone/>
            </a:pPr>
            <a:r>
              <a:rPr lang="en-IT" sz="1400" dirty="0"/>
              <a:t>The problem reformulation permits us to use Monte Carlo simulation to approximate both the objective and the constraint.</a:t>
            </a:r>
          </a:p>
          <a:p>
            <a:pPr marL="0" indent="0">
              <a:buNone/>
            </a:pPr>
            <a:r>
              <a:rPr lang="en-IT" sz="1400" dirty="0"/>
              <a:t>After some minor mathematical manipulations, we end up with the following problem:</a:t>
            </a:r>
          </a:p>
        </p:txBody>
      </p:sp>
    </p:spTree>
    <p:extLst>
      <p:ext uri="{BB962C8B-B14F-4D97-AF65-F5344CB8AC3E}">
        <p14:creationId xmlns:p14="http://schemas.microsoft.com/office/powerpoint/2010/main" val="148669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8426-CDDE-36F1-AFF7-CB6C9D121E2C}"/>
              </a:ext>
            </a:extLst>
          </p:cNvPr>
          <p:cNvSpPr>
            <a:spLocks noGrp="1"/>
          </p:cNvSpPr>
          <p:nvPr>
            <p:ph type="title"/>
          </p:nvPr>
        </p:nvSpPr>
        <p:spPr/>
        <p:txBody>
          <a:bodyPr/>
          <a:lstStyle/>
          <a:p>
            <a:r>
              <a:rPr lang="en-IT"/>
              <a:t>Proposed methodologies</a:t>
            </a:r>
            <a:endParaRPr lang="en-IT"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7850946-2B1D-2C6F-9535-1C9DAC6243CF}"/>
                  </a:ext>
                </a:extLst>
              </p:cNvPr>
              <p:cNvSpPr txBox="1"/>
              <p:nvPr/>
            </p:nvSpPr>
            <p:spPr>
              <a:xfrm>
                <a:off x="515559" y="2186310"/>
                <a:ext cx="7513721" cy="3312061"/>
              </a:xfrm>
              <a:prstGeom prst="rect">
                <a:avLst/>
              </a:prstGeom>
              <a:noFill/>
            </p:spPr>
            <p:txBody>
              <a:bodyPr wrap="square" rtlCol="0">
                <a:spAutoFit/>
              </a:bodyPr>
              <a:lstStyle/>
              <a:p>
                <a:r>
                  <a:rPr lang="en-IT" sz="1600" b="1" dirty="0"/>
                  <a:t>Single Path</a:t>
                </a:r>
              </a:p>
              <a:p>
                <a:pPr marL="285750" indent="-285750">
                  <a:buFont typeface="Arial" panose="020B0604020202020204" pitchFamily="34" charset="0"/>
                  <a:buChar char="•"/>
                </a:pPr>
                <a:r>
                  <a:rPr lang="en-IT" sz="1400" dirty="0"/>
                  <a:t>generate a single trajectory (per episode)</a:t>
                </a:r>
                <a14:m>
                  <m:oMath xmlns:m="http://schemas.openxmlformats.org/officeDocument/2006/math">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𝑠</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𝑎</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  </m:t>
                    </m:r>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𝑇</m:t>
                        </m:r>
                      </m:sub>
                    </m:sSub>
                    <m:r>
                      <a:rPr lang="en-US" sz="1400" b="0" i="1" smtClean="0">
                        <a:latin typeface="Cambria Math" panose="02040503050406030204" pitchFamily="18" charset="0"/>
                      </a:rPr>
                      <m:t>,</m:t>
                    </m:r>
                    <m:sSub>
                      <m:sSubPr>
                        <m:ctrlPr>
                          <a:rPr lang="en-IT" sz="140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𝑎</m:t>
                        </m:r>
                      </m:e>
                      <m:sub>
                        <m:r>
                          <a:rPr lang="en-US" sz="1400" b="0" i="1" smtClean="0">
                            <a:latin typeface="Cambria Math" panose="02040503050406030204" pitchFamily="18" charset="0"/>
                          </a:rPr>
                          <m:t>𝑇</m:t>
                        </m:r>
                      </m:sub>
                    </m:sSub>
                  </m:oMath>
                </a14:m>
                <a:r>
                  <a:rPr lang="en-US" sz="1400" dirty="0"/>
                  <a:t> using the policy </a:t>
                </a:r>
                <a14:m>
                  <m:oMath xmlns:m="http://schemas.openxmlformats.org/officeDocument/2006/math">
                    <m:sSub>
                      <m:sSubPr>
                        <m:ctrlPr>
                          <a:rPr lang="en-IT" sz="1400" i="1" smtClean="0">
                            <a:latin typeface="Cambria Math" panose="02040503050406030204" pitchFamily="18" charset="0"/>
                            <a:ea typeface="Cambria Math" panose="02040503050406030204" pitchFamily="18" charset="0"/>
                          </a:rPr>
                        </m:ctrlPr>
                      </m:sSubPr>
                      <m:e>
                        <m:sSub>
                          <m:sSubPr>
                            <m:ctrlPr>
                              <a:rPr lang="en-IT" sz="1400" i="1" smtClean="0">
                                <a:latin typeface="Cambria Math" panose="02040503050406030204" pitchFamily="18" charset="0"/>
                                <a:ea typeface="Cambria Math" panose="02040503050406030204" pitchFamily="18" charset="0"/>
                              </a:rPr>
                            </m:ctrlPr>
                          </m:sSubPr>
                          <m:e>
                            <m:r>
                              <a:rPr lang="en-IT" sz="1400" i="1" smtClean="0">
                                <a:latin typeface="Cambria Math" panose="02040503050406030204" pitchFamily="18" charset="0"/>
                                <a:ea typeface="Cambria Math" panose="02040503050406030204" pitchFamily="18" charset="0"/>
                              </a:rPr>
                              <m:t>𝜋</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ea typeface="Cambria Math" panose="02040503050406030204" pitchFamily="18" charset="0"/>
                          </a:rPr>
                          <m:t>𝑜𝑙𝑑</m:t>
                        </m:r>
                      </m:sub>
                    </m:sSub>
                  </m:oMath>
                </a14:m>
                <a:endParaRPr lang="en-US" sz="1400" dirty="0"/>
              </a:p>
              <a:p>
                <a:pPr marL="285750" indent="-285750">
                  <a:buFont typeface="Arial" panose="020B0604020202020204" pitchFamily="34" charset="0"/>
                  <a:buChar char="•"/>
                </a:pPr>
                <a:r>
                  <a:rPr lang="en-IT" sz="1400" dirty="0"/>
                  <a:t>compute </a:t>
                </a: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 </m:t>
                    </m:r>
                  </m:oMath>
                </a14:m>
                <a:r>
                  <a:rPr lang="en-IT" sz="1400" dirty="0"/>
                  <a:t>at each state-action pair in the trajectory, by taking the discounted sum of future costs along the trajectory</a:t>
                </a:r>
              </a:p>
              <a:p>
                <a:endParaRPr lang="en-IT" sz="1400" dirty="0"/>
              </a:p>
              <a:p>
                <a:r>
                  <a:rPr lang="en-IT" sz="1600" b="1" dirty="0"/>
                  <a:t>Vine</a:t>
                </a:r>
              </a:p>
              <a:p>
                <a:pPr marL="285750" indent="-285750">
                  <a:buFont typeface="Arial" panose="020B0604020202020204" pitchFamily="34" charset="0"/>
                  <a:buChar char="•"/>
                </a:pPr>
                <a:r>
                  <a:rPr lang="en-IT" sz="1400" dirty="0"/>
                  <a:t>generate a number of trajectories using the policy </a:t>
                </a:r>
                <a14:m>
                  <m:oMath xmlns:m="http://schemas.openxmlformats.org/officeDocument/2006/math">
                    <m:sSub>
                      <m:sSubPr>
                        <m:ctrlPr>
                          <a:rPr lang="en-IT" sz="1400" i="1" smtClean="0">
                            <a:latin typeface="Cambria Math" panose="02040503050406030204" pitchFamily="18" charset="0"/>
                            <a:ea typeface="Cambria Math" panose="02040503050406030204" pitchFamily="18" charset="0"/>
                          </a:rPr>
                        </m:ctrlPr>
                      </m:sSubPr>
                      <m:e>
                        <m:sSub>
                          <m:sSubPr>
                            <m:ctrlPr>
                              <a:rPr lang="en-IT" sz="1400" i="1" smtClean="0">
                                <a:latin typeface="Cambria Math" panose="02040503050406030204" pitchFamily="18" charset="0"/>
                                <a:ea typeface="Cambria Math" panose="02040503050406030204" pitchFamily="18" charset="0"/>
                              </a:rPr>
                            </m:ctrlPr>
                          </m:sSubPr>
                          <m:e>
                            <m:r>
                              <a:rPr lang="en-IT" sz="1400" i="1" smtClean="0">
                                <a:latin typeface="Cambria Math" panose="02040503050406030204" pitchFamily="18" charset="0"/>
                                <a:ea typeface="Cambria Math" panose="02040503050406030204" pitchFamily="18" charset="0"/>
                              </a:rPr>
                              <m:t>𝜋</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ea typeface="Cambria Math" panose="02040503050406030204" pitchFamily="18" charset="0"/>
                          </a:rPr>
                          <m:t>𝑖</m:t>
                        </m:r>
                      </m:sub>
                    </m:sSub>
                  </m:oMath>
                </a14:m>
                <a:endParaRPr lang="en-IT" sz="1400" dirty="0"/>
              </a:p>
              <a:p>
                <a:pPr marL="285750" indent="-285750">
                  <a:buFont typeface="Arial" panose="020B0604020202020204" pitchFamily="34" charset="0"/>
                  <a:buChar char="•"/>
                </a:pPr>
                <a:r>
                  <a:rPr lang="en-IT" sz="1400" dirty="0"/>
                  <a:t>choose a subset of </a:t>
                </a:r>
                <a:r>
                  <a:rPr lang="en-IT" sz="1400" i="1" dirty="0"/>
                  <a:t>N</a:t>
                </a:r>
                <a:r>
                  <a:rPr lang="en-IT" sz="1400" dirty="0"/>
                  <a:t> states along the trajectories – </a:t>
                </a:r>
                <a:r>
                  <a:rPr lang="en-IT" sz="1400" i="1" dirty="0"/>
                  <a:t>rollout set</a:t>
                </a:r>
                <a:endParaRPr lang="en-IT" sz="1400" dirty="0"/>
              </a:p>
              <a:p>
                <a:pPr marL="285750" indent="-285750">
                  <a:buFont typeface="Arial" panose="020B0604020202020204" pitchFamily="34" charset="0"/>
                  <a:buChar char="•"/>
                </a:pPr>
                <a:r>
                  <a:rPr lang="en-IT" sz="1400" dirty="0"/>
                  <a:t>for each state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 </m:t>
                    </m:r>
                  </m:oMath>
                </a14:m>
                <a:r>
                  <a:rPr lang="en-IT" sz="1400" dirty="0"/>
                  <a:t>in the rollout set, sample </a:t>
                </a:r>
                <a:r>
                  <a:rPr lang="en-IT" sz="1400" i="1" dirty="0"/>
                  <a:t>K</a:t>
                </a:r>
                <a:r>
                  <a:rPr lang="en-IT" sz="1400" dirty="0"/>
                  <a:t> actions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r>
                      <a:rPr lang="en-US" sz="1400" i="1">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m:t>
                    </m:r>
                  </m:oMath>
                </a14:m>
                <a:endParaRPr lang="en-IT" sz="1400" dirty="0"/>
              </a:p>
              <a:p>
                <a:pPr marL="742950" lvl="1"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𝑞</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e>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e>
                    </m:d>
                    <m:r>
                      <a:rPr lang="en-US" sz="1400" b="0" i="1" smtClean="0">
                        <a:latin typeface="Cambria Math" panose="02040503050406030204" pitchFamily="18" charset="0"/>
                        <a:ea typeface="Cambria Math" panose="02040503050406030204" pitchFamily="18" charset="0"/>
                      </a:rPr>
                      <m:t>=</m:t>
                    </m:r>
                    <m:sSub>
                      <m:sSubPr>
                        <m:ctrlPr>
                          <a:rPr lang="en-IT" sz="1400" i="1" smtClean="0">
                            <a:latin typeface="Cambria Math" panose="02040503050406030204" pitchFamily="18" charset="0"/>
                            <a:ea typeface="Cambria Math" panose="02040503050406030204" pitchFamily="18" charset="0"/>
                          </a:rPr>
                        </m:ctrlPr>
                      </m:sSubPr>
                      <m:e>
                        <m:sSub>
                          <m:sSubPr>
                            <m:ctrlPr>
                              <a:rPr lang="en-IT" sz="1400" i="1" smtClean="0">
                                <a:latin typeface="Cambria Math" panose="02040503050406030204" pitchFamily="18" charset="0"/>
                                <a:ea typeface="Cambria Math" panose="02040503050406030204" pitchFamily="18" charset="0"/>
                              </a:rPr>
                            </m:ctrlPr>
                          </m:sSubPr>
                          <m:e>
                            <m:r>
                              <a:rPr lang="en-IT" sz="1400" i="1" smtClean="0">
                                <a:latin typeface="Cambria Math" panose="02040503050406030204" pitchFamily="18" charset="0"/>
                                <a:ea typeface="Cambria Math" panose="02040503050406030204" pitchFamily="18" charset="0"/>
                              </a:rPr>
                              <m:t>𝜋</m:t>
                            </m:r>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m:t>
                    </m:r>
                  </m:oMath>
                </a14:m>
                <a:r>
                  <a:rPr lang="en-IT" sz="1400" dirty="0"/>
                  <a:t> for continuous problems (e.g. robotic locomotion)</a:t>
                </a:r>
              </a:p>
              <a:p>
                <a:pPr marL="742950" lvl="1"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𝑞</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e>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𝑈𝑛𝑖𝑓𝑜𝑟𝑚</m:t>
                    </m:r>
                  </m:oMath>
                </a14:m>
                <a:r>
                  <a:rPr lang="en-IT" sz="1400" dirty="0"/>
                  <a:t> for discrete problems (e.g. atari games)</a:t>
                </a:r>
              </a:p>
              <a:p>
                <a:pPr marL="285750" indent="-285750">
                  <a:buFont typeface="Arial" panose="020B0604020202020204" pitchFamily="34" charset="0"/>
                  <a:buChar char="•"/>
                </a:pPr>
                <a:r>
                  <a:rPr lang="en-IT" sz="1400" dirty="0"/>
                  <a:t>for each action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oMath>
                </a14:m>
                <a:r>
                  <a:rPr lang="en-IT" sz="1400" dirty="0"/>
                  <a:t> sampled at each state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oMath>
                </a14:m>
                <a:r>
                  <a:rPr lang="en-IT" sz="1400" dirty="0"/>
                  <a:t>, estimate </a:t>
                </a: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𝑄</m:t>
                                </m:r>
                              </m:e>
                            </m:acc>
                          </m:e>
                          <m:sub>
                            <m:r>
                              <a:rPr lang="en-IT" sz="1400" i="1" smtClean="0">
                                <a:latin typeface="Cambria Math" panose="02040503050406030204" pitchFamily="18" charset="0"/>
                                <a:ea typeface="Cambria Math" panose="02040503050406030204" pitchFamily="18" charset="0"/>
                              </a:rPr>
                              <m:t>𝜃</m:t>
                            </m:r>
                          </m:sub>
                        </m:sSub>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r>
                      <a:rPr lang="en-US" sz="1400" b="0" i="1" smtClean="0">
                        <a:latin typeface="Cambria Math" panose="02040503050406030204" pitchFamily="18" charset="0"/>
                      </a:rPr>
                      <m:t>)</m:t>
                    </m:r>
                  </m:oMath>
                </a14:m>
                <a:r>
                  <a:rPr lang="en-IT" sz="1400" dirty="0"/>
                  <a:t> by performing a rollout starting from state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𝑠</m:t>
                        </m:r>
                      </m:e>
                      <m:sub>
                        <m:r>
                          <a:rPr lang="en-US" sz="1400" b="0" i="1" smtClean="0">
                            <a:latin typeface="Cambria Math" panose="02040503050406030204" pitchFamily="18" charset="0"/>
                            <a:ea typeface="Cambria Math" panose="02040503050406030204" pitchFamily="18" charset="0"/>
                          </a:rPr>
                          <m:t>𝑛</m:t>
                        </m:r>
                      </m:sub>
                    </m:sSub>
                  </m:oMath>
                </a14:m>
                <a:r>
                  <a:rPr lang="en-IT" sz="1400" dirty="0"/>
                  <a:t> and action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oMath>
                </a14:m>
                <a:r>
                  <a:rPr lang="en-IT" sz="1400" dirty="0"/>
                  <a:t> (use </a:t>
                </a:r>
                <a:r>
                  <a:rPr lang="en-IT" sz="1400" i="1" dirty="0"/>
                  <a:t>Common Random Numbers </a:t>
                </a:r>
                <a:r>
                  <a:rPr lang="en-IT" sz="1400" dirty="0"/>
                  <a:t>to reduce the variance on Q-values)</a:t>
                </a:r>
              </a:p>
            </p:txBody>
          </p:sp>
        </mc:Choice>
        <mc:Fallback>
          <p:sp>
            <p:nvSpPr>
              <p:cNvPr id="4" name="TextBox 3">
                <a:extLst>
                  <a:ext uri="{FF2B5EF4-FFF2-40B4-BE49-F238E27FC236}">
                    <a16:creationId xmlns:a16="http://schemas.microsoft.com/office/drawing/2014/main" id="{37850946-2B1D-2C6F-9535-1C9DAC6243CF}"/>
                  </a:ext>
                </a:extLst>
              </p:cNvPr>
              <p:cNvSpPr txBox="1">
                <a:spLocks noRot="1" noChangeAspect="1" noMove="1" noResize="1" noEditPoints="1" noAdjustHandles="1" noChangeArrowheads="1" noChangeShapeType="1" noTextEdit="1"/>
              </p:cNvSpPr>
              <p:nvPr/>
            </p:nvSpPr>
            <p:spPr>
              <a:xfrm>
                <a:off x="515559" y="2186310"/>
                <a:ext cx="7513721" cy="3312061"/>
              </a:xfrm>
              <a:prstGeom prst="rect">
                <a:avLst/>
              </a:prstGeom>
              <a:blipFill>
                <a:blip r:embed="rId2"/>
                <a:stretch>
                  <a:fillRect l="-506" t="-766" b="-1149"/>
                </a:stretch>
              </a:blipFill>
            </p:spPr>
            <p:txBody>
              <a:bodyPr/>
              <a:lstStyle/>
              <a:p>
                <a:r>
                  <a:rPr lang="en-IT">
                    <a:noFill/>
                  </a:rPr>
                  <a:t> </a:t>
                </a:r>
              </a:p>
            </p:txBody>
          </p:sp>
        </mc:Fallback>
      </mc:AlternateContent>
      <p:pic>
        <p:nvPicPr>
          <p:cNvPr id="7" name="Picture 6" descr="A diagram of a state-action&#10;&#10;Description automatically generated">
            <a:extLst>
              <a:ext uri="{FF2B5EF4-FFF2-40B4-BE49-F238E27FC236}">
                <a16:creationId xmlns:a16="http://schemas.microsoft.com/office/drawing/2014/main" id="{D3FF180F-46DD-1084-D1F8-760C8A7A50EC}"/>
              </a:ext>
            </a:extLst>
          </p:cNvPr>
          <p:cNvPicPr>
            <a:picLocks noChangeAspect="1"/>
          </p:cNvPicPr>
          <p:nvPr/>
        </p:nvPicPr>
        <p:blipFill>
          <a:blip r:embed="rId3"/>
          <a:stretch>
            <a:fillRect/>
          </a:stretch>
        </p:blipFill>
        <p:spPr>
          <a:xfrm>
            <a:off x="8085221" y="3008571"/>
            <a:ext cx="3591220" cy="1310762"/>
          </a:xfrm>
          <a:prstGeom prst="rect">
            <a:avLst/>
          </a:prstGeom>
        </p:spPr>
      </p:pic>
      <p:sp>
        <p:nvSpPr>
          <p:cNvPr id="8" name="TextBox 7">
            <a:extLst>
              <a:ext uri="{FF2B5EF4-FFF2-40B4-BE49-F238E27FC236}">
                <a16:creationId xmlns:a16="http://schemas.microsoft.com/office/drawing/2014/main" id="{8BBC75CB-05AA-488F-3DE6-7CC79A8C1868}"/>
              </a:ext>
            </a:extLst>
          </p:cNvPr>
          <p:cNvSpPr txBox="1"/>
          <p:nvPr/>
        </p:nvSpPr>
        <p:spPr>
          <a:xfrm>
            <a:off x="8648235" y="2762350"/>
            <a:ext cx="932559" cy="246221"/>
          </a:xfrm>
          <a:prstGeom prst="rect">
            <a:avLst/>
          </a:prstGeom>
          <a:noFill/>
        </p:spPr>
        <p:txBody>
          <a:bodyPr wrap="square">
            <a:spAutoFit/>
          </a:bodyPr>
          <a:lstStyle/>
          <a:p>
            <a:r>
              <a:rPr lang="en-GB" sz="1000" dirty="0">
                <a:solidFill>
                  <a:schemeClr val="accent3">
                    <a:lumMod val="75000"/>
                  </a:schemeClr>
                </a:solidFill>
              </a:rPr>
              <a:t>single path</a:t>
            </a:r>
            <a:endParaRPr lang="en-IT" sz="1000" dirty="0">
              <a:solidFill>
                <a:schemeClr val="accent3">
                  <a:lumMod val="75000"/>
                </a:schemeClr>
              </a:solidFill>
            </a:endParaRPr>
          </a:p>
        </p:txBody>
      </p:sp>
      <p:sp>
        <p:nvSpPr>
          <p:cNvPr id="9" name="TextBox 8">
            <a:extLst>
              <a:ext uri="{FF2B5EF4-FFF2-40B4-BE49-F238E27FC236}">
                <a16:creationId xmlns:a16="http://schemas.microsoft.com/office/drawing/2014/main" id="{A6F50841-4DC6-413C-6C01-051ADFD82360}"/>
              </a:ext>
            </a:extLst>
          </p:cNvPr>
          <p:cNvSpPr txBox="1"/>
          <p:nvPr/>
        </p:nvSpPr>
        <p:spPr>
          <a:xfrm>
            <a:off x="10401315" y="2762350"/>
            <a:ext cx="468355" cy="246221"/>
          </a:xfrm>
          <a:prstGeom prst="rect">
            <a:avLst/>
          </a:prstGeom>
          <a:noFill/>
        </p:spPr>
        <p:txBody>
          <a:bodyPr wrap="square">
            <a:spAutoFit/>
          </a:bodyPr>
          <a:lstStyle/>
          <a:p>
            <a:r>
              <a:rPr lang="en-GB" sz="1000" dirty="0">
                <a:solidFill>
                  <a:schemeClr val="accent3">
                    <a:lumMod val="75000"/>
                  </a:schemeClr>
                </a:solidFill>
              </a:rPr>
              <a:t>vine</a:t>
            </a:r>
            <a:endParaRPr lang="en-IT" sz="1000" dirty="0">
              <a:solidFill>
                <a:schemeClr val="accent3">
                  <a:lumMod val="75000"/>
                </a:schemeClr>
              </a:solidFill>
            </a:endParaRPr>
          </a:p>
        </p:txBody>
      </p:sp>
      <p:sp>
        <p:nvSpPr>
          <p:cNvPr id="10" name="TextBox 9">
            <a:extLst>
              <a:ext uri="{FF2B5EF4-FFF2-40B4-BE49-F238E27FC236}">
                <a16:creationId xmlns:a16="http://schemas.microsoft.com/office/drawing/2014/main" id="{7325EA22-F5A0-BF0B-CF78-63990485E84D}"/>
              </a:ext>
            </a:extLst>
          </p:cNvPr>
          <p:cNvSpPr txBox="1"/>
          <p:nvPr/>
        </p:nvSpPr>
        <p:spPr>
          <a:xfrm>
            <a:off x="515559" y="5757402"/>
            <a:ext cx="11160882" cy="307777"/>
          </a:xfrm>
          <a:prstGeom prst="rect">
            <a:avLst/>
          </a:prstGeom>
          <a:noFill/>
        </p:spPr>
        <p:txBody>
          <a:bodyPr wrap="square" rtlCol="0">
            <a:spAutoFit/>
          </a:bodyPr>
          <a:lstStyle/>
          <a:p>
            <a:r>
              <a:rPr lang="en-IT" sz="1400" dirty="0"/>
              <a:t>After collecting the Q-values, average over samples and solve the constrained optimization problem to update the policy’s parameters.</a:t>
            </a:r>
          </a:p>
        </p:txBody>
      </p:sp>
    </p:spTree>
    <p:extLst>
      <p:ext uri="{BB962C8B-B14F-4D97-AF65-F5344CB8AC3E}">
        <p14:creationId xmlns:p14="http://schemas.microsoft.com/office/powerpoint/2010/main" val="128730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731C-14CD-FBDF-D67C-D4EE73D08362}"/>
              </a:ext>
            </a:extLst>
          </p:cNvPr>
          <p:cNvSpPr>
            <a:spLocks noGrp="1"/>
          </p:cNvSpPr>
          <p:nvPr>
            <p:ph type="title"/>
          </p:nvPr>
        </p:nvSpPr>
        <p:spPr/>
        <p:txBody>
          <a:bodyPr/>
          <a:lstStyle/>
          <a:p>
            <a:r>
              <a:rPr lang="en-IT" dirty="0"/>
              <a:t>Experiments (Simulated Robotic Locomotion)</a:t>
            </a:r>
          </a:p>
        </p:txBody>
      </p:sp>
      <p:pic>
        <p:nvPicPr>
          <p:cNvPr id="7" name="Picture 6" descr="A graph of different colored lines&#10;&#10;Description automatically generated">
            <a:extLst>
              <a:ext uri="{FF2B5EF4-FFF2-40B4-BE49-F238E27FC236}">
                <a16:creationId xmlns:a16="http://schemas.microsoft.com/office/drawing/2014/main" id="{C908D5ED-3C0E-734A-C2BD-B6328411A50C}"/>
              </a:ext>
            </a:extLst>
          </p:cNvPr>
          <p:cNvPicPr>
            <a:picLocks noChangeAspect="1"/>
          </p:cNvPicPr>
          <p:nvPr/>
        </p:nvPicPr>
        <p:blipFill>
          <a:blip r:embed="rId2"/>
          <a:stretch>
            <a:fillRect/>
          </a:stretch>
        </p:blipFill>
        <p:spPr>
          <a:xfrm>
            <a:off x="6464721" y="2069432"/>
            <a:ext cx="5155779" cy="3623989"/>
          </a:xfrm>
          <a:prstGeom prst="rect">
            <a:avLst/>
          </a:prstGeom>
        </p:spPr>
      </p:pic>
      <p:pic>
        <p:nvPicPr>
          <p:cNvPr id="8" name="Picture 7">
            <a:extLst>
              <a:ext uri="{FF2B5EF4-FFF2-40B4-BE49-F238E27FC236}">
                <a16:creationId xmlns:a16="http://schemas.microsoft.com/office/drawing/2014/main" id="{5D43A171-C4AA-75C3-FED8-AB4B7AB1A6A5}"/>
              </a:ext>
            </a:extLst>
          </p:cNvPr>
          <p:cNvPicPr>
            <a:picLocks noChangeAspect="1"/>
          </p:cNvPicPr>
          <p:nvPr/>
        </p:nvPicPr>
        <p:blipFill rotWithShape="1">
          <a:blip r:embed="rId3"/>
          <a:srcRect r="3109"/>
          <a:stretch/>
        </p:blipFill>
        <p:spPr>
          <a:xfrm>
            <a:off x="1900651" y="2910903"/>
            <a:ext cx="872259" cy="1200329"/>
          </a:xfrm>
          <a:prstGeom prst="rect">
            <a:avLst/>
          </a:prstGeom>
        </p:spPr>
      </p:pic>
      <p:pic>
        <p:nvPicPr>
          <p:cNvPr id="9" name="Picture 8">
            <a:extLst>
              <a:ext uri="{FF2B5EF4-FFF2-40B4-BE49-F238E27FC236}">
                <a16:creationId xmlns:a16="http://schemas.microsoft.com/office/drawing/2014/main" id="{A2E4089F-D0D2-2D94-EC76-299CD33C9740}"/>
              </a:ext>
            </a:extLst>
          </p:cNvPr>
          <p:cNvPicPr>
            <a:picLocks noChangeAspect="1"/>
          </p:cNvPicPr>
          <p:nvPr/>
        </p:nvPicPr>
        <p:blipFill>
          <a:blip r:embed="rId4"/>
          <a:stretch>
            <a:fillRect/>
          </a:stretch>
        </p:blipFill>
        <p:spPr>
          <a:xfrm>
            <a:off x="2913090" y="2910903"/>
            <a:ext cx="940257" cy="1200329"/>
          </a:xfrm>
          <a:prstGeom prst="rect">
            <a:avLst/>
          </a:prstGeom>
        </p:spPr>
      </p:pic>
      <p:pic>
        <p:nvPicPr>
          <p:cNvPr id="10" name="Picture 9">
            <a:extLst>
              <a:ext uri="{FF2B5EF4-FFF2-40B4-BE49-F238E27FC236}">
                <a16:creationId xmlns:a16="http://schemas.microsoft.com/office/drawing/2014/main" id="{DAE837CC-120B-0681-877D-098E9C423351}"/>
              </a:ext>
            </a:extLst>
          </p:cNvPr>
          <p:cNvPicPr>
            <a:picLocks noChangeAspect="1"/>
          </p:cNvPicPr>
          <p:nvPr/>
        </p:nvPicPr>
        <p:blipFill>
          <a:blip r:embed="rId5"/>
          <a:stretch>
            <a:fillRect/>
          </a:stretch>
        </p:blipFill>
        <p:spPr>
          <a:xfrm>
            <a:off x="3993527" y="2910902"/>
            <a:ext cx="973601" cy="1200330"/>
          </a:xfrm>
          <a:prstGeom prst="rect">
            <a:avLst/>
          </a:prstGeom>
        </p:spPr>
      </p:pic>
      <p:sp>
        <p:nvSpPr>
          <p:cNvPr id="11" name="TextBox 10">
            <a:extLst>
              <a:ext uri="{FF2B5EF4-FFF2-40B4-BE49-F238E27FC236}">
                <a16:creationId xmlns:a16="http://schemas.microsoft.com/office/drawing/2014/main" id="{6AEB2A1A-6540-F079-F7FE-2261FDE39A6D}"/>
              </a:ext>
            </a:extLst>
          </p:cNvPr>
          <p:cNvSpPr txBox="1"/>
          <p:nvPr/>
        </p:nvSpPr>
        <p:spPr>
          <a:xfrm>
            <a:off x="1930258" y="2592652"/>
            <a:ext cx="813043" cy="276999"/>
          </a:xfrm>
          <a:prstGeom prst="rect">
            <a:avLst/>
          </a:prstGeom>
          <a:noFill/>
        </p:spPr>
        <p:txBody>
          <a:bodyPr wrap="none" rtlCol="0">
            <a:spAutoFit/>
          </a:bodyPr>
          <a:lstStyle/>
          <a:p>
            <a:r>
              <a:rPr lang="en-IT" sz="1200" dirty="0"/>
              <a:t>swimmer</a:t>
            </a:r>
          </a:p>
        </p:txBody>
      </p:sp>
      <p:sp>
        <p:nvSpPr>
          <p:cNvPr id="12" name="TextBox 11">
            <a:extLst>
              <a:ext uri="{FF2B5EF4-FFF2-40B4-BE49-F238E27FC236}">
                <a16:creationId xmlns:a16="http://schemas.microsoft.com/office/drawing/2014/main" id="{6E9C8221-8F2C-2971-1672-3BB828202CC1}"/>
              </a:ext>
            </a:extLst>
          </p:cNvPr>
          <p:cNvSpPr txBox="1"/>
          <p:nvPr/>
        </p:nvSpPr>
        <p:spPr>
          <a:xfrm>
            <a:off x="3032000" y="2592652"/>
            <a:ext cx="702436" cy="276999"/>
          </a:xfrm>
          <a:prstGeom prst="rect">
            <a:avLst/>
          </a:prstGeom>
          <a:noFill/>
        </p:spPr>
        <p:txBody>
          <a:bodyPr wrap="none" rtlCol="0">
            <a:spAutoFit/>
          </a:bodyPr>
          <a:lstStyle/>
          <a:p>
            <a:r>
              <a:rPr lang="en-IT" sz="1200" dirty="0"/>
              <a:t>hopper</a:t>
            </a:r>
          </a:p>
        </p:txBody>
      </p:sp>
      <p:sp>
        <p:nvSpPr>
          <p:cNvPr id="13" name="TextBox 12">
            <a:extLst>
              <a:ext uri="{FF2B5EF4-FFF2-40B4-BE49-F238E27FC236}">
                <a16:creationId xmlns:a16="http://schemas.microsoft.com/office/drawing/2014/main" id="{3F80361B-F65C-A353-CA11-B91723DD68F8}"/>
              </a:ext>
            </a:extLst>
          </p:cNvPr>
          <p:cNvSpPr txBox="1"/>
          <p:nvPr/>
        </p:nvSpPr>
        <p:spPr>
          <a:xfrm>
            <a:off x="4166555" y="2592652"/>
            <a:ext cx="627544" cy="276999"/>
          </a:xfrm>
          <a:prstGeom prst="rect">
            <a:avLst/>
          </a:prstGeom>
          <a:noFill/>
        </p:spPr>
        <p:txBody>
          <a:bodyPr wrap="none" rtlCol="0">
            <a:spAutoFit/>
          </a:bodyPr>
          <a:lstStyle/>
          <a:p>
            <a:r>
              <a:rPr lang="en-IT" sz="1200" dirty="0"/>
              <a:t>walker</a:t>
            </a:r>
          </a:p>
        </p:txBody>
      </p:sp>
      <p:sp>
        <p:nvSpPr>
          <p:cNvPr id="14" name="TextBox 13">
            <a:extLst>
              <a:ext uri="{FF2B5EF4-FFF2-40B4-BE49-F238E27FC236}">
                <a16:creationId xmlns:a16="http://schemas.microsoft.com/office/drawing/2014/main" id="{1AB0B59A-7F2A-35DD-4FBF-9CDF5EEA11F8}"/>
              </a:ext>
            </a:extLst>
          </p:cNvPr>
          <p:cNvSpPr txBox="1"/>
          <p:nvPr/>
        </p:nvSpPr>
        <p:spPr>
          <a:xfrm>
            <a:off x="571499" y="2069432"/>
            <a:ext cx="5524499" cy="523220"/>
          </a:xfrm>
          <a:prstGeom prst="rect">
            <a:avLst/>
          </a:prstGeom>
          <a:noFill/>
        </p:spPr>
        <p:txBody>
          <a:bodyPr wrap="square" rtlCol="0">
            <a:spAutoFit/>
          </a:bodyPr>
          <a:lstStyle/>
          <a:p>
            <a:r>
              <a:rPr lang="en-IT" sz="1400" dirty="0"/>
              <a:t>Experiments comprised </a:t>
            </a:r>
            <a:r>
              <a:rPr lang="en-IT" sz="1400" i="1" dirty="0"/>
              <a:t>carpole balancing </a:t>
            </a:r>
            <a:r>
              <a:rPr lang="en-IT" sz="1400" dirty="0"/>
              <a:t>(as a standard baseline), </a:t>
            </a:r>
            <a:r>
              <a:rPr lang="en-IT" sz="1400" i="1" dirty="0"/>
              <a:t>swimmer</a:t>
            </a:r>
            <a:r>
              <a:rPr lang="en-IT" sz="1400" dirty="0"/>
              <a:t>, </a:t>
            </a:r>
            <a:r>
              <a:rPr lang="en-IT" sz="1400" i="1" dirty="0"/>
              <a:t>hopper</a:t>
            </a:r>
            <a:r>
              <a:rPr lang="en-IT" sz="1400" dirty="0"/>
              <a:t> and </a:t>
            </a:r>
            <a:r>
              <a:rPr lang="en-IT" sz="1400" i="1" dirty="0"/>
              <a:t>walker</a:t>
            </a:r>
            <a:r>
              <a:rPr lang="en-IT" sz="1400" dirty="0"/>
              <a:t>.</a:t>
            </a:r>
          </a:p>
        </p:txBody>
      </p:sp>
      <p:sp>
        <p:nvSpPr>
          <p:cNvPr id="15" name="TextBox 14">
            <a:extLst>
              <a:ext uri="{FF2B5EF4-FFF2-40B4-BE49-F238E27FC236}">
                <a16:creationId xmlns:a16="http://schemas.microsoft.com/office/drawing/2014/main" id="{474E4FF3-2486-BC3B-32D8-B54CD50A22B6}"/>
              </a:ext>
            </a:extLst>
          </p:cNvPr>
          <p:cNvSpPr txBox="1"/>
          <p:nvPr/>
        </p:nvSpPr>
        <p:spPr>
          <a:xfrm>
            <a:off x="571500" y="4496373"/>
            <a:ext cx="5524499" cy="1600438"/>
          </a:xfrm>
          <a:prstGeom prst="rect">
            <a:avLst/>
          </a:prstGeom>
          <a:noFill/>
        </p:spPr>
        <p:txBody>
          <a:bodyPr wrap="square" rtlCol="0">
            <a:spAutoFit/>
          </a:bodyPr>
          <a:lstStyle/>
          <a:p>
            <a:r>
              <a:rPr lang="en-IT" sz="1400" dirty="0"/>
              <a:t>The learning curves on the right show the cost averaged across five runs of each algorithm. </a:t>
            </a:r>
            <a:r>
              <a:rPr lang="en-IT" sz="1400" i="1" dirty="0"/>
              <a:t>Single path</a:t>
            </a:r>
            <a:r>
              <a:rPr lang="en-IT" sz="1400" dirty="0"/>
              <a:t> and </a:t>
            </a:r>
            <a:r>
              <a:rPr lang="en-IT" sz="1400" i="1" dirty="0"/>
              <a:t>vine </a:t>
            </a:r>
            <a:r>
              <a:rPr lang="en-IT" sz="1400" dirty="0"/>
              <a:t>TRPO solved the tasks yelding the best results between the compared algorithms.</a:t>
            </a:r>
          </a:p>
          <a:p>
            <a:endParaRPr lang="en-IT" sz="1400" dirty="0"/>
          </a:p>
          <a:p>
            <a:r>
              <a:rPr lang="en-IT" sz="1400" dirty="0"/>
              <a:t>TRPO learned with general purpose policies and simple cost functions, using minimal prior knowledge (in contrast to typical locomotion learning).</a:t>
            </a:r>
          </a:p>
        </p:txBody>
      </p:sp>
    </p:spTree>
    <p:extLst>
      <p:ext uri="{BB962C8B-B14F-4D97-AF65-F5344CB8AC3E}">
        <p14:creationId xmlns:p14="http://schemas.microsoft.com/office/powerpoint/2010/main" val="113895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BCFB-24A0-05CD-DE0B-2235CB7A7EA4}"/>
              </a:ext>
            </a:extLst>
          </p:cNvPr>
          <p:cNvSpPr>
            <a:spLocks noGrp="1"/>
          </p:cNvSpPr>
          <p:nvPr>
            <p:ph type="title"/>
          </p:nvPr>
        </p:nvSpPr>
        <p:spPr/>
        <p:txBody>
          <a:bodyPr/>
          <a:lstStyle/>
          <a:p>
            <a:r>
              <a:rPr lang="en-IT" dirty="0"/>
              <a:t>Experiments (Atari games from images)</a:t>
            </a:r>
          </a:p>
        </p:txBody>
      </p:sp>
      <p:pic>
        <p:nvPicPr>
          <p:cNvPr id="5" name="Picture 4" descr="A screenshot of a black screen&#10;&#10;Description automatically generated">
            <a:extLst>
              <a:ext uri="{FF2B5EF4-FFF2-40B4-BE49-F238E27FC236}">
                <a16:creationId xmlns:a16="http://schemas.microsoft.com/office/drawing/2014/main" id="{A5AF3C7B-4975-3359-C8D0-472F803C371D}"/>
              </a:ext>
            </a:extLst>
          </p:cNvPr>
          <p:cNvPicPr>
            <a:picLocks noChangeAspect="1"/>
          </p:cNvPicPr>
          <p:nvPr/>
        </p:nvPicPr>
        <p:blipFill>
          <a:blip r:embed="rId2"/>
          <a:stretch>
            <a:fillRect/>
          </a:stretch>
        </p:blipFill>
        <p:spPr>
          <a:xfrm>
            <a:off x="2976097" y="4075330"/>
            <a:ext cx="6239806" cy="1494953"/>
          </a:xfrm>
          <a:prstGeom prst="rect">
            <a:avLst/>
          </a:prstGeom>
        </p:spPr>
      </p:pic>
      <p:sp>
        <p:nvSpPr>
          <p:cNvPr id="6" name="TextBox 5">
            <a:extLst>
              <a:ext uri="{FF2B5EF4-FFF2-40B4-BE49-F238E27FC236}">
                <a16:creationId xmlns:a16="http://schemas.microsoft.com/office/drawing/2014/main" id="{C48D949E-9021-3E4A-8B52-A969BB17FF87}"/>
              </a:ext>
            </a:extLst>
          </p:cNvPr>
          <p:cNvSpPr txBox="1"/>
          <p:nvPr/>
        </p:nvSpPr>
        <p:spPr>
          <a:xfrm>
            <a:off x="571500" y="2044005"/>
            <a:ext cx="11049000" cy="1815882"/>
          </a:xfrm>
          <a:prstGeom prst="rect">
            <a:avLst/>
          </a:prstGeom>
          <a:noFill/>
        </p:spPr>
        <p:txBody>
          <a:bodyPr wrap="square" rtlCol="0">
            <a:spAutoFit/>
          </a:bodyPr>
          <a:lstStyle/>
          <a:p>
            <a:r>
              <a:rPr lang="en-IT" sz="1400" dirty="0"/>
              <a:t>Here, the authors trained policies for playing Atari games, using raw images as input.</a:t>
            </a:r>
          </a:p>
          <a:p>
            <a:r>
              <a:rPr lang="en-IT" sz="1400" dirty="0"/>
              <a:t>Some challenges arise from the task at hand:</a:t>
            </a:r>
          </a:p>
          <a:p>
            <a:pPr marL="285750" indent="-285750">
              <a:buFont typeface="Arial" panose="020B0604020202020204" pitchFamily="34" charset="0"/>
              <a:buChar char="•"/>
            </a:pPr>
            <a:r>
              <a:rPr lang="en-IT" sz="1400" dirty="0"/>
              <a:t>the games require learning different behaviours</a:t>
            </a:r>
          </a:p>
          <a:p>
            <a:pPr marL="285750" indent="-285750">
              <a:buFont typeface="Arial" panose="020B0604020202020204" pitchFamily="34" charset="0"/>
              <a:buChar char="•"/>
            </a:pPr>
            <a:r>
              <a:rPr lang="en-IT" sz="1400" dirty="0"/>
              <a:t>delayed rewards</a:t>
            </a:r>
          </a:p>
          <a:p>
            <a:pPr marL="285750" indent="-285750">
              <a:buFont typeface="Arial" panose="020B0604020202020204" pitchFamily="34" charset="0"/>
              <a:buChar char="•"/>
            </a:pPr>
            <a:r>
              <a:rPr lang="en-IT" sz="1400" dirty="0"/>
              <a:t>some games require complex sequence of actions</a:t>
            </a:r>
          </a:p>
          <a:p>
            <a:pPr marL="285750" indent="-285750">
              <a:buFont typeface="Arial" panose="020B0604020202020204" pitchFamily="34" charset="0"/>
              <a:buChar char="•"/>
            </a:pPr>
            <a:r>
              <a:rPr lang="en-IT" sz="1400" dirty="0"/>
              <a:t>non-stationary image statistics</a:t>
            </a:r>
          </a:p>
          <a:p>
            <a:endParaRPr lang="en-IT" sz="1400" dirty="0"/>
          </a:p>
          <a:p>
            <a:r>
              <a:rPr lang="en-IT" sz="1400" dirty="0"/>
              <a:t>TRPO performed better than some of the other algorithms to which it has been compared and, in general, achieved reasonable results. </a:t>
            </a:r>
          </a:p>
        </p:txBody>
      </p:sp>
    </p:spTree>
    <p:extLst>
      <p:ext uri="{BB962C8B-B14F-4D97-AF65-F5344CB8AC3E}">
        <p14:creationId xmlns:p14="http://schemas.microsoft.com/office/powerpoint/2010/main" val="168864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BC0F-B469-0FC6-B9AA-02B1D5C02456}"/>
              </a:ext>
            </a:extLst>
          </p:cNvPr>
          <p:cNvSpPr>
            <a:spLocks noGrp="1"/>
          </p:cNvSpPr>
          <p:nvPr>
            <p:ph type="title"/>
          </p:nvPr>
        </p:nvSpPr>
        <p:spPr/>
        <p:txBody>
          <a:bodyPr>
            <a:normAutofit/>
          </a:bodyPr>
          <a:lstStyle/>
          <a:p>
            <a:r>
              <a:rPr lang="en-IT" dirty="0"/>
              <a:t>Conclusion</a:t>
            </a:r>
          </a:p>
        </p:txBody>
      </p:sp>
      <p:sp>
        <p:nvSpPr>
          <p:cNvPr id="4" name="TextBox 3">
            <a:extLst>
              <a:ext uri="{FF2B5EF4-FFF2-40B4-BE49-F238E27FC236}">
                <a16:creationId xmlns:a16="http://schemas.microsoft.com/office/drawing/2014/main" id="{EEA87E40-E4DA-06FA-07DE-50B4477A9799}"/>
              </a:ext>
            </a:extLst>
          </p:cNvPr>
          <p:cNvSpPr txBox="1"/>
          <p:nvPr/>
        </p:nvSpPr>
        <p:spPr>
          <a:xfrm>
            <a:off x="571500" y="2165684"/>
            <a:ext cx="11049000" cy="3754874"/>
          </a:xfrm>
          <a:prstGeom prst="rect">
            <a:avLst/>
          </a:prstGeom>
          <a:noFill/>
        </p:spPr>
        <p:txBody>
          <a:bodyPr wrap="square" rtlCol="0">
            <a:spAutoFit/>
          </a:bodyPr>
          <a:lstStyle/>
          <a:p>
            <a:r>
              <a:rPr lang="en-GB" sz="1400" dirty="0"/>
              <a:t>The authors provided strong theoretical foundations that not only serve as pillars for the proposed algorithms but also unify policy gradient and policy iteration methods, showing them to be special limiting cases of an algorithm that optimizes a certain objective subject to a trust region.</a:t>
            </a:r>
          </a:p>
          <a:p>
            <a:endParaRPr lang="en-GB" sz="1400" dirty="0"/>
          </a:p>
          <a:p>
            <a:r>
              <a:rPr lang="en-IT" sz="1400" b="1" dirty="0"/>
              <a:t>Some brightful ideas:</a:t>
            </a:r>
          </a:p>
          <a:p>
            <a:pPr marL="285750" indent="-285750">
              <a:buFont typeface="Arial" panose="020B0604020202020204" pitchFamily="34" charset="0"/>
              <a:buChar char="•"/>
            </a:pPr>
            <a:r>
              <a:rPr lang="en-IT" sz="1400" dirty="0"/>
              <a:t>transforming the unconstrained formulation into a constrained problem</a:t>
            </a:r>
          </a:p>
          <a:p>
            <a:pPr marL="285750" indent="-285750">
              <a:buFont typeface="Arial" panose="020B0604020202020204" pitchFamily="34" charset="0"/>
              <a:buChar char="•"/>
            </a:pPr>
            <a:r>
              <a:rPr lang="en-IT" sz="1400" dirty="0"/>
              <a:t>exploiting the trust region constraint over the first order approximation</a:t>
            </a:r>
          </a:p>
          <a:p>
            <a:pPr marL="285750" indent="-285750">
              <a:buFont typeface="Arial" panose="020B0604020202020204" pitchFamily="34" charset="0"/>
              <a:buChar char="•"/>
            </a:pPr>
            <a:r>
              <a:rPr lang="en-IT" sz="1400" dirty="0"/>
              <a:t>exploting Monte-Carlo estimation to solve a complex optimization problem</a:t>
            </a:r>
          </a:p>
          <a:p>
            <a:pPr marL="285750" indent="-285750">
              <a:buFont typeface="Arial" panose="020B0604020202020204" pitchFamily="34" charset="0"/>
              <a:buChar char="•"/>
            </a:pPr>
            <a:endParaRPr lang="en-IT" sz="1400" dirty="0"/>
          </a:p>
          <a:p>
            <a:r>
              <a:rPr lang="en-IT" sz="1400" b="1" dirty="0"/>
              <a:t>Some weaknesses:</a:t>
            </a:r>
          </a:p>
          <a:p>
            <a:pPr marL="285750" indent="-285750">
              <a:buFont typeface="Arial" panose="020B0604020202020204" pitchFamily="34" charset="0"/>
              <a:buChar char="•"/>
            </a:pPr>
            <a:r>
              <a:rPr lang="en-IT" sz="1400" dirty="0"/>
              <a:t>the </a:t>
            </a:r>
            <a:r>
              <a:rPr lang="en-IT" sz="1400" i="1" dirty="0"/>
              <a:t>single path </a:t>
            </a:r>
            <a:r>
              <a:rPr lang="en-IT" sz="1400" dirty="0"/>
              <a:t>algorithm yields high variance results</a:t>
            </a:r>
          </a:p>
          <a:p>
            <a:pPr marL="285750" indent="-285750">
              <a:buFont typeface="Arial" panose="020B0604020202020204" pitchFamily="34" charset="0"/>
              <a:buChar char="•"/>
            </a:pPr>
            <a:r>
              <a:rPr lang="en-IT" sz="1400" dirty="0"/>
              <a:t>the </a:t>
            </a:r>
            <a:r>
              <a:rPr lang="en-IT" sz="1400" i="1" dirty="0"/>
              <a:t>vine </a:t>
            </a:r>
            <a:r>
              <a:rPr lang="en-IT" sz="1400" dirty="0"/>
              <a:t>algorithm lowers the variance but it is way more computationally expensive (given the MC simulations it must perform)</a:t>
            </a:r>
          </a:p>
          <a:p>
            <a:endParaRPr lang="en-IT" sz="1400" dirty="0"/>
          </a:p>
          <a:p>
            <a:r>
              <a:rPr lang="en-IT" sz="1400" b="1" dirty="0"/>
              <a:t>Strong points:</a:t>
            </a:r>
          </a:p>
          <a:p>
            <a:pPr marL="285750" indent="-285750">
              <a:buFont typeface="Arial" panose="020B0604020202020204" pitchFamily="34" charset="0"/>
              <a:buChar char="•"/>
            </a:pPr>
            <a:r>
              <a:rPr lang="en-IT" sz="1400" dirty="0"/>
              <a:t>sound theoretical fundation</a:t>
            </a:r>
          </a:p>
          <a:p>
            <a:pPr marL="285750" indent="-285750">
              <a:buFont typeface="Arial" panose="020B0604020202020204" pitchFamily="34" charset="0"/>
              <a:buChar char="•"/>
            </a:pPr>
            <a:r>
              <a:rPr lang="en-IT" sz="1400" dirty="0"/>
              <a:t>strong empirical results: the algorithm is able to learn very complex policies (such as the CNN used for the Atari game and the controller for the simulated robotic locomotion) using generic policy search method and non-engineered policy representations.</a:t>
            </a:r>
          </a:p>
        </p:txBody>
      </p:sp>
    </p:spTree>
    <p:extLst>
      <p:ext uri="{BB962C8B-B14F-4D97-AF65-F5344CB8AC3E}">
        <p14:creationId xmlns:p14="http://schemas.microsoft.com/office/powerpoint/2010/main" val="2746206590"/>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A2C2F"/>
      </a:dk2>
      <a:lt2>
        <a:srgbClr val="F1F3F0"/>
      </a:lt2>
      <a:accent1>
        <a:srgbClr val="AE4DC3"/>
      </a:accent1>
      <a:accent2>
        <a:srgbClr val="6E3FB3"/>
      </a:accent2>
      <a:accent3>
        <a:srgbClr val="4D4EC3"/>
      </a:accent3>
      <a:accent4>
        <a:srgbClr val="3B6DB1"/>
      </a:accent4>
      <a:accent5>
        <a:srgbClr val="4DB1C3"/>
      </a:accent5>
      <a:accent6>
        <a:srgbClr val="3BB193"/>
      </a:accent6>
      <a:hlink>
        <a:srgbClr val="3E93BC"/>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79139D3-3617-E94B-BF98-9C8B308B69FB}">
  <we:reference id="wa104381909" version="3.14.0.0" store="en-US" storeType="OMEX"/>
  <we:alternateReferences>
    <we:reference id="wa104381909" version="3.14.0.0" store="en-US" storeType="OMEX"/>
  </we:alternateReferences>
  <we:properties>
    <we:property name="EQUATION_HISTORY" value="&quot;[{\&quot;mathml\&quot;:\&quot;&lt;math style=\\\&quot;font-family:stix;font-size:16px;\\\&quot; xmlns=\\\&quot;http://www.w3.org/1998/Math/MathML\\\&quot;&gt;&lt;mstyle mathsize=\\\&quot;16px\\\&quot;&gt;&lt;mi&gt;&amp;#x3B7;&lt;/mi&gt;&lt;mo&gt;(&lt;/mo&gt;&lt;mi&gt;&amp;#x3C0;&lt;/mi&gt;&lt;mo&gt;)&lt;/mo&gt;&lt;mo&gt;=&lt;/mo&gt;&lt;msub&gt;&lt;mi mathvariant=\\\&quot;double-struck\\\&quot;&gt;E&lt;/mi&gt;&lt;mrow&gt;&lt;msub&gt;&lt;mi&gt;s&lt;/mi&gt;&lt;mn&gt;0&lt;/mn&gt;&lt;/msub&gt;&lt;mo&gt;,&lt;/mo&gt;&lt;msub&gt;&lt;mi&gt;a&lt;/mi&gt;&lt;mn&gt;0&lt;/mn&gt;&lt;/msub&gt;&lt;mo&gt;,&lt;/mo&gt;&lt;mo&gt;&amp;#x2026;&lt;/mo&gt;&lt;/mrow&gt;&lt;/msub&gt;&lt;mfenced open=\\\&quot;[\\\&quot; close=\\\&quot;]\\\&quot;&gt;&lt;mrow&gt;&lt;munderover&gt;&lt;mo&gt;&amp;#x2211;&lt;/mo&gt;&lt;mrow&gt;&lt;mi&gt;t&lt;/mi&gt;&lt;mo&gt;=&lt;/mo&gt;&lt;mn&gt;0&lt;/mn&gt;&lt;/mrow&gt;&lt;mo&gt;&amp;#x221E;&lt;/mo&gt;&lt;/munderover&gt;&lt;msup&gt;&lt;mi&gt;&amp;#x3B3;&lt;/mi&gt;&lt;mi&gt;t&lt;/mi&gt;&lt;/msup&gt;&lt;mi&gt;c&lt;/mi&gt;&lt;mo&gt;(&lt;/mo&gt;&lt;msub&gt;&lt;mi&gt;s&lt;/mi&gt;&lt;mi&gt;t&lt;/mi&gt;&lt;/msub&gt;&lt;mo&gt;)&lt;/mo&gt;&lt;/mrow&gt;&lt;/mfenced&gt;&lt;/mstyle&gt;&lt;/math&gt;\&quot;,\&quot;base64Image\&quot;:\&quot;iVBORw0KGgoAAAANSUhEUgAABPgAAAEQCAYAAAAtaMrSAAAACXBIWXMAAA7EAAAOxAGVKw4bAAAABGJhU0UAAACniJak1QAAP1ZJREFUeNrt3Q3oVGW+OPAHERGRKCxK2nARiYiIoI1WWnEFCRERkRtutFLRRSQiIoKKNlIkNrrRP7rhRSRERISudKOVVhCRCInYaMWVVlokQkRCsGjFxIT9n+fO/G7jeN5m5px5O58PPGxbvzlnzvOcmfN9vvO8hAAAADCYZUl5OykfJ+WHpFxOyqWknE/Kh0l5LSkrajjv/Ul5PSkfJeX79jmvJOViUo4lZXdS1idlliYCAAAAgGttSMrJpPyrZDmdlGfD4Am3NaGVwCt73m8rOi8AAAAATIXbknIklE+wdZcvQ2v0Xa9igm7HAOc9npTbNR8AAAAATbYytKbe/mvAEqfxPtLDeWeH1lTcQc8bpxCv0IwAAAAANFGcGhvXuJtJlsV/ficpS8PP018XJOWhpBwI5RJuT5c89/th8OTeTIlr9C3TnAAAAADj6V9jUKZRTOJd7rjGs0m5r+A1d4Vya+UVJfm21tBG50JrqjEAlHFJfAEAAMMjwVe9eaG1QcbM9cUpuktKvjaO7HunRJ1lTdddlfH3R0Nr44w43XZux9/Hf47TiF8Nrc018s552McFgJIk+AAAYIgk+Kq3LZRLxuV5uaDO4nTf7rXx4nTf7iRd3KCj7PTamOx7veC8q3xkAChBgg8AAIZIgq9acfTeDx3X9ukAxyqaahtHBi7u+Pu9Xf/9g/b76dWGnHN+4iMDQAkSfAAAMEQSfNV6Kgw+eq/TroK6Ox5aSbzuqblxk41ZA5z3yZxzLvaxAaCABB8AAAyRBF+1Pg5XT6OdO+DxZofWqLm8+tuXlJPh6rXyZldwLR9mnG+zjw0ABST4AABgiCT4qhNH0l3puK7TFR335lC8AcZM+Sa01uKrwuKu6+lMKAJAHgk+AAAYIgm+6qztuq4DFR57dcm6XFbxNe1OOccJHxsACkjwAQDAEAmOq/NsqC/BF71T0FZv1XBNK1LOc1FTAyCGAQAAwfE06h7tdrji48cpwKdy2uqjGq4pbtRxyX0BgBgGAAAEx02wv6vufqjhHMsL2mtDDec86L4AQAwDAACC4yY4kFJ/82o4z86c9jqblOsqPl/3yMQrmhoAMQwAAAiOp1Fagm9dDeeJu+Sez2mzHRWf76VQ/8hEABDDAACA4Hjk9qfU366azrW7oN1WVniuJ0K9awsCgBgGAAAEx2MhLekWN6ioesrs/aE1TTav3U4n5YaKzre569hvamoAxDAAACA4nkavZNThtgrPsTC01tn7V4myr6Jzdq/5t1JTAyCGAQAAwfE0WpdRh5eTcnsFx78pKSc6jnshtKbL5rXfpgrOe6TjeGeSMktTAyCGAQAAwfE0ilNxs6bOHguD7ah7a1JOdh3z5dAa0Xcup/3iFOH7Bjjvgq5r2qqZARDDAACA4Hia5Y2oO5SUuX0cc2lSvu061qmkzGn/9zUFbRhfe2uf19O5g24cMbhAEwMghgEAAMHxNFtfUJ/Hk3J3yWPFKblxQ4u0UYEPdP3tKwXnPdk+Xi/i6MAfOo7xvOYFQAwDAACC4yY4XqJeP0jKQ6GVRJsxOyl3JeWRpLwXWmv3pb02a5rs/oJzxlF/i0teQxwd+EnHaz/XrACIYQAAQHDcFHHNuyuh3E63vZa8nXHj9N+iTTfOJ+XRgvcfp+Ee6njN96F8YhAAxDAAACA4ngpPhOqTe3HU3+yC884PxUm+manCm5OypOO1caffOA23c72/mKh8UHMCIIYBAADBcRM9HapL7r3Tw3njSL79FZwz7sC7TjMCIIYBAADBcZOtDtfugNtLOZOUtX2eO47G63eqcFyv7z7NB4AYBgAABMe01rSLu+FeCuUTbN+EVoJu3oDnjtNu3+/hvHGNvriJx1zNBoAYBgAABMdc7bqkPB5aG2XEEXIzCb/4v2dDa42915KyvIZzL0rKc6GV7DvXPmcc3XchKZ8lZU9SNoTiNf4AQAwDAACCYwAAMQwAAAiOAQAxjBgGAAAExwCAGAYAAATHAABiGAAAEBwDAIhhAABAcAwAiGEAAEBwLDgGAMQwAAAgOAYAEMMAAIDgGABADAMAAIJjAEAMAwAAgmMAADEMAAAIjgEAxDAAACA4BgDEMGIYAAAEx4JjAEAMAwAAgmMAADEMAAAIjgEAxDAAACA4BgDEMAAAIDgGABDDAACA4BgAQAwDAACCYwAAMQwAAExdcHxHUrYoE1t+62MIQENjGAAAEBx3+KTEtSjjWbb4GALQ4BgGAAAEx21xFN8/g2SZBB8AYhgJPgAABMcTGxw/FiTLJPgAEMNI8AEAIDie6OB4V5Awk+ADQAwDAACC44kNjucn5e9B0kyCDwAxDAAACI4nNji+K1iPT4IPADEMAAAIjic6ON4SJM4k+AAQwwAAgOB4Ys1OyidB8kyCDwAxDAAACI4n1i+CqboSfACIYQAAQHA80f491JucOhRaCappKP8VWrsQ/zkpf0vKuSDBB4AYBgAABMdjYE+oLzkVk2C3TPH9cWNSVibluaT8KSnfBQk+AMQwAAAgOB6y+Un5R6h3FN/shtwv8TpXhVbS9McgwQeAGAYAAATHQ/KrUF1CKq280MB7J45c/GMYfFTfFh9DAMQwAAAgOC7jmVDvWnIrG3oPxUTfn4IEHwBiGAAAEBzXLE4v/TTUl+A7HaZ7Pb4iTyXlpyDBB4AYBgAABMc1+kWod3fYJq3Hl+b3ofck3xYfQwDEMAAAIDjuxe9DvVN1X2j4PdXrVOgtPoYAiGEAAEBw3Kv/CfUl+OIItl81/L7aFyT4ABDDAACA4LhG85Pyj2A9vrpcn5SzQYIPADEMAAAIjmsUR9n1sylE2RJHCTZ5Pb7fBQk+AMQwAAAgOK7Zc6He9fieavj99UmQ4ANADAMAAILjmv051Jfg+y4pv2zw/bUuSPABIIYBAADBcc2WhFYirq4k319Cs6fq/i1I8AEghgEAAMFxzf4t1DtV948NvsceCxJ8AIhhAABAcDwE+0K9Sb41Db3H4o7F/wwSfACIYQAAQHBcs+uTcjrUl+A7F5q7Ht+eIMEHgBgGAAAEx0Pw66T8FKzHV7W8zTa2+BgCIIYBAADBcZX+EOqdqrutgXV6Y8hOnG7xMQRADAMAAILjqh0K9Sb5ftvAOv1rkOADQAwDAACC4yG5JSnfhXrX4/tFw+p0S5DgA0AMAwAAguMheizUO4ovjhJs0np8WevwbfExBEAMAwAAguO67Ar1Jvn+0KC6nB8k+AAQwwAAgOB4yGJS6h+hvgRf3HhiVYPq8+sgwQeAGAYAAATHQ/arkL0DbFXr8d3YkLrcEyT4ABDDAACA4HgE/hDqX49vbgPq8YUgwQeAGAYAAATHI/JJqDfJt6UBdbgmSPABIIYBAADB8Yj8IinfhXrX4/tNA+pQgg8AMQwAAAiOR+Z3od5RfGeTcsuU1+Fvu8ov3VYAiGEAAEBwPEz7Qv3r8QEAYhiAkZpfc8dn1OWAJgYEx412fVJOB+vxAYAYBmCKSfABCI6n3crQWjOvzufNb1UzAIhhAEZFgg9AcNwEf6j5eRNHCd6omgFADAMwChJ8AILjJpidlE9rfub8uX0eAEAMAzBUEnwAguOmWJKUf9b83HlONQOAGAZg2NISfGWSYhtTXveO6gQQHI+5fwv1Jvh+TMo9qpkxtDgpR5OyVFUAYhiA6SPBByA4bppdod4k39lgPT7Gy6ykfNa+PyX4ADFMg12XlLWqYWhuUN8MkQQfgOC4aa5Pyteh3iTffwfr8TE+drTvywuqQr8Z/XExTHOtD61fIS+H1rBu6vdB+wb/MCm3qg5qJsEHIDhuojiN9sdQb5Jvi2pmDDzfcU/uUx36zeiPi2GaZ0FS9ndU9uHQymRTv+c66v37pDysSqiRBB+A4LipXgj1Jvh+SsqvVTMj9EzXPblJleg3oz8uhmmWlUn5tqOi9wZTDIZtVVJ+6GiDuFbMXNVCDST4AATHTfZJqDfJ94/QmhIMw7Y15X5cpFr0m9EfF8M0x6s67GPjnq4HxvGk3KZaqJgEH4DguMluCa1pdXUm+f6kmhmiuA7c/pT78JSq0W9Gf1wM0wxxaPHhrgp+U7WMXPwC+aajTeIXzAOqhQpJ8AEIjpvud6HeBF8sj6lmhmB5yN5AZofq0W9Gf1wMM/0WpzwI3lAtY2Nh15fKpWBXH6ojwQcgOKa1622dCb5/JuUO1UxN4kij9wruwXWqSb8Z/XExzHS7P1w97DSWnaplLL9UznS1k8U+qYIEH4DgmNY6eV+HepN8fwvW46M6cT29d8PgU8xtCKHfjP64GGYKrAhXLxwZy/uqZWzFX33PdbXXBtXCgCT4AATHtMRRUD+FepN8/6maqcgHFdyP51WjfjP642KYyRfXZ7jQVaGfBTvDjLs43/9KV7utUS0MQIIPQHDMz/4Y6l+Pb7Nqpib3Z9xzG1WNfjP642KY6f3i7/4FIg43vlnVTITNXW13MSn3qhb6JMEHIDjmap+EehN83yXlLtVMDZ7PuOfs/KnfjP64GGYKLQrXrh0QM9DLVM1E2dfVhnHtjYWqhT5I8AEIjrnaLeHaaVhVl0/bz2Co0sGUe+2UatFvRn9cDDN94gKqX6VU5FZVM5Ft2b3IZxwqPlvV0CMJPgDBMdf6fah/qq4F+qlS7Adcdp/pN6M/LoZphg9TKvEL1TKx1qS051uqhR5J8AEIjkm3M9Sf5LN2E1VZmXGPrVc1+s3oj4thpkvaegxxiPGdqmaipe2e9aBqoQcSfACCY9LFRfT/Gupfj+9GVU0FXs3o712navSb0R8Xw0yPu8O1O73ILk+HJSlte8aDnB5I8AEIjsn266T8FOpfj8+0LgZ1NBh1pt+M/rgYZqrNSsqJlMqLW30vUD1TYUdK++5QLZQkwQcgOCbfc6H+qbrbVDMDmBfSE1Ovqxr9ZvTHxTDT45WMyntV1UyN2zPa+D5VQwkSfACCY4odCdbjY3ytz7inVqsa/Wb0x8Uw0+G2pFxKqbi4u9LNqmeqHAyG5NMfCT4AwTHFbknK2VBvgu+fSblDVdOHdzL6fKZ+6zejPy6GmRK7Mypur6qZOo9ktPUjqoYCEnwAgmPK+V2ofxTfX1QzfUibWnpYteg3oz8uhpkOd+ZU3CrVM3XmhNYvTN1tfSq01pOALBJ8AIJjytsV6k/yvaCa6cHNGffRy6pGvxn9cTHMdNiXUWkX3GBT64OMNt+kasghwQcgOKa8OOXxb6H+JJ/EAmVtyLiHlqoa/Wb0x8Uwk29xTqXtUz1T64mMNv9K1ZBDgg9AcExv7gqt9fLqTPA9p5opaU/K/XNRteg3oz8uhpkOb+RU2qOqp5EPqHWqhwwSfACCY3q3OdSX3DsUbI5AeWdS7qH9qkW/Gf3xJscwK5PyVmhl6uNims8nZcGAx4zbJb+WlGOh9StK3JnnbPsL9/FQz5DfGAycy6m0xe6rqZa1u9vHqoYMEnwAgmP6cyhUn9z7OinXq1p66G+m3Uebx/g9x52iY/JsVzvmPNfuK19u95fPh9ZUx62hNVq2LvrN6RaG1ki0ODL086T80G6XK+12+rzddnFq+A05x9narsem7UKsPz7iGCbOh/4m4wTx15Bb+zhmfM3eEhfwZWgt6lml9TnnO+eeCvcn5anQ2imp84FyKdS/lkpnebKm63sv55y3a35SSPABCI7pzy1J+a7C+PDHpPxGtdZueVI+DK011i63+4LbK46V40COdSXKoOfclHEv3TlmdT4z8OXrPj4XMTFyTw3vSb/5aktCa7DTlR7aJv7tkaS8kpS17c/Wg+22/le7j900+uMjimEWJeXTEifZ2eNxH07K9z18KL4N1Wa13885V1OHascH3Nsh/xeaYZdFNV3rSznnfFU8RwoJPgDBMf1bVWF8+JjqrN32nPqPyYiqptG9VLIfeFMNyYRvx6i+40YfB1Pe49l23Li+3ReemdkWdyJdk5Tj4dpEUtUbFeg3/yyO+EzbAfZ0aM1svKujjWa323VryB6tNlOONfA7Rn98BDFMzCqfD+UTcGXt6PNh/lZFFTY744M5U15r2A0Uf4X4IIxPUm+mHK/xmteF/Ckf0K3KBN+4lJWaFRAcM0RbKnh27QnW3avb7hLtEJN8g45+i7O5LgwpXvkh414a137YyaQ8EoqXqro51Lsunn7zz17OqIPYfvNK9CP2BRuV6I+PMIaJFd7LsNPLJY4Zb/yDAzzQT1dUYWsLzrOhQTfPs2H4027Lljoz97cWnPs+sR0pD2YJPoAGB8dUkiz4+wDPrU/az2Pq80wP7fHRgOcqM8CgigEe92Uc++Ex7IfF/ncc2VR2DfqstQUvhv6W0NJvTrc6ZC8lNreH4+zKOM4bDfyu0R8fYgzTeQPHkXnx142TBSe5UKJzfLTrNYfbHcz4BXZT+/8PmkQs4+2C8yxrwE0Tv4j2j3HiIZYHaq6DvAT21ilp55Vj3sZVlvdrrksJPoAGB8dUJm4c8GMfz6y4ht8S1Ver20PvP/z3u5zO6lBuNk8VozWfzTj+whHV84KMfu+3ffR/ns2pv9f1mysRcxWnMq7/8R6PFadWfxmaPcCoaf3xkccwcd74Dx2d15kdX4oyrHnDKOPIvY87/jZO+30o5e/uCcVDwatwrOA8c6b8hpnf1R7jWM4PoR5O5Zz/8ylpawm+aj83EnwADQyOqdyf+nhmrVFttetnyZ5+1nubUxCHz/T7qlpo/6OQPgU2TUw87q2xjmN/N23jyrN9Xu+RnDo8od9ciTU517+gj+M9mHKcVQ39zmlCf3ykMUzswH7VftHeHk+UtcBmzHgf7PqiWZTzt3UnfeKX0JVQfxJxXMVfwQ5NQLJmGGti5AUx8R6ZOwXtLcFXHQk+gAYGx1TusT6eV39QbbW7P1y7VM7Mpg4xIZG1q+vuPs71Sok231zRdcX3n7aG3PaUv13U7m8+WVMdx3pMWwsw/rt7+zjegpr7tU3vN8/YVcOzpHtzlLkN/d5pQn98pDHMzIKqH6b8t5tCf+ul7QlXb9193QAXc3AICY/TU36zdC6aGx92MZG7of1Q6f4Apf26VHao7E0ZD4QlY1oX0/pLsQRfdeyiC9DA4JhKxTjwux6f73GEkk01htfRjvF72mii20L65ou9rsO3OBRPA/6wwutalnGOdSlx3rH2/VaHtSF7s4p++xwPF9TjRf3mSuSNYpzV5zGfC81LlDa1Pz6yGGZmAc3PQ3qmdH3BSdamvObFjv9+KBRnYOcVnKOKTvETQ3ygjJtN4epf2/LWnViRUT9ld8t6MuW1p8asPl4ruBdemYI2l+CrjgQfQMOCYyp1fVL+0eOzPW7IcaOqq11M3s38MP9Ezt+9mNJG53o814GCNj8T+pv22Mt7vhKu3awlvq+4pvyiGup3dcgeCTfILrRFs0QG3QSlyf3mThdD9WvG39FxjM8a/N3ThP74yGKYOPQ0Lux5c8Z/f7PgJN0j8zrnqsfNNcoMr1xWcI71FVRWUZb4vSm9SeLaivHXgfjL0SN91tPxHs53NJQbCj9Kj4b+pp1PEgm+6kjwATQsOKZS+3p8rv+UlF+rtqF4qWRckzZDp5dRYmvD8JcPSZsC2J2U3Nn+9xtrqNsHchJEcWTYrAGOvSjkT6G9X7+59ufJIBuZfN8+xr4Gf/c0oT8+0hgmb/pk3tDUEynH+b7jv91Q8vyPFFxIFb/mfFhwjl1TeIPEB0dMzsUEX5kFPGOyNm0IednpuYtCuaHwo/ZQmP5h5xJ81ZHgA2hgcEwlnurjub5ZtQ3NiXaiqMxSOp+E/tZhm9eOretKlmRJW/MuJtxuapf32v/u3RrOHftE50L2+mJ3V3CO50P62nhVJCub2G9OkzeC71y4djRoWe+H/KXOmqAJ/fGxjGEWFpzg7Y6/jYtxziQD44jAW3s4zzuh3l2Aom8KrmX7FN4gL4feRkBmBWFlF399KeW1MWE4buunrCm4F+KDd1aAFgk+AMExvYs/Nv4Yxm+zNVpmpgqWTda8nRIvl1E0Fe9YDX2FeSXvt6Oh+t1gO/vERf3nQcVRgnEU4t52v6+qacZN7DenOVJQD9v6PO5b7ddvaPD3j/74iGKYxwtO0Dkya3v4+ZeDpT2e5+AQvgSLFnV9c8pujjntL/xefgX9PKSvh1HWiT4TIcO2qsSHZ0mAFgk+AMExvYnr550OvSX3/hr6HxFD72YW+7+v5N93z7gqM4LvjpA/lTSufXd7DddWJsEX1z+7oYZzv1NwvQsm4N5oWr85S1Fyut/RmMtDa3ru3Q3+/tEfH1EMk7dmRufIrHUd/35TH+fJG/5axfTOWSUq64mGP+TvzqiXnQO+/skxvNYVJe6HVQFaJPgABMf05lDoLbn3z6T8QrUNVYzRe0nUrA7XJquKFI2AqrP/dTTkr+9VRzK5qI+xbQLuC/3mn91foi6+Cn6Y0B+foBjm+1C8O0/cnGNmjYF+htXfGfKz4vMquI4yv+I82vAP2VthsARr1i8cd4zhtS4scT+sD9AiwQcgOKa8F0Lv6+6tUW1j746uNjtf8PcPh9Euoh/X2YsDFeJafHFE2tnQGryyrKbzxdlTp0L+4JibJqCd9ZuvdrJEfez39aA/PgkxzL0FB58ZmTWz5Xm/2etNIX9dhCrcUKKyNjb4AxZ/qTkXBls/L20axlcTlLDpLo8EyL5fJPgAGhgcUyj+MPxT6C25t0W1TYS5Xe32SUHsdCbkL6C/YMrq56WC+/zdCbkO/earld0o6BVfEfrj4x7DPFdw8LiJxsz2xnGk3b19nmd/zjmq2llmmS+qXFm72JRdP295xuvfmuAvlMd975Jzv0jwATQwOCZXHOH1XegtuffnMH6bsZGue+rmBzl/+0ZBuy+fsrqJSbEfCq556YRci37z1eLIzDMlv882+prQHx/nGCZv44u4GUMcVnk+DJaIiw+KCznnebCiilrpA9lXWz9d8vU7am6/qpUZet70NRnJfwBJ8AE0MDgmUxzd9WnoLbkXp0xad29yP19ZSzPF5ZfyNtZ4dQrrpWj03qkJuhb95mttLvmddmWM+7/64w2PYeIvaZdzDvx8aP1qE//5y9D/L295C1fG81e1NfIKX1SZbsupkzLr58U2Slur8WIY362t55S4H7YFaJHgAxAck29P6C2591M7kcDkfr62Z/xN3uYWn49x/6Bf8Xq+DdOz66x+c7rjJb/b4kjOu3xV6I+PWwxTtG3xyx3/fP8A58n7teNQhRV1py+qntvg65KvX5vx+vfH+JrnBr8YUJ4EH4DgmGz/HnrfVOMPqm3iP19pfacncto8ztpaPIV1srbE/T5Jo7r0m9PdG8p/v30TJmNDFf3xBsUwr4f8oadn2/+8c8ALOBzyRwnW2UG3i25L1m5P20u+fm/G6zeN8TWb88+g94sEH0DDgmNSxdkeP4beknv/L1h3bxo+X907H8d16M41sK/1XsH9XuWstHHpJzW13/xaD99zR3xd6I+PUwzzeYmDx2mZg+x+FB/seeszVLkQ6ewgQ5xmeU59rCvx+rkheyr3bRP+hWIXXfLuFwk+gIYFx1zjxqT8I/SW3DsSJPcmVfcmG93TELfntPu+Ka6Ty2G6Ej36zdnitNKyU3VjecnXhv74OMQw15W8YQcdYbc659gXa6isKwXX08SO966Q/UtTmeDr0YzXnxjz6y6z/ft637vkPIAk+AAaFByT6n9C75tq3KLaJlbnlLrYr+oclXZPyJ+ueMOU1kmZ9ep2TuB16Tdnuz0U75jc+TmxHp/++MhjmA0lDnw6tDLYg3gz5/j7a6isosVPdzTs5ok712T94nSg5DGydt99a8yvvcz276t879ImwQfQ8OCYa7wQel93T2w12ToHgXzf9d++yGn3B6a4Tl4M07lenX5zvtU9fO994atDf3zUMcyuEgfeXMGbP1bz8bsdKLimXQ27eTYNWP9x4dCsX3fWjPm1P1jiHl8y4e1bZov7aSl1b+giwQfQ8OCYq/w2tHbB7eVZvUW1Tbz7MuKgzTntvnXK62RfiXt/9QRel35zsa09fP9tUF2N7I+PTQxzOhTvCjPoQqELCs5xZw2VtbvgnO817Ob5LKcubi3x+qfDYNN7R2lNKB5OPWvC21eCrzoSfAAND475P7eU6CtYd286repo093tfxd/8D+f0e6fNaBOPi1x/0/izsH6zeUcKfkdeFJVNbI/PhYxzO0lDvpUBW88bxrwtzVV1tMF1/VRg26cvO3Pyz6Mj2a8/vAEXP9DBffCt1PQxhJ81ZHgA2hwcMz/md1Dh3amfB2suzct1ne063MFiaC4RtmiBtRJmbXY5k7gdek3l7MwZCe4u8sy1dW4/vhYxDCbCg54vqIvqbxpwHtrqqyiufJnGnTj5K1/+GKJ1y/Oef3LE3D9j4bRJoyGQYKvOhJ8AA0Ojvk//9Hj8/nH0Np8genQGdesS8rSYPfLK2E6v3P0m6vrV86UN1RV4/rjYxHD7B/SjXl6BA+EeQXXdqkhN00c6pq3cGqZue4v57x++QTUQdGaCW9OQTtL8FVHgg+gwcEx/ysmdHpdd+8x1TZVXulo27ge34mMdt/ToDqZ1gRfU/rN94fWOor3D3icMlO1P/EV0rj++MhjmJj4uVBwwNsreNNF04BvrbHCviw495wG3DQbw+C7/GTtlHU5lJsrH7fFjgmom0dUB0XrSjw0Be0swVcdCT6AhgbH/K/44+93PT6bLcI/fTrj56zdY+OU7OsaVCeXpvg7pwn95pnZiy8NeJylJe6DC75CGtcfH3kMU7RV8dGKP0hp5VTNFbaj4BpXTPkNE5NvJ3Ou/9kSx1gY8hdRLmNb++/vHVE9fFBwHyycgraW4KuOBB9AQ4Nj/ndpnr/0+Fz+e1KuV3VT5/3w8+L3aWvPxX9/f8Pq5PsSn4dJ3WCmCf3mnaG6TUM+C8WbRtCs/vjIY5iXCw72ZEVvOm8a8M6aK2x9aPYW1q8UfOncVOIYD+ccY3eJ1y9oBwVnR1gPX4fRJZmZPBJ8AA0NjsldN9u6e81SlMDY2sA6OVziM3HXhF5bE/rNM0nr0xUc66lgOTD98TGLYYp2xaoii1o0DXh9zRUWf4W8nHP+16b4Zika0fVhyePsyTlGmTU3ZgLFt0dUD/EezFsvY7vvW7pI8AE0NDhuuHWh91H161Tb1MrrwzV1fbE9JT4TdfRvY2wa1317M9S3S28T+s2dy07dNuCx7iq4D876CtEfH2YMM7ugkj+r6A3fH/JHkN0whEo7EJq3W8uqULy+4sqSxzoe+l/D75Ew+l+zlhTUw4O+c0kJoiT4ABoWHDdcjNP+GXpL7m1RbVNrTk67f19BcmRSPV7ic/FWDXHpx6G35ZH0m9N1rqG4acBjzQp2hdUfH6MYpugXupcqesMvhcE3eBhU3pbM56bsBomL3L5Z4kb5qocvrqLdorLW1YsLZc78CjTKX/nyhpv/EMptEkKzSPABNDA4bvhz7++ht+ReTDTMVnVT687Q3CWO8iwu8dn4usLzxcEwRzuOu0C/uW/dSeuPan7+PO9rRH98mDHM22E4awfkrVPwxpAqLW77nTfc+NYpuDFi1juuh3exZFBWdn3F+SWOdSYpy9t/Hz+ccWTge11/s2yEdfNqGN0akExuR0eCD6BhwXGD/XfoLbkXp57dotqm2trQ//rb0+6zEp+R1RWc5+bw85TS86GVdNVv7t8D4drZhIOMRJ1TcA/c7qOiPz7MGOZEqP9Xh6JpwGuGWHHvhun9FWpvj0FZXFS0bJZ8eRh8x9MDI66fvKHmS33fkkKCD6CBwXFDPdNHbLdKtU29tJjmq3aM1HSPlPiMfBkGG+Eal7k60z5WHMAxzMES09pvTpvBuG2A463IqadDPib648OMYW4Ow1k3YHXOOS6H4Q7rvzfnveya4BviiT6Csid6OP6dYbDkXlwHcNEI6ycmMi9lvLdjvmvJIMEH0LDguKF+HVq74PYS221WbVf5VRjtIIa6fBSuHe10v+b+PydKfFb6HZn0Uvh5kEzsxwx7fbJp7Tc/ldFX7Xdj0bxlsewsrj8+1BhmQ6hm84VBbvojI6i8T8P07XBTZoj4IB+iOWGwBN+jI66fB3Le2+O+T8gwPww+cnWcywFNDAiOGy9OsT3d4/Njl2q7xgsp9XTjhF9T2u6gL2rqq8Qk2JUSn5m4bNF1JY8ZR5h9Ga5em2zFiK5vGvvNu3LaqFdxLcTzGcfb6uOhPz7sGGZfyB9xVdUih8dyzvPKCCpvbZiuLHuZDTC6f3m7r4/zfNlnEuGtMaijrWHwaco0jwQfQMOC4wb6c4/PjrgJx/Wq7Rp/6qqnH6fgmrrX0r6omVOVnUn1bWhNBY3TbDtnsN0UWqM94/pkX3e95puk3D3Ca5u2fnP0fqhuQ4ysKad2ztUfH0kM823OAfZV9EYXFLzR5SOqwOMZ7+fVCbwZeh1d92rFH8o6hqQPq72f9l1CDgk+gIYFxw2zrcfnxo/BlLMs/+yqq08n/HrSRu+d1cyZNtcQp30QWsm/ce1HvTqhbfVVQb2/FooTTjHHcTDj9dt9HPTHRxHD3FVwgIcreqN504AvhtFla9eF7AzyJPqh5INikIU+4xfZtz08lF4ek7q5O2RvIuPXAvJI8AE0KDhumDhi6KcenxuPqbZUv06pq/+c8GtKG5n0kabOtTxcOwKvn3K6wr64fvO1OteBi//8fbh2bbiTobVWX+cOuHPa35txdtqFlPqIm6E85GOgPz6qGObpkD+Fs6qdkXbnnOfDEVdi1rp1k7ggbpnRdZ8n5YYBz7Os/SWYd55Yr+P06+5bGe9zve8RCkjwATQoOG6QXyblux6fGf+l2jKlrb/37xN8PVlrZX2gqQvFJNCzoTW1tte4LG7YEZNKs8fwuqal39wZ28edwzuTS7eG1lpwH/fYbqeS8lxS5rn99cebEMPkjfh6dsTv7Z4wPht/DGpW+6Gbt5lJVUnb+OX3TvvBFX/tiL9gfN7+4D4wZvVyXUj/heWw7xAAEBw30Ox2XNhLB/bImCYdxsVfQn2bFY7C5xn3wV5N3ZO423Cc0bQ/tKaFXmj3nWb6T3Gd+rgsVkw03Tnm1zIt/eaV7fp/veDv4oizuFHoZznt9mywZIH+eMNimHvCcHbpHcTOjPc2qdu/x91qPwmt6c+xxCm5Gxv8QXklpG8gs9h3CAAIjhvoP0Nvyb247totqi3TL0L6VOdJ3UH3oTD+a2uj30w1Yp/4aFKW6o+LYcp4LuRPAx6HXwKz1pX72D028W4K6b8WPKlqAEBw3EC/D71PG1yl2nI9E9J3Gp5EcUZQ3gYEL2ruRtNvni7x8z4z9bquBJ/++JTFMAdz3uDxMarMrO2/17rPJlrar0zWHIPhW5iU55PyflLOh9YUh8uhtThznO6zOqQvsPtuMFpgVO21qd02saN3sd1ecfHouDNc5y+uc0NrlPiOdvueaLexBZMRHI+fXyblXOgtubdFtRX6e6h2U7tRejoMZxNGJpd+8/TYEX4eTac/LoYpNKvdIch6g3vGrELTbr64q8t899pESlscOK4ZuEDVwNDEUdqvFTwLOndii38bk31xF7oX2//+cdU41O/NGHRdKWiruGv7g+3XrA/pi4SD4Hi8xHj278G6e1VblVF3k7iDbvzB5mzBPbFGk6PfPBWe72i7ffrjYpgyVha8wc1jVqFx15vjKe/zHffaRAax3VvUxxEod6saGGpH4XDX5zBO64gLEscRYDMjvG4LrR3jvtGZGJk7w7UL7sck33uhlcCbCcTizoBx9EYcyReTfHHDpTdS2uwtVYrgeOz0uu5eTAbe6JYq9KeM+vvdBF7LiyXuC7E0+s2Tr3tZgU3642KYMl4ueIOrx7BSY6czberCSvfbRNkrSQAjtztc+4vdwoJA4HDKZ/d2VVn7s7p7xN6BkL/w8ZLQmmYdA/kjvm8RHI+9x0Jvyb0fg50hy7gjpG+u8a/29+Qkic/g8yXuDSM60W+ebFtT2myR/rgYpoyPCt7guA7hjVPDuqeTxVEnN7vnJsKTKffaE6oFhiptB/UNJV53Q2hN1e0cRWYtt3rERY8/7mqjyz18X+5sB/aXU46hA4jgeHz8OrQSdr0k+B5zK5XypzA9ibCXS9wXP2hy9Jsn1nVJ2Z/yuT6lPy6GKevSBD8gNqS85091WsbeinDtSJTnVAsM3fYBOjuPhqvX5aN6d4arE6mxfN8O1MvamPF8P6R6ERyPjbhUwteht+TeLrdRKb8J2aP3Jm0H3bj8QpnNVyyMj37zZFqe8yzYoT8uhinbech7cwcnoII3p7zvfe67se6wdk8teFa1wEh8OcBDaVZHR+N9VVm5e1M6cnH3tKU9Hmd9xvNdEIfgeHz8d+h93b3r3Ual/CVMT5L0yZL3x3bNjn7zRIkzat4r+Fyv0x8Xw5SxoeDN7Z6QSt6U8t5fde+NnbhuQPeuX4YBw+ikjeDuZVHdmfX7dqrKSt0V0tdYWtXHsR7OeL5btwvB8Xh4IfSW3Itx1C/dQqX8R0FdPjVh13Oi5D2yQdOj3zwR/eJ3Q/GO2EXlBv1xMUyntwre3PMTVNGxE2OY6fiKO3CeCVfvzrNWtcBIXU753n+jx+9dgUG1FmYEey/2eby0X+vPqWYEx2PhVyF7+mhWWeX2KeU3Jer23yboeh7o4R5ZpPnRbx57H4TBEnuxnNcfF8N0ez9M1y9AK8K1ox6ecQ+OXPwy6VxHKnZe71UtMHLfpHzvx1F9i0u+/r5gt60qxfWVjqW0yeEBjrkzmI6D4Hgc3ZKUf/TYmdvi1inlFyXr9pcTdE1vlbxHvtb86DdPrPszPtcb9cfFMGUdC9P3K+HtSTkZJnck4rS5M1w9GiXuBnmTaoGxsC/juz8uulxmV9yYkHonKUtUZSXSknFxs6tbBzjmhynHfERVIzgeqbio/Seht+SexfDLicm9MhuWTNpI5pMl75N33ALoN0+s5zM+17fpj4thyrpQ8OZum9BKnx9+Xhuqn2lnVCPuBNT5y9BWVQJjZW3O97919YZrTahnM4yLKce8VXUjOB6pP4beN9W40W1T6K52XZVNmE6KOT3cK8vcBug3T6yDKZ/pU/rjYpheXC54c5P+S+GGrht6X/shSf02dtxf37S/XIDxEkfpnc55BliPZXjB9ZmU+v8ylBtJmeWOlGOeVN0Ijkcq7oTYy7p78W9/7ZYp9O9J+a6Hep2kHXSXlLwm3+/oN0+u2SE9NzPID+764w2MYa40IMC6Ofw8De2HYCrZsJIGX7brfHu78wqMp2cLngObVFHtXs+o+3UDHveplGPuUN0IjkcmxqDnQm+j96yJlS/uCH4o9L44/STtoLuw5DV5XqPfPLlWZnyu1+uPi2F6cbFBAVZcSNRC8MP9knpANcDYi78Ynip4FqxTTbWJux2m/dh2rIJjH64wUITGBMc1ftf+NfSWhPovt0qquUl5LLQSe73uQjxT7pmg650VigdlHHNboN880V5N+VzHz/11+uNimF58XPDmFmo/gKm3puBZEH8Mul811WJ7qGfHtJtSOoSDBorQiOC4JjtDbwmovwUjLmbEeojTlONoxj8l5cfQX1Kvs0xa3X6Qcy1xWuXtbhOYaEdTPttfqBYxTK+eLnhzD2s/gEbYW/A8iLtv3ayaKhWTcGnrrcT1+GYNeOznBIoIjsfGY6H3BFTcLOJIg0vcZfgfSflnGDyZ111OT+A9FNdU/T7lWuK6Wvf6SoGJNi+kj9J9XdWIYXoVOxBP5BQ7MQE0ww3tjkLeA+uQaqrU8xn1vK2CY6dNu35TlSM4Hro4FbSKEWdKdWVSn2VxPbS4juqB0Fon7cnQmq4MTLb1Gd9Vq1WNGAYA+nVXaC2qnPfQ2qiaKnM8o47vGPC4azOOaz0dBMfDdX1ojcSTVBuv8p8+gsAYeSfleyrO8JitasQwADCI1aF4atMs1TSw2zPq92QFxz4W0hdqnqPaERwP1f8EybRxLE/5CAJj5ETK99Rh1SKGAYAqvFLw4HpUFQ3s8Yy6fXvA4z6UcdxPVTmC46F6IUikjWu5w0cQGBM3Z3xPvaxqxDAAUJXPch5c+1XPwPZk1O36AY4ZR+idyjiu9fcQHA/Pb4J198a1xHYx7Q0YFxsyvquWqhoxDACkibtwfd7ja+7KeXCdV6UDOxqqH1nyavh5tF73cdeqcgTHQzE/tJYykEwbz/J3Hz9gjKT94HtRtYhhACBL3G0vLtbb69p572U8uC6p0oFlbWbS7/qGK9uvj0m+IynHvU6VIzge2vetRNr4lv/28QPGyJlgpowYBgB68FH7gXNfj6/L2nBjmL8sLk/K9tCaMnwhtDaLiOf/KrR+9ZzUkWmXKwwK7kzK90n5JLQShN3HPpHxuhuSskDbITiujHX3xr9s8/EDxkTWhmubVY0YBgCyzIwWe67H183JeHAdH8J7jiPSuncV+yIpB0IrQdT57+P/Xz3g+WKiK65TF6fWXWrXWfwF9f6ari8rwdfrCL7bQuvX31jiQs3LU465K+V180IrIbhX2yE4roR19yaj/N7HDxgTmzK+p+5UNWIYAEgzq+OBc7Sih9iumt/z213ni1Pebuv6m7hW3aGuv3u9z/PFkWxf5TyoX6zhGrOm6N7dwzGWhFZiL46Kmxmd+WzKMR/uel1M3B5MyslQ/dTdJrRdGfG8ccOTy+3392wNn+uXu87xTMXniBsRxB21v2mfI94vTwmOU90SrLtnB12A3qQthfOtahl7EnwAjMziATo312U8uFbW+H7f7zrXGwV/v7vr73f3cc7XSzysH6n4Og9lnOeVkq9fkZRz7desKwgW7+5K2nzQfu1ibVeLDzPex+4Kz3Eg4xw7KzzHwYxzvC04vkr8TH0SJM4moZwTEgBjJO3H3j2qZexJ8AEwMmvCtSOqytqY8tD6osb3urPrXGVGHMaRTMe6Xvdyj+f9rMTD+tt2R74qr2WcJ66ltyTndXGHzjc6/v7xrv+eNpptZtrvvHZiKI7GWqbtavFQwXtZUcE5NhacY3kF53ii4ByDTn+epuD4j0HibFLKp0ICYEzcl/E99bCqGXsSfACMTFoy4MGSyZfuddTiJgn31vQ+0xIKd5V87b0pr32gh3OXnVq3rsLrvTvkjzKJUyFv7WiLeI1bw8+j9v7Vbttul1KO91T7vc+05yParja7C97HuxWco2iX1neGcI7XBzz+tATH8b76KUicTUrZFQDGw7MZ31MLVc3Yk+ADYGTSpjCeT8rSnNfMzejg1/WrYkxkdU9TONjjMQ53vT6uF1Z2w4r9JTuHb1R83R/22UmN7fdgn0HHc9quVkUJviqm6RYl33YO4RyDJhGnITiOI23PBUmzSSovCAmAMfFRynfUyYy/jZuR7VVlY0OCD4CRyeqox9F4cZroHV0d1ifDtdM8YwKnzhFQu1Le3/oej5E2NbLsxgZLw2hGf8Rdb7/tsYMa1/q6LeeYP+S89iVtV7tHCt5HFUnyTQXnWFPBOZ4sOMeDAx5/0oPjOOX7r0HCbNLKugAwevFHzMsp31HbU/52UWj9sPukahsbEnwAjMzML4RX2smfyz10huJr4migOqcLLGqfp/O8l0Pva6bNTrm2s6H8SLCYKPow5CfIdtRw/TGperJEW8Sk68YSx0tL6MZ62azthiZrA5WPKuwYfJxxjv0VnuNoxjmqGEUw6cHxziBZZgddgP4sC+V+hIjrLse1io+osrEiwQfAyJxrd8jnd/y7BaE1yiqOajqelIuhtXbbhXay6b12QuimIby/tCnEH/Z5rLQpr48P+P6eCVevZVeHmEyJv8we7mqLmGB5K/S2MUNMxh5qHyMmvOKU0Du1XW1tlyYmLONuyF+32yEmZ6sePRmn0W9Lyjftc8TP7bM1nCOO8j3dPseJdp02PTh+LEiUTWI5G4a32Q5AnhdD+o/q87v+7kA7HlykysaKBB8AZDgTqlsn7vmUYx0e8P2tD9XtHKrttB2THRzfk5Qfg2TZJJZDPnbAmPggpG+w1mlmpPhG1SWGAYBJcF/Gg3F1n8dbE9J/EV0wwHt8rX2cbzSXtqPRwXEc0fjn0BqZqUxe2eZjB4yJtCVF4gyOm9rlvfa/e1dViWEAYFI8n/FgnN/n8W7ION6GPo83J7SmJ9ax+6y203aCY8ExAM0yL5QbdXy0HcsghgGAibA/5aF4acBjXko55u4+j7Wt/fo4+mOu5tJ2CI4BYABlEnyfhdYPn4hhAGBinEt5KH4+4DG/SDnmiT6Os6rj9Q9qKm2H4BgAKnA05/kXf0Cdr4rEMAAwSeZkPBTfH/C4aQsXx7XcZvVwjLhr7cX2a7dqKm2H4BgAKhLX2YubaMS1+OLshbjL976kLFM1YhgAmEQPZDwU9wx43L0Zx72j5OvjbmWX2695RzNpOwTHAABiGABItzbjobhjwOO+G/rb3TWu07az4+9f0kTaDsExAIAYBgCyPZLxUBx05NVbGcd9qOB1a9p/92VojVBD2yE4BgAQwwBAjicyHoqbBjzupozjPlritRtCb+u9aTtth+AYABDDiGEAaKyXMh6KTwx43Kzk0zOqXNshOAYAEMMAQHXeyXgobhzwuI+HeqaPou0QHAMAYhgxDAB0eDPUkyTaGCSJtB2CYwAAMQwA1C5rvbXHBzyuaZ7aDsExAIAYBgCG4NEw3HXcHlfl2g7BMQCAGAYAqvNQxkPxtQGP+1zGcTeocm2H4BgAQAwDANVZnfFQ3D7gcbdnHHeNKtd2CI5ptNlJWZeUd5PySVJ+SMqlpFxu//OhpLyelAdUFQBiGAAoZ2HGQ3HXgMfdlXHcO1S5tkNwTCNdl5RXk/J9iXtvphwLflwAQAwDAKVcSXkovjfgMfenHDOeZ5bq1nYIjmmctUk523V/nQmtJQGWJmV+aP2I8Ehojerrvhf3hVaCEADEMACQ4YuUh+LhAY95MOWYJ1S1tkNwTOO8lHJvxR8S5ue8ZmNoTdvt/h5aqDoBEMMAQLo9KQ/FHwY85g8px9ytqrUdgmMaZVvKffVBydc+mPLar5Jyk2oFEMOIYQDgWo9kPBjn9Hm8ORnHe1hVazsExzTGkyn31Deht6m2L6ccI07htWQAgBhGDAMAXW7NeDAu6/N4D2Qcz9QqbYfgmGbI+i7p9ceCmMj7KuU4r6tiADGMGAYArpW2ltvmPo+1OeVYn6pibYfgmEaYl5RTKffTyT6P90TG/XmPqgYQw4hhAOBqz4b0XQv7sS/lWM+oYm2H4JhGeCXjfnq6z+PNTsq5lON9rqoBxDBiGAC4Wly0/HLXg/FcH8eJ06m6N2mIx71OFWs7BMc04vvoUsq9dCUpCwY47tsZ9+g6VQ4ghhHDAMDV3k15OK7o8RgrU46xXdVqOwTHE2JxUo4mZanboy/bMu6lIwMed0XGcb9Q5QBiGDEMAFxtSWiNsuh8OO7t8RgfhGtHgC1StdoOwfEEiKNYP2tfuwRff/X3bca99GIFx76ccez7VD2AGCZI8AHAVbpHX8Sk0ZKSr70z5eH6iirVdgiOJ8SO9nVfcGv0ZU3OvbSyguMfzDj2TlUPIIYJEnwAcJU4SuKTrgfkwZKv7X7d0fbx0HYIjsfd82HwTWqa7t2M+yj+2DC7guO/nnH8876vAMQwQYIPAK4RF0k/1vWQfK3gNW91/f3x9nHQdgiOx90zXde9ya3Rl9MZ99GXFR1/Q869ulz1A4hhggQfAFzjhqQc6npQvheuXZMtLkj/ftffHWq/Hm2H4HjcbU25bmtP9u7WnPuoqhGRS3POsVUTAIhhggQfAGTanJQzXQ/ME0k50P7fzn9/pv33aDsEx+PuuqTsT7nmU26LvjyUcx+9U9E55uSc46AmABDDBAk+AMg1q9152x1a0z8vJuVS+3/j/9+TlHXBGkjaDsHxZIjTOb/OuOYdbou+vJZzH22s8DwXM85xURMAiGGCBB8AAILjqQ+O7wmt6ep517zObdGX94dUp8dzzrNQMwCIYYIEHwAAguOpC47jenpxd9ezJa43r1ibMt8XOXX3YIXn+TDnPKs1A4AYJkjwAQAgOJ664PiDMFhiL5bzbpVCF3Pq7+4Kz5M3AvNhzQAghgkSfAAACI4bERzfH+pfK65JZhXcR/MqPNfunPO8oikAxDBBgg8AAMFxI4Lj5zOu97YazrUxDD6CcJjlQB/XOK/gmHMqrM+dOefZ6SMNIIYJEnwAAAiOGxEcH0y51lM1nasJCb6FQ7yPtuecZ4+PNIAYJkjwAQAgOJ764Hh2Ui6H4Y3+akKCb/kQ76N3cs6zz0caQAwTJPgAABAcT31wvDLjWtfXdL4mJPhWDvE+ei1I8AEgwQcAAI0Ojl9Nuc4rSbmupvM1IcG3Yoj30ZNBgg8ACT4AAGh0cHw05Tq/cCsMZNEQ76M3gwQfABJ8AADQ2OA47vZ6JeU6X3crDGR+GI81+GyyASCGkeADAEBwPOXB8fqM61ztVhjI7IL7aHaF59qRc56dmgJADBMk+AAAEBxPdXCcNvor7qg7260wsMs599HcCs/zbs55XtEMAGKYIMEHAIDgeKqD4xMp13jYbVCJ0zn30W0VnmdPznke1gwAYpggwQcAgOB4aoPjmzOu8WW3QSU+zLmPVlR4nvdzzmOqNYAYRoIPAADB8RQHxxsyrnGp26ASu3PuozUVnuejnPPcrBkAxDBBgg8AAMHx1AbHaVM7L7oFKvNEGM7U2fMZ59CWAGIYCT4AAATHUx4cn0m5vv1ugcosy7mPtlV0jllJuZJxjo80AYAYJkjwAQAgOJ7a4Pj2jOvb7BaoTEy+Ze2ku7uicyzOuVe3agIAMUyQ4AMAQHA8tcHxpozru3MI595Yop7HqRwY4FqPZBzzaEV1uS4MZyMPAMQwAAAgOB4z76Vc27dDOneTEnzPZRzzUkV1mXX8C6E1ghAAMYwEHwAAguMpDY5/SLm2PUM6d5MSfEtyjnt3BXW5P9Q7BRgAMQwAAAiOx9B9of6dXfM0KcEXfZZx3E0V1OX3Gcd+0EcZQAwTJPgAABAcj6zU7dmM8y4cUh03LcH3ZMZx9w143Hszjnvaxxhg7FxqQHwBAABjowkJvo9Sznky429XJ2Wv22Ig80L6lOjY2Zs9wHG3Zdw/z6tygLEjwQcAAEM07Qm+uPHC5ZRzbk/520VJOR9aI9AYTFYybuMAx/wm5Xhxyu51qhtg7EjwAQDAEE17gm9ZxjnXdf3d/KQcS8oRt0QlbgitZGl3vX/a5/HWBaP3ACaJBB8AAAzRtCf4Xkw535XQSuh1iuvOXQitUXxU4/GM9l7Zx7GOpxznRGiN0ARg/EjwAQDAEE17gu+DlPOd6/qbnWHw6aOk25tS/18mZW4Px3g65RgxGXuX6gUYWxJ8AAAwRNOe4Evb7OFiUm5ql/fa/+5dt0ItYiLvSOh/R92l7fbqHoH5oKoFGGsSfAAAMETTnOCbV/L8R5Myx61Qm5jkO5BS7zG5Oj/ndWvDtQna+P9XqVKAsSfBBwAAVKJMgu+z0NoQgvrF9RC7dzQ+2/73y0Mr2bc4KeuTcjClrb5Iyu2qEQAAAKBZ4ui8rOTe/pA/gozqLUnKntCaZlt2BMappDyh6gAAAACaKa6zFzfRiFM743ShOGIsrv+2TNWM1ILQStrFTTjiDrkX2u0Ty/nQmtL7unYCoA7/H9FuTSWTlfRoAAACRHRFWHRNYXRoTUwAPG1hdGggeG1sbnM9Imh0dHA6Ly93d3cudzMub3JnLzE5OTgvTWF0aC9NYXRoTUwiPjxtc3R5bGUgbWF0aHNpemU9IjE2cHgiPjxtaT4mI3gzQjc7PC9taT48bW8+KDwvbW8+PG1pPiYjeDNDMDs8L21pPjxtbz4pPC9tbz48bW8+PTwvbW8+PG1zdWI+PG1pIG1hdGh2YXJpYW50PSJkb3VibGUtc3RydWNrIj5FPC9taT48bXJvdz48bXN1Yj48bWk+czwvbWk+PG1uPjA8L21uPjwvbXN1Yj48bW8+LDwvbW8+PG1zdWI+PG1pPmE8L21pPjxtbj4wPC9tbj48L21zdWI+PG1vPiw8L21vPjxtbz4mI3gyMDI2OzwvbW8+PC9tcm93PjwvbXN1Yj48bWZlbmNlZCBjbG9zZT0iXSIgb3Blbj0iWyI+PG1yb3c+PG11bmRlcm92ZXI+PG1vPiYjeDIyMTE7PC9tbz48bXJvdz48bWk+dDwvbWk+PG1vPj08L21vPjxtbj4wPC9tbj48L21yb3c+PG1vPiYjeDIyMUU7PC9tbz48L211bmRlcm92ZXI+PG1zdXA+PG1pPiYjeDNCMzs8L21pPjxtaT50PC9taT48L21zdXA+PG1pPmM8L21pPjxtbz4oPC9tbz48bXN1Yj48bWk+czwvbWk+PG1pPnQ8L21pPjwvbXN1Yj48bW8+KTwvbW8+PC9tcm93PjwvbWZlbmNlZD48L21zdHlsZT48L21hdGg+zKknSQAAAABJRU5ErkJggg==\&quot;,\&quot;slideId\&quot;:257,\&quot;accessibleText\&quot;:\&quot;eta left parenthesis pi right parenthesis equals double-struck E subscript s subscript 0 comma a subscript 0 comma horizontal ellipsis end subscript open square brackets sum from t equals 0 to infinity of gamma to the power of t c left parenthesis s subscript t right parenthesis close square brackets\&quot;,\&quot;imageHeight\&quot;:29.405405405405407},{\&quot;mathml\&quot;:\&quot;&lt;math style=\\\&quot;font-family:stix;font-size:16px;\\\&quot; xmlns=\\\&quot;http://www.w3.org/1998/Math/MathML\\\&quot;&gt;&lt;mstyle mathsize=\\\&quot;16px\\\&quot;&gt;&lt;mo&gt;$&lt;/mo&gt;&lt;mo&gt;$&lt;/mo&gt;&lt;mi&gt;Q&lt;/mi&gt;&lt;mi&gt;_&lt;/mi&gt;&lt;mo&gt;{&lt;/mo&gt;&lt;mo&gt;\\\\&lt;/mo&gt;&lt;mi&gt;p&lt;/mi&gt;&lt;mi&gt;i&lt;/mi&gt;&lt;mo&gt;}&lt;/mo&gt;&lt;mo&gt;(&lt;/mo&gt;&lt;mi&gt;s&lt;/mi&gt;&lt;mi&gt;_&lt;/mi&gt;&lt;mi&gt;t&lt;/mi&gt;&lt;mo&gt;,&lt;/mo&gt;&lt;mo&gt;&amp;#xA0;&lt;/mo&gt;&lt;mi&gt;a&lt;/mi&gt;&lt;mi&gt;_&lt;/mi&gt;&lt;mi&gt;t&lt;/mi&gt;&lt;mo&gt;)&lt;/mo&gt;&lt;mo&gt;&amp;#xA0;&lt;/mo&gt;&lt;mo&gt;&amp;amp;&lt;/mo&gt;&lt;mo&gt;=&lt;/mo&gt;&lt;mo&gt;&amp;#xA0;&lt;/mo&gt;&lt;mo&gt;\\\\&lt;/mo&gt;&lt;mi&gt;m&lt;/mi&gt;&lt;mi&gt;a&lt;/mi&gt;&lt;mi&gt;t&lt;/mi&gt;&lt;mi&gt;h&lt;/mi&gt;&lt;mi&gt;b&lt;/mi&gt;&lt;mi&gt;b&lt;/mi&gt;&lt;mo&gt;{&lt;/mo&gt;&lt;mi&gt;E&lt;/mi&gt;&lt;mo&gt;}&lt;/mo&gt;&lt;mi&gt;_&lt;/mi&gt;&lt;mo&gt;{&lt;/mo&gt;&lt;mi&gt;s&lt;/mi&gt;&lt;mi&gt;_&lt;/mi&gt;&lt;mo&gt;{&lt;/mo&gt;&lt;mi&gt;t&lt;/mi&gt;&lt;mo&gt;+&lt;/mo&gt;&lt;mn&gt;1&lt;/mn&gt;&lt;mo&gt;}&lt;/mo&gt;&lt;mo&gt;,&lt;/mo&gt;&lt;mo&gt;&amp;#xA0;&lt;/mo&gt;&lt;mi&gt;a&lt;/mi&gt;&lt;mi&gt;_&lt;/mi&gt;&lt;mo&gt;{&lt;/mo&gt;&lt;mi&gt;t&lt;/mi&gt;&lt;mo&gt;+&lt;/mo&gt;&lt;mn&gt;1&lt;/mn&gt;&lt;mo&gt;}&lt;/mo&gt;&lt;mo&gt;,&lt;/mo&gt;&lt;mo&gt;&amp;#xA0;&lt;/mo&gt;&lt;mo&gt;\\\\&lt;/mo&gt;&lt;mi&gt;l&lt;/mi&gt;&lt;mi&gt;d&lt;/mi&gt;&lt;mi&gt;o&lt;/mi&gt;&lt;mi&gt;t&lt;/mi&gt;&lt;mi&gt;s&lt;/mi&gt;&lt;mo&gt;}&lt;/mo&gt;&lt;mo&gt;&amp;#xA0;&lt;/mo&gt;&lt;mo&gt;\\\\&lt;/mo&gt;&lt;mi&gt;l&lt;/mi&gt;&lt;mi&gt;e&lt;/mi&gt;&lt;mi&gt;f&lt;/mi&gt;&lt;mi&gt;t&lt;/mi&gt;&lt;mo&gt;[&lt;/mo&gt;&lt;mo&gt;&amp;#xA0;&lt;/mo&gt;&lt;mo&gt;\\\\&lt;/mo&gt;&lt;mi&gt;s&lt;/mi&gt;&lt;mi&gt;u&lt;/mi&gt;&lt;mi&gt;m&lt;/mi&gt;&lt;mi&gt;_&lt;/mi&gt;&lt;mo&gt;{&lt;/mo&gt;&lt;mi&gt;l&lt;/mi&gt;&lt;mo&gt;=&lt;/mo&gt;&lt;mn&gt;0&lt;/mn&gt;&lt;mo&gt;}&lt;/mo&gt;&lt;mo&gt;^&lt;/mo&gt;&lt;mo&gt;{&lt;/mo&gt;&lt;mo&gt;\\\\&lt;/mo&gt;&lt;mi&gt;i&lt;/mi&gt;&lt;mi&gt;n&lt;/mi&gt;&lt;mi&gt;f&lt;/mi&gt;&lt;mi&gt;t&lt;/mi&gt;&lt;mi&gt;y&lt;/mi&gt;&lt;mo&gt;}&lt;/mo&gt;&lt;mo&gt;&amp;#xA0;&lt;/mo&gt;&lt;mo&gt;\\\\&lt;/mo&gt;&lt;mi&gt;g&lt;/mi&gt;&lt;mi&gt;a&lt;/mi&gt;&lt;mi&gt;m&lt;/mi&gt;&lt;mi&gt;m&lt;/mi&gt;&lt;mi&gt;a&lt;/mi&gt;&lt;mo&gt;^&lt;/mo&gt;&lt;mi&gt;l&lt;/mi&gt;&lt;mo&gt;&amp;#xA0;&lt;/mo&gt;&lt;mi&gt;c&lt;/mi&gt;&lt;mo&gt;(&lt;/mo&gt;&lt;mi&gt;s&lt;/mi&gt;&lt;mi&gt;_&lt;/mi&gt;&lt;mo&gt;{&lt;/mo&gt;&lt;mi&gt;t&lt;/mi&gt;&lt;mo&gt;+&lt;/mo&gt;&lt;mi&gt;l&lt;/mi&gt;&lt;mo&gt;}&lt;/mo&gt;&lt;mo&gt;)&lt;/mo&gt;&lt;mo&gt;&amp;#xA0;&lt;/mo&gt;&lt;mo&gt;\\\\&lt;/mo&gt;&lt;mi&gt;r&lt;/mi&gt;&lt;mi&gt;i&lt;/mi&gt;&lt;mi&gt;g&lt;/mi&gt;&lt;mi&gt;h&lt;/mi&gt;&lt;mi&gt;t&lt;/mi&gt;&lt;mo&gt;]&lt;/mo&gt;&lt;mo&gt;,&lt;/mo&gt;&lt;mo&gt;&amp;#xA0;&lt;/mo&gt;&lt;mo&gt;\\\\&lt;/mo&gt;&lt;mo&gt;\\\\&lt;/mo&gt;&lt;mo&gt;&amp;#xA0;&lt;/mo&gt;&lt;mi&gt;V&lt;/mi&gt;&lt;mi&gt;_&lt;/mi&gt;&lt;mo&gt;{&lt;/mo&gt;&lt;mo&gt;\\\\&lt;/mo&gt;&lt;mi&gt;p&lt;/mi&gt;&lt;mi&gt;i&lt;/mi&gt;&lt;mo&gt;}&lt;/mo&gt;&lt;mo&gt;(&lt;/mo&gt;&lt;mi&gt;s&lt;/mi&gt;&lt;mi&gt;_&lt;/mi&gt;&lt;mi&gt;t&lt;/mi&gt;&lt;mo&gt;)&lt;/mo&gt;&lt;mo&gt;&amp;#xA0;&lt;/mo&gt;&lt;mo&gt;&amp;amp;&lt;/mo&gt;&lt;mo&gt;=&lt;/mo&gt;&lt;mo&gt;&amp;#xA0;&lt;/mo&gt;&lt;mo&gt;\\\\&lt;/mo&gt;&lt;mi&gt;m&lt;/mi&gt;&lt;mi&gt;a&lt;/mi&gt;&lt;mi&gt;t&lt;/mi&gt;&lt;mi&gt;h&lt;/mi&gt;&lt;mi&gt;b&lt;/mi&gt;&lt;mi&gt;b&lt;/mi&gt;&lt;mo&gt;{&lt;/mo&gt;&lt;mi&gt;E&lt;/mi&gt;&lt;mo&gt;}&lt;/mo&gt;&lt;mi&gt;_&lt;/mi&gt;&lt;mo&gt;{&lt;/mo&gt;&lt;mi&gt;a&lt;/mi&gt;&lt;mi&gt;_&lt;/mi&gt;&lt;mi&gt;t&lt;/mi&gt;&lt;mo&gt;,&lt;/mo&gt;&lt;mo&gt;&amp;#xA0;&lt;/mo&gt;&lt;mi&gt;s&lt;/mi&gt;&lt;mi&gt;_&lt;/mi&gt;&lt;mo&gt;{&lt;/mo&gt;&lt;mi&gt;t&lt;/mi&gt;&lt;mo&gt;+&lt;/mo&gt;&lt;mn&gt;1&lt;/mn&gt;&lt;mo&gt;}&lt;/mo&gt;&lt;mo&gt;,&lt;/mo&gt;&lt;mo&gt;&amp;#xA0;&lt;/mo&gt;&lt;mo&gt;\\\\&lt;/mo&gt;&lt;mi&gt;l&lt;/mi&gt;&lt;mi&gt;d&lt;/mi&gt;&lt;mi&gt;o&lt;/mi&gt;&lt;mi&gt;t&lt;/mi&gt;&lt;mi&gt;s&lt;/mi&gt;&lt;mo&gt;}&lt;/mo&gt;&lt;mo&gt;&amp;#xA0;&lt;/mo&gt;&lt;mo&gt;\\\\&lt;/mo&gt;&lt;mi&gt;l&lt;/mi&gt;&lt;mi&gt;e&lt;/mi&gt;&lt;mi&gt;f&lt;/mi&gt;&lt;mi&gt;t&lt;/mi&gt;&lt;mo&gt;[&lt;/mo&gt;&lt;mo&gt;&amp;#xA0;&lt;/mo&gt;&lt;mo&gt;\\\\&lt;/mo&gt;&lt;mi&gt;s&lt;/mi&gt;&lt;mi&gt;u&lt;/mi&gt;&lt;mi&gt;m&lt;/mi&gt;&lt;mi&gt;_&lt;/mi&gt;&lt;mo&gt;{&lt;/mo&gt;&lt;mi&gt;l&lt;/mi&gt;&lt;mo&gt;=&lt;/mo&gt;&lt;mn&gt;0&lt;/mn&gt;&lt;mo&gt;}&lt;/mo&gt;&lt;mo&gt;^&lt;/mo&gt;&lt;mo&gt;{&lt;/mo&gt;&lt;mo&gt;\\\\&lt;/mo&gt;&lt;mi&gt;i&lt;/mi&gt;&lt;mi&gt;n&lt;/mi&gt;&lt;mi&gt;f&lt;/mi&gt;&lt;mi&gt;t&lt;/mi&gt;&lt;mi&gt;y&lt;/mi&gt;&lt;mo&gt;}&lt;/mo&gt;&lt;mo&gt;&amp;#xA0;&lt;/mo&gt;&lt;mo&gt;\\\\&lt;/mo&gt;&lt;mi&gt;g&lt;/mi&gt;&lt;mi&gt;a&lt;/mi&gt;&lt;mi&gt;m&lt;/mi&gt;&lt;mi&gt;m&lt;/mi&gt;&lt;mi&gt;a&lt;/mi&gt;&lt;mo&gt;^&lt;/mo&gt;&lt;mi&gt;l&lt;/mi&gt;&lt;mo&gt;&amp;#xA0;&lt;/mo&gt;&lt;mi&gt;c&lt;/mi&gt;&lt;mo&gt;(&lt;/mo&gt;&lt;mi&gt;s&lt;/mi&gt;&lt;mi&gt;_&lt;/mi&gt;&lt;mo&gt;{&lt;/mo&gt;&lt;mi&gt;t&lt;/mi&gt;&lt;mo&gt;+&lt;/mo&gt;&lt;mi&gt;l&lt;/mi&gt;&lt;mo&gt;}&lt;/mo&gt;&lt;mo&gt;)&lt;/mo&gt;&lt;mo&gt;&amp;#xA0;&lt;/mo&gt;&lt;mo&gt;\\\\&lt;/mo&gt;&lt;mi&gt;r&lt;/mi&gt;&lt;mi&gt;i&lt;/mi&gt;&lt;mi&gt;g&lt;/mi&gt;&lt;mi&gt;h&lt;/mi&gt;&lt;mi&gt;t&lt;/mi&gt;&lt;mo&gt;]&lt;/mo&gt;&lt;mo&gt;,&lt;/mo&gt;&lt;mo&gt;&amp;#xA0;&lt;/mo&gt;&lt;mo&gt;\\\\&lt;/mo&gt;&lt;mo&gt;\\\\&lt;/mo&gt;&lt;mo&gt;&amp;#xA0;&lt;/mo&gt;&lt;mi&gt;A&lt;/mi&gt;&lt;mi&gt;_&lt;/mi&gt;&lt;mo&gt;{&lt;/mo&gt;&lt;mo&gt;\\\\&lt;/mo&gt;&lt;mi&gt;p&lt;/mi&gt;&lt;mi&gt;i&lt;/mi&gt;&lt;mo&gt;}&lt;/mo&gt;&lt;mo&gt;(&lt;/mo&gt;&lt;mi&gt;s&lt;/mi&gt;&lt;mo&gt;,&lt;/mo&gt;&lt;mo&gt;&amp;#xA0;&lt;/mo&gt;&lt;mi&gt;a&lt;/mi&gt;&lt;mo&gt;)&lt;/mo&gt;&lt;mo&gt;&amp;#xA0;&lt;/mo&gt;&lt;mo&gt;&amp;amp;&lt;/mo&gt;&lt;mo&gt;=&lt;/mo&gt;&lt;mo&gt;&amp;#xA0;&lt;/mo&gt;&lt;mi&gt;Q&lt;/mi&gt;&lt;mi&gt;_&lt;/mi&gt;&lt;mo&gt;{&lt;/mo&gt;&lt;mo&gt;\\\\&lt;/mo&gt;&lt;mi&gt;p&lt;/mi&gt;&lt;mi&gt;i&lt;/mi&gt;&lt;mo&gt;}&lt;/mo&gt;&lt;mo&gt;(&lt;/mo&gt;&lt;mi&gt;s&lt;/mi&gt;&lt;mo&gt;,&lt;/mo&gt;&lt;mo&gt;&amp;#xA0;&lt;/mo&gt;&lt;mi&gt;a&lt;/mi&gt;&lt;mo&gt;)&lt;/mo&gt;&lt;mo&gt;&amp;#xA0;&lt;/mo&gt;&lt;mo&gt;-&lt;/mo&gt;&lt;mo&gt;&amp;#xA0;&lt;/mo&gt;&lt;mi&gt;V&lt;/mi&gt;&lt;mi&gt;_&lt;/mi&gt;&lt;mo&gt;{&lt;/mo&gt;&lt;mo&gt;\\\\&lt;/mo&gt;&lt;mi&gt;p&lt;/mi&gt;&lt;mi&gt;i&lt;/mi&gt;&lt;mo&gt;}&lt;/mo&gt;&lt;mo&gt;(&lt;/mo&gt;&lt;mi&gt;s&lt;/mi&gt;&lt;mo&gt;)&lt;/mo&gt;&lt;mo&gt;$&lt;/mo&gt;&lt;mo&gt;$&lt;/mo&gt;&lt;/mstyle&gt;&lt;/math&gt;\&quot;,\&quot;base64Image\&quot;:\&quot;iVBORw0KGgoAAAANSUhEUgAAB/YAAAARCAYAAADHaERxAAAACXBIWXMAAA7EAAAOxAGVKw4bAAAABGJhU0UAAAAMyZLetQAAE8ZJREFUeNrtXQ+EVlkfPl4jI2NJ+kZGYmUkSWRkrSRG1hqrL5Ikn0RW1hoj30qStSJJVtInycpYkbVWkiUrWVlLkqysSFZWEklW1oi+e/TcnTOn8/+ee9/7vu/zcNQ79733nvM7z+93fs+55z1XCIIgCILoDywqyqaibGD9yQXakiAXaRuCIAiCoH4gaEuCXKRtCIIgCGJQsK0ok104tx+xtCif9HH7VhflA3ZzMGQCOluUrwzHVuDv1yOPEc37NNE+G00VZa4oOx3f2VGUS0XZ3kKbhdTfBXnei6IcIf0q27IuHCrKuhbUg1xprl/r4GK/5JUptmlbzunK6Yje11jUONQ4BPUD9QP1A/UDuUL9QP1A/UD9QH1BjpAjg9vHqX3S+PP1SQwwZ4tysiiXi7K3gXPLCt8qyt9F+b1iEnOgKD8UZT0+d4rytCijCdcaKcpvRRlS/ranKDeFf5XgWFHOa+f2I6Q9Pk48V07mfF+UU0W52FDwrMKHHPi5KJ9ajk0L+8SW65iN+yoOFuVZUd4YymvYJZbjokJ9RIuvbcIqxLirDj/IYTPaKM13l4LLPr9+WdPkSEjbctTfhI1F+bYoizHh4sJ5jLG7xNvV7m2Kjbm4XcWWJki7nkYMPoj/D0f2v+yj5/hOjtzFlJvk5krdnO8H+Po1NxfrzCubHi9stvHxKjTnTOFeil+5cjoV70PbzGIcqjL2hbbtspLn/aW166nyd2osahxqnPbHTOoH6gfqB+oH6gfqB+oH6oe69YOOT0X1RSZ8RtPb+sIGPsdrJ0dygPMI1fqkK8/X5ZY2r4qyTMyvChjCReo8dwSV/BaDlsRWDFqpQWHOkFjIRHom4VqbQdgJ7e/HUGeXTW6Kelaef9HlAGO6/0WI8pRgcUZx6rsNtSGVD1XtNYQJptWW716D8Is95uK+ilkMuu8pf1uGgCEiOZ7qi7ngu3ZOP5EifDnscdXxvRw2o43SfHc7BnafMHpWY7wNaVuV+tsE2wMkJ+VnVxvOI163ITbWxe1UW9pwRSz8dcpRSz+7+v8WRNevwr7qMiZ3seUmOblSN+f7Ab5+zcnFOvPKpscLn218vArNOWO5F+tXvpzOZLcpET8xZ2pLaNvui7eTxx3DmP3KU3dqLGocapzuaJxu633qB+oH6gfqB+oH6gfqh8HVDyWWYvw7UwNP+kk/pKDX9IUKPsdrN0dygfMIaX3Srefr/6x8GxcLf+6/rMZz5fE7RblgMdbjREO/QaBRIVdF3qsQtHTsE29XSbkG4q8zO5V0nm9A/G7Adf/NEC8pg9JPIK8k6uGG2lKFD1XsJf3jkSPBk4FuXeQxH/dV/KH5WxmgVyZwPNUXc8F27VA/WYRrxOC8Z9Iph81oozTfPRMgOOSvTC7VGG9D2lal/rY23Ypog29irmpslInV2i5yu4otbfZ4oyWt4/jbusD+lznRL8pYeTtT7jJSM1fq5nyvI6Rfc3Kxjryym+OFyzY+XoXmnCnci/ErV05ns9vHIm1iTm9LaNvOQRyabPxFJp70u8aixqHGaVLjdFvvUz9QP1A/UD9QP1A/UD8Mtn5QY/9jz/g8yPqhCnpNX5Tgc7z2cyQXOI+Q1ifdeL7+D+R2ME8wiMTu459y7g0MaMOGYyfRmJUZkwu5NUi5OkSuDD8LAk1h8JSEndaSjC3CvI2DjywP0Ak2fISA9x2SZR9kXdQtBi8nknAMzimTgh/F25Ux0xnuLydP5KrDFZH12Y3ryYFpE64zjb+dFPMrg+uAygeJz8XbbUG+gtPcUAKMXPXzAgNYiD1t9voaXFuC79/RErxyG5IfMck1HXAsVKxuwPEPlLofrnECxVefWB8IuXaMn7T5wX6qnw6KjXTfFfClbYZB8RTGpjL51Lm2HMeeiPmtJW028nE2tG2h9S9FnBxf/0YcUpMYfbvZbQH97JuYs9XP1PYOYri6jdxD8fZdpKkxNUdsueMZf2MnQ+YMf38t3l1Zauv/u2LhtqVyvNuemLuYcpPD8LlpxI5bml1juXIFudxZLak/mpnzJUee4PiqiDgYy62c43tMv8ZwUa52v45cdHcDeWW3xwuXbXy8isk5de7JceGQwudr0AG2nN/FUVtO57Jb6sScqS02v1KxB3VYpk3I3BDmX91RY1HjUONUz0Pq0tuhoMaifqB+oH6gfqB+oH6gfkjVDwLfOY66/lUxJvajfqg6l9uL+kIIPsfrBY7kAucR0vuk6efrC5K38zD2LRG3vVzsuXvx3QOW47M4HrvtRMdBliMQaSXWIOGegWONY2KhxCiO74kky3uowxZHPR8h2C0BUUMwLPxb9riwEe07ivuuwufJTPd/bkkmbdiJZOUhiKva3SXsJ4X5HYp62eS5v84HgYAhnfwg+vEVgskYnOpVhD1N9roH0XoIyeHfyrELEESHce81SvLmOhbCfYkvPeIs9wSKrz4pPhBy7VA/aeukU1U/HQQb6b67CLF6sRbfH8N3VkH0/iEWvr9nCteRvih/JXLbYyMfZ0PbFlJ/gbHpITixWJhXS952jKOmNoRMzJlio6ntm8CPMqEqJ9aXJsbUHNy22TJ17LhgEdF/wZa+/t+BZF2F/KXO/Qq5i56bdJR6z6DtrytwRdrpW7SxTNjPCPtq3RTOC9TlVyTFo2jD1Yg4GMutnON7SL+6uGgS6OdgixXi3S1/68oruzVe+GwTwqvQnFPn3kZMoG2Hv0hxd8KS87s46svpbHarMjGnt8XkVzrKberU98HJ3Hsic+ztd41FjUONE1qfuvV2CKixqB+oH6gfqB+oH6gfqB9S9YOEfCYzJOYfJI8m3r+f9UPVHLDX9AWf47WfIznBeYT0Pmny+bp1QPwdF5mu6dzb6IhhhzFfJNR9hZZMqpCd80Q5tgvJj/ouPnVl7Xp8NhFPvhPpF0/QXOKopxSIx5Q6hwbx3xMdcinarjrkKti4k+n+P4nwLaPkCu0flIT0jZhfqXpIzL+npU7ofBhHYv4JPm+FE61SAtr3EfbU7TWKJG0vEqQPYbMSTzEQlhhSfMB1LIT7AoLhmjYJNuSwj4vjVX0x1QdCrh3qJ3VMOlW1WQ4/7XcbmXx3SizcInAJju9T/rZaLNziZxKCS0005jw28nE2tG2++kt8IOZ/wSYhV3Yf175Tvp9tIiJmh0zM6fWztX09vieUyRv1HV8xMTUXt022rALbxNxLw8RcFW7H5C56brIFkwtlcjlhuFYsV5biHpuVWDCbkfMSj8ERgQmauYg4GMut3ON7CEK5KCd2vtMS+cmG8spujRc+24TwKjTn1LnXQWz9HLbuOHJ+G0dDcjqb3apMzOltMfmVrV/24/M2kb793CBrLGocapyQ+jSht0NAjUX9QP1A/UD9QP1A/UD9kKofPlPasB59NEX9kH0ut9f0BZ/jtZsjArZ56Sh/RlyL8wjV+6SJ5+tGlPv4z4h33w2V69zX2gCm4kOceyLBSS4piZcJN8XbrRUEksxTGtHU1ZIz2iSBjtMIoDq2CP+Kti1IEo9GtG82wSYlToqF27BJyFWn32S8v9wC6mzAdeTWHXJV4kblbzeQKMlk+QvRHFQ+zEBULsLnU4qzHkafHoqwp26vnQhOo8r3jyhCSt/OQwbPc55jodwv3+m2TwuePtg4nsMXU3wg5No2nuZYpeibdKpis1x+2u82MvnuMc1uJ8W7q5D1VYC3NfG7SSz8xY3JRiGcDW2bq/5lPJ1F3DioxUu9PjExO2RiTq+fre2fifl3a70PEfu1NoaGxtRc3DbZsgqmRfhWmqncjs1d9NzkBJLXjvL52wxckb+g/EoRkmMZOS+QpC5HQn5ZmegMiYOx3Mo9vocglIt3A/LsuvLKbo0XIbbx8So059S5txmiUn/HrSnnt3HUl9O57FZlYs7kR/pnE56L+S0/72gimRqLGocaJ58vNKG3Q0CNRf1A/UD9QP1A/UD9QP2Qoh9k3V4Y+iQlh+13/VA1B+w1fcHneO3lSImRgBIDziNU65Mmnq//gwklYdmmCJY5j/FTz30tzKs3BUTd40TCvC/cq132KwnrH2LhFgwyGB7X6rHXch0ZPO9Zjg3D6JOW+o0pQjB0G7EO2vWhSHuXxVOx8L0Yo0g4tgn7aqvY+z922EvFJ7DPOs1Rn2Kw8vX7FnzPVz4MqIvKhxsIqmp7ytXG18TCLTt89jTZ66ImWq8odfxSm8yQieAj8MV1LJT7B+FzSyzCM5bjVXwx1QdCrh3jJ3X8mqSqzar66SDYyOS713HdcmL4mVi4neNKtFkVL3Na+68pMVu3UShnY9rmqr9ADPP1j/TdHyNjdujEXFk/V9u/E/Nb3R7D5yklUYqJqbnGeZMtq4wd5Qr1Vdr934h3t0Sqwu2Y3EXPTeTEzh5tMmFHBq7swzlyzNmVmfNl7vgc95YCcCgiDsZyK+f4HgoXF4UWi3yoI6/s5njhs00Ir0JzTp17xyxC0JTz2zjqy+lcdqs6Maf7kf7ZhO/hyxdFtfcHD7LGosahxgmpTxN621cvaizqB+oH6gfqB+oH6gfqh1T9cBr+q0L+yvcS9UP2udxe0xd8jtdejtQFziPE90nTz9cXDBRHtZNH0ZgVNZwrt9AxrfTZB7KvTSSL7x18I6jXavxbkmoMnTOmCSP5boedlnq6tgC7Y0iMBYThedxXrra6HdguSSy5QnCDmH8fWYnDAQ4m2zKO++4CIZ6gvcMV76/eY13Atdahj9RVSWsh6l7CJhOYoJmpOUiVfPgXBqn3lfqowv1vJGCbINB89jTZ609tYkDe9wNMGlyFPTrwp4eK07qOhXL/DvjdURLoTbjuBYtt6nr/ZKoPhFw7hKdVJp0uiPT3Pzbhp4NgI913R+CrUnxs12JRBxNFR/C35cr17+I70q5y5f1uh41CORvjM676l8nMDiVp/9wgsC4L+0pCWz+HTsyV9fu3o+0vkLifQIL6AveSOcDiyJiaa5w32bIqZCKrrvg8YhH2VWJmaO4youUmy2HnxZoNxrXxJoUrK3CvmUR/drWhzANHEuJgLLdiv58rDody8b6SZ8rc9IBF8OTOK7s5XvhsE8Kr0JxT5949YX4fmynnv+XwSVdO57KbaWIudewzfTbhLGx+pWIsHESNRY1DjRPjC3Xq7ZA4QY1F/UD9QP1A/UD9QP1A/ZCiHzrghOmaV8Dn4RrjVJv1Q11zub2mL/gcr70cqQucR4jvk6afr/+DZeiwWeXf0xhk6jhXrlR9poj3YSS7V4R7W4QQvPFMcF1Chz1Ep23A//WB+qGwb4nhI8unlsmEHajfaxBqPLBNW9GRBwyJULlNjmuQ/Qrku6n0i3yn1paK9y8xIeLeS3YASc0ziJ4jaIt0zhsIHLcj7FMFkg//Q3+XkFz4Wfn8GPb6KNCeur3G0aYhTXiXnFuD9spzrmtBwnUshPtXhHubqy01TXrZ6pPqAyHX9vE0VUQMIVY9gL/tEAtX2vls1pSfDoKNdN/dj3uqW5wdhb9JwVuupJOJprrt0WbEoPtifuW9zUahnI31GVv9BQSrTNKfY9LA9Eu0Jw5u2Po5dGKurN85R9v/RNxfocS040r9Y2JqrnHeZMuqWILJ22mUc5b+qBozQ3KX/Vpusk+za5m7nM7AFYlHnpwslfMdXPs5bDsaEQdjuRX7/VxxOJSLW+FLLxCjOg3lld0cL3y28fEqNucsufdfYf9lr57zuzjqy+lcdtMn5qqMfbbPOvZgonAsQzwcJI1FjUONE+sLdent0DhBjUX9QP1A/UD9QP1A/UD9kKIfvsf1Xmh9ek/Jq54NoH6oay63F/UFn+O1myN1gPMI8X3S9PN1I9Sf+9d57lJ0htxu4T8Gww3VRBYB4/wAsXZfxG8p4SNLB52tr5CeREcNZ3Y2VzLXBKTQWyuIbiOE+7k4nlqfXD5Qta2LMKjmhM9mTfspbZQHoZzN4TOhGIO4i7VVzMRcnWNWm2JdU9zuVptSuSK3YttcQ5s/FvO/tJjA+b9x+Pai7ryyTeOFj1d155x1ctS2lWadY5/8BdDnDcbeftNY1DjUOG3JQ3xxghqL+oH6gfqB+oGgfqB+6MUcru36Ibete1Vf8DneYHGE8wjV+qSp5+vvYKVIX40Rc65cFS1X+8hVCLthnA4MuQ8EEsL/HhAdcwGG/kNU22rrqPC/03I5Al5IYIttY7bOznB/2VefCKINmBP5Ar+J43X4YhPXbgquuNANPx1EG7W1bblQ9qdcXX0m4fzzwv5erG6i37nddPxO5YrM4TZiMmKqpjabJiUucPgOQp15ZZt8ysWrJnLOOjk6Zbh+N8c+aixqHGqc5mJmt/Q+9QP1A/UD9QP1A/UD9QP1A/VDuC/Uaete1hd8jkeODGocSOmTpp6vdwVy+4NdCARyxcMDdPxLfF5T4dr70UmrLcelYd6Id1dohEKulpPvx1of8F254mNHHyeJ40jgiXbAx/06ON5EfZq+djdtRhv1Jppq2yuMK3cx0Kdw4iLG302Mda3q/9xtSuGKXI37RIStjE1ts9xueVoRgPL/Rzh8B6OuvLItPuXiVVM5Zx0cle9o3Qmx+U0fx95+0ljUONQ4vZSHMMeifqB+oH6gfiCoH6gfqB+6qx/6WV/wOR45MqhxgPMCLYLc6ueUaOdqXYIgCIJwoVwhy18QEr3KFbl921kx/w7YL9lVBDlKjUUQBEFQPxDkCnMzgvqB+oEgyBH2MUGYILdaGFEKQRAEQRAEQRAEQY1FEARBEARBEAT1A0GOEOzjVuL/bD8f9Dp6e8gAAAuxdEVYdE1hdGhNTAA8bWF0aCB4bWxucz0iaHR0cDovL3d3dy53My5vcmcvMTk5OC9NYXRoL01hdGhNTCI+PG1zdHlsZSBtYXRoc2l6ZT0iMTZweCI+PG1vPiQ8L21vPjxtbz4kPC9tbz48bWk+UTwvbWk+PG1pPl88L21pPjxtbz57PC9tbz48bW8+XDwvbW8+PG1pPnA8L21pPjxtaT5pPC9taT48bW8+fTwvbW8+PG1vPig8L21vPjxtaT5zPC9taT48bWk+XzwvbWk+PG1pPnQ8L21pPjxtbz4sPC9tbz48bW8+JiN4QTA7PC9tbz48bWk+YTwvbWk+PG1pPl88L21pPjxtaT50PC9taT48bW8+KTwvbW8+PG1vPiYjeEEwOzwvbW8+PG1vPiZhbXA7PC9tbz48bW8+PTwvbW8+PG1vPiYjeEEwOzwvbW8+PG1vPlw8L21vPjxtaT5tPC9taT48bWk+YTwvbWk+PG1pPnQ8L21pPjxtaT5oPC9taT48bWk+YjwvbWk+PG1pPmI8L21pPjxtbz57PC9tbz48bWk+RTwvbWk+PG1vPn08L21vPjxtaT5fPC9taT48bW8+ezwvbW8+PG1pPnM8L21pPjxtaT5fPC9taT48bW8+ezwvbW8+PG1pPnQ8L21pPjxtbz4rPC9tbz48bW4+MTwvbW4+PG1vPn08L21vPjxtbz4sPC9tbz48bW8+JiN4QTA7PC9tbz48bWk+YTwvbWk+PG1pPl88L21pPjxtbz57PC9tbz48bWk+dDwvbWk+PG1vPis8L21vPjxtbj4xPC9tbj48bW8+fTwvbW8+PG1vPiw8L21vPjxtbz4mI3hBMDs8L21vPjxtbz5cPC9tbz48bWk+bDwvbWk+PG1pPmQ8L21pPjxtaT5vPC9taT48bWk+dDwvbWk+PG1pPnM8L21pPjxtbz59PC9tbz48bW8+JiN4QTA7PC9tbz48bW8+XDwvbW8+PG1pPmw8L21pPjxtaT5lPC9taT48bWk+ZjwvbWk+PG1pPnQ8L21pPjxtbz5bPC9tbz48bW8+JiN4QTA7PC9tbz48bW8+XDwvbW8+PG1pPnM8L21pPjxtaT51PC9taT48bWk+bTwvbWk+PG1pPl88L21pPjxtbz57PC9tbz48bWk+bDwvbWk+PG1vPj08L21vPjxtbj4wPC9tbj48bW8+fTwvbW8+PG1vPl48L21vPjxtbz57PC9tbz48bW8+XDwvbW8+PG1pPmk8L21pPjxtaT5uPC9taT48bWk+ZjwvbWk+PG1pPnQ8L21pPjxtaT55PC9taT48bW8+fTwvbW8+PG1vPiYjeEEwOzwvbW8+PG1vPlw8L21vPjxtaT5nPC9taT48bWk+YTwvbWk+PG1pPm08L21pPjxtaT5tPC9taT48bWk+YTwvbWk+PG1vPl48L21vPjxtaT5sPC9taT48bW8+JiN4QTA7PC9tbz48bWk+YzwvbWk+PG1vPig8L21vPjxtaT5zPC9taT48bWk+XzwvbWk+PG1vPns8L21vPjxtaT50PC9taT48bW8+KzwvbW8+PG1pPmw8L21pPjxtbz59PC9tbz48bW8+KTwvbW8+PG1vPiYjeEEwOzwvbW8+PG1vPlw8L21vPjxtaT5yPC9taT48bWk+aTwvbWk+PG1pPmc8L21pPjxtaT5oPC9taT48bWk+dDwvbWk+PG1vPl08L21vPjxtbz4sPC9tbz48bW8+JiN4QTA7PC9tbz48bW8+XDwvbW8+PG1vPlw8L21vPjxtbz4mI3hBMDs8L21vPjxtaT5WPC9taT48bWk+XzwvbWk+PG1vPns8L21vPjxtbz5cPC9tbz48bWk+cDwvbWk+PG1pPmk8L21pPjxtbz59PC9tbz48bW8+KDwvbW8+PG1pPnM8L21pPjxtaT5fPC9taT48bWk+dDwvbWk+PG1vPik8L21vPjxtbz4mI3hBMDs8L21vPjxtbz4mYW1wOzwvbW8+PG1vPj08L21vPjxtbz4mI3hBMDs8L21vPjxtbz5cPC9tbz48bWk+bTwvbWk+PG1pPmE8L21pPjxtaT50PC9taT48bWk+aDwvbWk+PG1pPmI8L21pPjxtaT5iPC9taT48bW8+ezwvbW8+PG1pPkU8L21pPjxtbz59PC9tbz48bWk+XzwvbWk+PG1vPns8L21vPjxtaT5hPC9taT48bWk+XzwvbWk+PG1pPnQ8L21pPjxtbz4sPC9tbz48bW8+JiN4QTA7PC9tbz48bWk+czwvbWk+PG1pPl88L21pPjxtbz57PC9tbz48bWk+dDwvbWk+PG1vPis8L21vPjxtbj4xPC9tbj48bW8+fTwvbW8+PG1vPiw8L21vPjxtbz4mI3hBMDs8L21vPjxtbz5cPC9tbz48bWk+bDwvbWk+PG1pPmQ8L21pPjxtaT5vPC9taT48bWk+dDwvbWk+PG1pPnM8L21pPjxtbz59PC9tbz48bW8+JiN4QTA7PC9tbz48bW8+XDwvbW8+PG1pPmw8L21pPjxtaT5lPC9taT48bWk+ZjwvbWk+PG1pPnQ8L21pPjxtbz5bPC9tbz48bW8+JiN4QTA7PC9tbz48bW8+XDwvbW8+PG1pPnM8L21pPjxtaT51PC9taT48bWk+bTwvbWk+PG1pPl88L21pPjxtbz57PC9tbz48bWk+bDwvbWk+PG1vPj08L21vPjxtbj4wPC9tbj48bW8+fTwvbW8+PG1vPl48L21vPjxtbz57PC9tbz48bW8+XDwvbW8+PG1pPmk8L21pPjxtaT5uPC9taT48bWk+ZjwvbWk+PG1pPnQ8L21pPjxtaT55PC9taT48bW8+fTwvbW8+PG1vPiYjeEEwOzwvbW8+PG1vPlw8L21vPjxtaT5nPC9taT48bWk+YTwvbWk+PG1pPm08L21pPjxtaT5tPC9taT48bWk+YTwvbWk+PG1vPl48L21vPjxtaT5sPC9taT48bW8+JiN4QTA7PC9tbz48bWk+YzwvbWk+PG1vPig8L21vPjxtaT5zPC9taT48bWk+XzwvbWk+PG1vPns8L21vPjxtaT50PC9taT48bW8+KzwvbW8+PG1pPmw8L21pPjxtbz59PC9tbz48bW8+KTwvbW8+PG1vPiYjeEEwOzwvbW8+PG1vPlw8L21vPjxtaT5yPC9taT48bWk+aTwvbWk+PG1pPmc8L21pPjxtaT5oPC9taT48bWk+dDwvbWk+PG1vPl08L21vPjxtbz4sPC9tbz48bW8+JiN4QTA7PC9tbz48bW8+XDwvbW8+PG1vPlw8L21vPjxtbz4mI3hBMDs8L21vPjxtaT5BPC9taT48bWk+XzwvbWk+PG1vPns8L21vPjxtbz5cPC9tbz48bWk+cDwvbWk+PG1pPmk8L21pPjxtbz59PC9tbz48bW8+KDwvbW8+PG1pPnM8L21pPjxtbz4sPC9tbz48bW8+JiN4QTA7PC9tbz48bWk+YTwvbWk+PG1vPik8L21vPjxtbz4mI3hBMDs8L21vPjxtbz4mYW1wOzwvbW8+PG1vPj08L21vPjxtbz4mI3hBMDs8L21vPjxtaT5RPC9taT48bWk+XzwvbWk+PG1vPns8L21vPjxtbz5cPC9tbz48bWk+cDwvbWk+PG1pPmk8L21pPjxtbz59PC9tbz48bW8+KDwvbW8+PG1pPnM8L21pPjxtbz4sPC9tbz48bW8+JiN4QTA7PC9tbz48bWk+YTwvbWk+PG1vPik8L21vPjxtbz4mI3hBMDs8L21vPjxtbz4tPC9tbz48bW8+JiN4QTA7PC9tbz48bWk+VjwvbWk+PG1pPl88L21pPjxtbz57PC9tbz48bW8+XDwvbW8+PG1pPnA8L21pPjxtaT5pPC9taT48bW8+fTwvbW8+PG1vPig8L21vPjxtaT5zPC9taT48bW8+KTwvbW8+PG1vPiQ8L21vPjxtbz4kPC9tbz48L21zdHlsZT48L21hdGg+hBkXwQAAAABJRU5ErkJggg==\&quot;,\&quot;slideId\&quot;:257,\&quot;accessibleText\&quot;:\&quot;$ $ Q _ left curly bracket backslash p i right curly bracket left parenthesis s _ t comma space a _ t right parenthesis space &amp; equals space backslash m a t h b b left curly bracket E right curly bracket _ left curly bracket s _ left curly bracket t plus 1 right curly bracket comma space a _ left curly bracket t plus 1 right curly bracket comma space backslash l d o t s right curly bracket space backslash l e f t left square bracket space backslash s u m _ left curly bracket l equals 0 right curly bracket hat left curly bracket backslash i n f t y right curly bracket space backslash g a m m a hat l space c left parenthesis s _ left curly bracket t plus l right curly bracket right parenthesis space backslash r i g h t right square bracket comma space backslash backslash space V _ left curly bracket backslash p i right curly bracket left parenthesis s _ t right parenthesis space &amp; equals space backslash m a t h b b left curly bracket E right curly bracket _ left curly bracket a _ t comma space s _ left curly bracket t plus 1 right curly bracket comma space backslash l d o t s right curly bracket space backslash l e f t left square bracket space backslash s u m _ left curly bracket l equals 0 right curly bracket hat left curly bracket backslash i n f t y right curly bracket space backslash g a m m a hat l space c left parenthesis s _ left curly bracket t plus l right curly bracket right parenthesis space backslash r i g h t right square bracket comma space backslash backslash space A _ left curly bracket backslash p i right curly bracket left parenthesis s comma space a right parenthesis space &amp; equals space Q _ left curly bracket backslash p i right curly bracket left parenthesis s comma space a right parenthesis space minus space V _ left curly bracket backslash p i right curly bracket left parenthesis s right parenthesis $ $\&quot;,\&quot;imageHeight\&quot;:4.2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2141</TotalTime>
  <Words>920</Words>
  <Application>Microsoft Macintosh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Batang</vt:lpstr>
      <vt:lpstr>ACADEMY ENGRAVED LET PLAIN:1.0</vt:lpstr>
      <vt:lpstr>Arial</vt:lpstr>
      <vt:lpstr>Avenir Next LT Pro Light</vt:lpstr>
      <vt:lpstr>Cambria Math</vt:lpstr>
      <vt:lpstr>AlignmentVTI</vt:lpstr>
      <vt:lpstr>Trust Region Policy Optimization</vt:lpstr>
      <vt:lpstr>Introduction to the problem</vt:lpstr>
      <vt:lpstr>Constrained problem reformulation</vt:lpstr>
      <vt:lpstr>Sample-Based Estimation</vt:lpstr>
      <vt:lpstr>Proposed methodologies</vt:lpstr>
      <vt:lpstr>Experiments (Simulated Robotic Locomotion)</vt:lpstr>
      <vt:lpstr>Experiments (Atari games from images)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 Pitzalis</dc:creator>
  <cp:lastModifiedBy>Nicola Pitzalis</cp:lastModifiedBy>
  <cp:revision>3</cp:revision>
  <dcterms:created xsi:type="dcterms:W3CDTF">2024-06-08T21:11:21Z</dcterms:created>
  <dcterms:modified xsi:type="dcterms:W3CDTF">2024-06-10T08:52:29Z</dcterms:modified>
</cp:coreProperties>
</file>