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Poggialini" userId="c49e841e00aafbd0" providerId="LiveId" clId="{57CD932E-9C70-4120-A2C3-C78DDA9FB22B}"/>
    <pc:docChg chg="modSld">
      <pc:chgData name="Nicola Poggialini" userId="c49e841e00aafbd0" providerId="LiveId" clId="{57CD932E-9C70-4120-A2C3-C78DDA9FB22B}" dt="2023-02-06T09:22:02.378" v="31" actId="20577"/>
      <pc:docMkLst>
        <pc:docMk/>
      </pc:docMkLst>
      <pc:sldChg chg="modSp mod">
        <pc:chgData name="Nicola Poggialini" userId="c49e841e00aafbd0" providerId="LiveId" clId="{57CD932E-9C70-4120-A2C3-C78DDA9FB22B}" dt="2023-02-06T09:22:02.378" v="31" actId="20577"/>
        <pc:sldMkLst>
          <pc:docMk/>
          <pc:sldMk cId="24445448" sldId="268"/>
        </pc:sldMkLst>
        <pc:spChg chg="mod">
          <ac:chgData name="Nicola Poggialini" userId="c49e841e00aafbd0" providerId="LiveId" clId="{57CD932E-9C70-4120-A2C3-C78DDA9FB22B}" dt="2023-02-06T09:22:02.378" v="31" actId="20577"/>
          <ac:spMkLst>
            <pc:docMk/>
            <pc:sldMk cId="24445448" sldId="268"/>
            <ac:spMk id="3" creationId="{4EA0C3E4-9637-7751-CBD0-77795E287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070E3-5FC4-D739-4AA3-CEB9FE199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Santander Customer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28F93E-9D13-573E-4435-291EED64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Nicola Poggialini – ML project work</a:t>
            </a:r>
          </a:p>
        </p:txBody>
      </p:sp>
    </p:spTree>
    <p:extLst>
      <p:ext uri="{BB962C8B-B14F-4D97-AF65-F5344CB8AC3E}">
        <p14:creationId xmlns:p14="http://schemas.microsoft.com/office/powerpoint/2010/main" val="203789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ECEF64-BC65-E9CC-CF6A-701A9DDC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/>
              <a:t>Results</a:t>
            </a:r>
            <a:r>
              <a:rPr lang="it-IT" sz="2800" dirty="0"/>
              <a:t> – </a:t>
            </a:r>
            <a:r>
              <a:rPr lang="it-IT" sz="2800"/>
              <a:t>Comparison</a:t>
            </a:r>
            <a:r>
              <a:rPr lang="it-IT" sz="2800" dirty="0"/>
              <a:t> on </a:t>
            </a:r>
            <a:r>
              <a:rPr lang="it-IT" sz="2800"/>
              <a:t>validation</a:t>
            </a:r>
            <a:r>
              <a:rPr lang="it-IT" sz="2800" dirty="0"/>
              <a:t>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C0212-B8F2-74B9-913F-2EDB9428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it-IT" sz="1700" dirty="0"/>
          </a:p>
          <a:p>
            <a:r>
              <a:rPr lang="it-IT" sz="1700"/>
              <a:t>Metric</a:t>
            </a:r>
            <a:endParaRPr lang="it-IT" sz="1700" dirty="0"/>
          </a:p>
          <a:p>
            <a:pPr lvl="1"/>
            <a:r>
              <a:rPr lang="it-IT" sz="1700" dirty="0"/>
              <a:t>F1 score for the </a:t>
            </a:r>
            <a:r>
              <a:rPr lang="it-IT" sz="1700"/>
              <a:t>less-represented</a:t>
            </a:r>
            <a:r>
              <a:rPr lang="it-IT" sz="1700" dirty="0"/>
              <a:t> class</a:t>
            </a:r>
          </a:p>
          <a:p>
            <a:pPr lvl="1"/>
            <a:endParaRPr lang="it-IT" sz="1700" dirty="0"/>
          </a:p>
          <a:p>
            <a:r>
              <a:rPr lang="it-IT" sz="1700" dirty="0"/>
              <a:t>The best score </a:t>
            </a:r>
            <a:r>
              <a:rPr lang="it-IT" sz="1700"/>
              <a:t>was</a:t>
            </a:r>
            <a:r>
              <a:rPr lang="it-IT" sz="1700" dirty="0"/>
              <a:t> </a:t>
            </a:r>
            <a:r>
              <a:rPr lang="it-IT" sz="1700"/>
              <a:t>obtained</a:t>
            </a:r>
            <a:r>
              <a:rPr lang="it-IT" sz="1700" dirty="0"/>
              <a:t> with the </a:t>
            </a:r>
            <a:r>
              <a:rPr lang="it-IT" sz="1700" i="1"/>
              <a:t>Logistic</a:t>
            </a:r>
            <a:r>
              <a:rPr lang="it-IT" sz="1700" i="1" dirty="0"/>
              <a:t> </a:t>
            </a:r>
            <a:r>
              <a:rPr lang="it-IT" sz="1700" i="1"/>
              <a:t>regression</a:t>
            </a:r>
            <a:r>
              <a:rPr lang="it-IT" sz="1700" i="1" dirty="0"/>
              <a:t> </a:t>
            </a:r>
            <a:r>
              <a:rPr lang="it-IT" sz="1700"/>
              <a:t>when</a:t>
            </a:r>
            <a:r>
              <a:rPr lang="it-IT" sz="1700" dirty="0"/>
              <a:t> </a:t>
            </a:r>
            <a:r>
              <a:rPr lang="it-IT" sz="1700"/>
              <a:t>combined</a:t>
            </a:r>
            <a:r>
              <a:rPr lang="it-IT" sz="1700" dirty="0"/>
              <a:t> with </a:t>
            </a:r>
            <a:r>
              <a:rPr lang="it-IT" sz="1700" i="1" dirty="0"/>
              <a:t>ANOVA</a:t>
            </a:r>
            <a:r>
              <a:rPr lang="it-IT" sz="1700" dirty="0"/>
              <a:t> and </a:t>
            </a:r>
            <a:r>
              <a:rPr lang="it-IT" sz="1700" i="1"/>
              <a:t>Near</a:t>
            </a:r>
            <a:r>
              <a:rPr lang="it-IT" sz="1700" i="1" dirty="0"/>
              <a:t> Miss</a:t>
            </a:r>
          </a:p>
          <a:p>
            <a:endParaRPr lang="it-IT" sz="1700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9336598-693F-C290-5534-CE5A8CFF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05" y="630936"/>
            <a:ext cx="4683702" cy="54955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80558E-0635-E7DB-B53B-3247042CFF8D}"/>
              </a:ext>
            </a:extLst>
          </p:cNvPr>
          <p:cNvSpPr txBox="1"/>
          <p:nvPr/>
        </p:nvSpPr>
        <p:spPr>
          <a:xfrm>
            <a:off x="7209126" y="6176772"/>
            <a:ext cx="245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Scores on the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32695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69AF5-9989-1E31-722F-1252D22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– Test set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DBE46BE-1D65-786A-C00F-C0D30469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3085529"/>
            <a:ext cx="5115276" cy="224847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7ABB890-6D3E-9340-E82D-82DE4C52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36" y="2663007"/>
            <a:ext cx="3983496" cy="319238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C42572-BCC0-9F04-2AAC-93E45F12B02A}"/>
              </a:ext>
            </a:extLst>
          </p:cNvPr>
          <p:cNvSpPr txBox="1"/>
          <p:nvPr/>
        </p:nvSpPr>
        <p:spPr>
          <a:xfrm>
            <a:off x="2022490" y="5516834"/>
            <a:ext cx="307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report on the test set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D70BB-362C-B047-38D4-0E5DF88B6398}"/>
              </a:ext>
            </a:extLst>
          </p:cNvPr>
          <p:cNvSpPr txBox="1"/>
          <p:nvPr/>
        </p:nvSpPr>
        <p:spPr>
          <a:xfrm>
            <a:off x="7632122" y="5970806"/>
            <a:ext cx="289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95134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58416-3CEC-EC54-089C-E91BA189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A0C3E4-9637-7751-CBD0-77795E28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Overall good score (0.83),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under 0.5 for the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representative</a:t>
            </a:r>
            <a:r>
              <a:rPr lang="it-IT" dirty="0"/>
              <a:t> class</a:t>
            </a:r>
          </a:p>
          <a:p>
            <a:endParaRPr lang="it-IT" dirty="0"/>
          </a:p>
          <a:p>
            <a:r>
              <a:rPr lang="it-IT" dirty="0"/>
              <a:t>Future </a:t>
            </a:r>
            <a:r>
              <a:rPr lang="it-IT" dirty="0" err="1"/>
              <a:t>improvements</a:t>
            </a:r>
            <a:endParaRPr lang="it-IT" dirty="0"/>
          </a:p>
          <a:p>
            <a:pPr lvl="1"/>
            <a:r>
              <a:rPr lang="it-IT" dirty="0"/>
              <a:t>Better technique to tackle the </a:t>
            </a:r>
            <a:r>
              <a:rPr lang="it-IT" dirty="0" err="1"/>
              <a:t>imbalance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lvl="2"/>
            <a:r>
              <a:rPr lang="it-IT" dirty="0"/>
              <a:t>With </a:t>
            </a:r>
            <a:r>
              <a:rPr lang="it-IT" dirty="0" err="1"/>
              <a:t>Near</a:t>
            </a:r>
            <a:r>
              <a:rPr lang="it-IT"/>
              <a:t> Miss, in the training set, </a:t>
            </a:r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instances</a:t>
            </a:r>
            <a:r>
              <a:rPr lang="it-IT" dirty="0"/>
              <a:t> of the more-</a:t>
            </a:r>
            <a:r>
              <a:rPr lang="it-IT" dirty="0" err="1"/>
              <a:t>represented</a:t>
            </a:r>
            <a:r>
              <a:rPr lang="it-IT" dirty="0"/>
              <a:t> class </a:t>
            </a:r>
            <a:r>
              <a:rPr lang="it-IT" dirty="0" err="1"/>
              <a:t>goes</a:t>
            </a:r>
            <a:r>
              <a:rPr lang="it-IT" dirty="0"/>
              <a:t> from ~120.000 to ~13.000</a:t>
            </a:r>
          </a:p>
          <a:p>
            <a:pPr lvl="1"/>
            <a:r>
              <a:rPr lang="it-IT" dirty="0"/>
              <a:t>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 (e.g. a </a:t>
            </a:r>
            <a:r>
              <a:rPr lang="it-IT" dirty="0" err="1"/>
              <a:t>well-tuned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network)</a:t>
            </a:r>
          </a:p>
        </p:txBody>
      </p:sp>
    </p:spTree>
    <p:extLst>
      <p:ext uri="{BB962C8B-B14F-4D97-AF65-F5344CB8AC3E}">
        <p14:creationId xmlns:p14="http://schemas.microsoft.com/office/powerpoint/2010/main" val="244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4CB3F-D3B8-CB4F-F00B-D7B6902A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3C4B-A3C7-3A5E-EB22-EF6D1566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task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the future </a:t>
            </a:r>
            <a:r>
              <a:rPr lang="it-IT" dirty="0" err="1"/>
              <a:t>behaviour</a:t>
            </a:r>
            <a:r>
              <a:rPr lang="it-IT" dirty="0"/>
              <a:t> of customers</a:t>
            </a:r>
          </a:p>
          <a:p>
            <a:endParaRPr lang="it-IT" dirty="0"/>
          </a:p>
          <a:p>
            <a:r>
              <a:rPr lang="it-IT" dirty="0" err="1"/>
              <a:t>We’re</a:t>
            </a:r>
            <a:r>
              <a:rPr lang="it-IT" dirty="0"/>
              <a:t> </a:t>
            </a:r>
            <a:r>
              <a:rPr lang="it-IT" dirty="0" err="1"/>
              <a:t>interested</a:t>
            </a:r>
            <a:r>
              <a:rPr lang="it-IT" dirty="0"/>
              <a:t> in </a:t>
            </a:r>
            <a:r>
              <a:rPr lang="it-IT" dirty="0" err="1"/>
              <a:t>whether</a:t>
            </a:r>
            <a:r>
              <a:rPr lang="it-IT" dirty="0"/>
              <a:t> a </a:t>
            </a:r>
            <a:r>
              <a:rPr lang="it-IT" dirty="0" err="1"/>
              <a:t>transaction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made, </a:t>
            </a:r>
            <a:r>
              <a:rPr lang="it-IT" dirty="0" err="1"/>
              <a:t>regardless</a:t>
            </a:r>
            <a:r>
              <a:rPr lang="it-IT" dirty="0"/>
              <a:t> of the </a:t>
            </a:r>
            <a:r>
              <a:rPr lang="it-IT" dirty="0" err="1"/>
              <a:t>amount</a:t>
            </a:r>
            <a:r>
              <a:rPr lang="it-IT" dirty="0"/>
              <a:t> of money </a:t>
            </a:r>
            <a:r>
              <a:rPr lang="it-IT" dirty="0" err="1"/>
              <a:t>involved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lvl="1"/>
            <a:r>
              <a:rPr lang="it-IT" dirty="0"/>
              <a:t>0: the customer </a:t>
            </a:r>
            <a:r>
              <a:rPr lang="it-IT" dirty="0" err="1"/>
              <a:t>won’t</a:t>
            </a:r>
            <a:r>
              <a:rPr lang="it-IT" dirty="0"/>
              <a:t> make a </a:t>
            </a:r>
            <a:r>
              <a:rPr lang="it-IT" dirty="0" err="1"/>
              <a:t>transaction</a:t>
            </a:r>
            <a:endParaRPr lang="it-IT" dirty="0"/>
          </a:p>
          <a:p>
            <a:pPr lvl="1"/>
            <a:r>
              <a:rPr lang="it-IT" dirty="0"/>
              <a:t>1: the customer </a:t>
            </a:r>
            <a:r>
              <a:rPr lang="it-IT" dirty="0" err="1"/>
              <a:t>will</a:t>
            </a:r>
            <a:r>
              <a:rPr lang="it-IT" dirty="0"/>
              <a:t> make a </a:t>
            </a:r>
            <a:r>
              <a:rPr lang="it-IT" dirty="0" err="1"/>
              <a:t>transaction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43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E30438-B97C-F3AD-AB3B-AD0A29DC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it-IT" sz="2800"/>
              <a:t>Data exploration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5FB396-5266-0CE6-6A70-82AEB1AF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it-IT" sz="1700" dirty="0"/>
              <a:t>Dataset </a:t>
            </a:r>
            <a:r>
              <a:rPr lang="it-IT" sz="1700"/>
              <a:t>provided</a:t>
            </a:r>
            <a:r>
              <a:rPr lang="it-IT" sz="1700" dirty="0"/>
              <a:t>:</a:t>
            </a:r>
          </a:p>
          <a:p>
            <a:pPr lvl="1"/>
            <a:r>
              <a:rPr lang="it-IT" sz="1700" dirty="0"/>
              <a:t>200000 </a:t>
            </a:r>
            <a:r>
              <a:rPr lang="it-IT" sz="1700"/>
              <a:t>instances</a:t>
            </a:r>
            <a:endParaRPr lang="it-IT" sz="1700" dirty="0"/>
          </a:p>
          <a:p>
            <a:pPr lvl="1"/>
            <a:r>
              <a:rPr lang="it-IT" sz="1700" dirty="0"/>
              <a:t>202 features</a:t>
            </a:r>
          </a:p>
          <a:p>
            <a:pPr lvl="2"/>
            <a:r>
              <a:rPr lang="it-IT" sz="1700" dirty="0"/>
              <a:t>ID code: </a:t>
            </a:r>
            <a:r>
              <a:rPr lang="it-IT" sz="1700"/>
              <a:t>identifies</a:t>
            </a:r>
            <a:r>
              <a:rPr lang="it-IT" sz="1700" dirty="0"/>
              <a:t> the </a:t>
            </a:r>
            <a:r>
              <a:rPr lang="it-IT" sz="1700"/>
              <a:t>transaction</a:t>
            </a:r>
            <a:r>
              <a:rPr lang="it-IT" sz="1700" dirty="0"/>
              <a:t> (</a:t>
            </a:r>
            <a:r>
              <a:rPr lang="it-IT" sz="1700"/>
              <a:t>not</a:t>
            </a:r>
            <a:r>
              <a:rPr lang="it-IT" sz="1700" dirty="0"/>
              <a:t> </a:t>
            </a:r>
            <a:r>
              <a:rPr lang="it-IT" sz="1700"/>
              <a:t>used</a:t>
            </a:r>
            <a:r>
              <a:rPr lang="it-IT" sz="1700" dirty="0"/>
              <a:t> in the </a:t>
            </a:r>
            <a:r>
              <a:rPr lang="it-IT" sz="1700"/>
              <a:t>solution</a:t>
            </a:r>
            <a:r>
              <a:rPr lang="it-IT" sz="1700" dirty="0"/>
              <a:t>)</a:t>
            </a:r>
          </a:p>
          <a:p>
            <a:pPr lvl="2"/>
            <a:r>
              <a:rPr lang="it-IT" sz="1700" dirty="0"/>
              <a:t>Target: </a:t>
            </a:r>
            <a:r>
              <a:rPr lang="it-IT" sz="1700"/>
              <a:t>binary</a:t>
            </a:r>
            <a:r>
              <a:rPr lang="it-IT" sz="1700" dirty="0"/>
              <a:t> </a:t>
            </a:r>
            <a:r>
              <a:rPr lang="it-IT" sz="1700"/>
              <a:t>variable</a:t>
            </a:r>
            <a:r>
              <a:rPr lang="it-IT" sz="1700" dirty="0"/>
              <a:t> </a:t>
            </a:r>
            <a:r>
              <a:rPr lang="it-IT" sz="1700"/>
              <a:t>that</a:t>
            </a:r>
            <a:r>
              <a:rPr lang="it-IT" sz="1700" dirty="0"/>
              <a:t> </a:t>
            </a:r>
            <a:r>
              <a:rPr lang="it-IT" sz="1700"/>
              <a:t>we</a:t>
            </a:r>
            <a:r>
              <a:rPr lang="it-IT" sz="1700" dirty="0"/>
              <a:t> </a:t>
            </a:r>
            <a:r>
              <a:rPr lang="it-IT" sz="1700"/>
              <a:t>want</a:t>
            </a:r>
            <a:r>
              <a:rPr lang="it-IT" sz="1700" dirty="0"/>
              <a:t> to </a:t>
            </a:r>
            <a:r>
              <a:rPr lang="it-IT" sz="1700"/>
              <a:t>predict</a:t>
            </a:r>
            <a:endParaRPr lang="it-IT" sz="1700" dirty="0"/>
          </a:p>
          <a:p>
            <a:pPr lvl="2"/>
            <a:r>
              <a:rPr lang="it-IT" sz="1700" dirty="0"/>
              <a:t>200 </a:t>
            </a:r>
            <a:r>
              <a:rPr lang="it-IT" sz="1700"/>
              <a:t>anonymous</a:t>
            </a:r>
            <a:r>
              <a:rPr lang="it-IT" sz="1700" dirty="0"/>
              <a:t> features: </a:t>
            </a:r>
            <a:r>
              <a:rPr lang="it-IT" sz="1700"/>
              <a:t>predictors</a:t>
            </a:r>
            <a:endParaRPr lang="it-IT" sz="1700" dirty="0"/>
          </a:p>
          <a:p>
            <a:pPr lvl="2"/>
            <a:endParaRPr lang="it-IT" sz="17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ACDECA-911B-D236-20AA-ABA43A5E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453380"/>
            <a:ext cx="6656832" cy="185065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5371C3-9DDA-F420-E64E-3633A47C8949}"/>
              </a:ext>
            </a:extLst>
          </p:cNvPr>
          <p:cNvSpPr txBox="1"/>
          <p:nvPr/>
        </p:nvSpPr>
        <p:spPr>
          <a:xfrm>
            <a:off x="6792654" y="4610100"/>
            <a:ext cx="329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2276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F3E6E-4F0D-6673-99BD-BC5E0BE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exploration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32D354-A267-ADC9-7F85-32EE4AC8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>
            <a:normAutofit/>
          </a:bodyPr>
          <a:lstStyle/>
          <a:p>
            <a:r>
              <a:rPr lang="it-IT" dirty="0"/>
              <a:t>A brief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showed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correlations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predictiors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noticed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data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imbalanced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the target </a:t>
            </a:r>
            <a:r>
              <a:rPr lang="it-IT" dirty="0" err="1"/>
              <a:t>variable</a:t>
            </a:r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3D86B4-E77A-1F63-9909-BDDF45597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46" y="2891260"/>
            <a:ext cx="4596886" cy="28677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FBE7EE-3417-B909-6170-49EFD672A5A1}"/>
              </a:ext>
            </a:extLst>
          </p:cNvPr>
          <p:cNvSpPr txBox="1"/>
          <p:nvPr/>
        </p:nvSpPr>
        <p:spPr>
          <a:xfrm>
            <a:off x="7828385" y="5970806"/>
            <a:ext cx="286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the target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A3800-3CCC-C49A-2354-8BECA31D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–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6EFAC-004F-61AB-10E1-176DE629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to tackle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following: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Find</a:t>
            </a:r>
            <a:r>
              <a:rPr lang="it-IT" dirty="0"/>
              <a:t> a good ‘</a:t>
            </a:r>
            <a:r>
              <a:rPr lang="it-IT" dirty="0" err="1"/>
              <a:t>configuration</a:t>
            </a:r>
            <a:r>
              <a:rPr lang="it-IT" dirty="0"/>
              <a:t>’ of the dataset</a:t>
            </a:r>
          </a:p>
          <a:p>
            <a:pPr lvl="2"/>
            <a:r>
              <a:rPr lang="it-IT" dirty="0"/>
              <a:t>The data are </a:t>
            </a:r>
            <a:r>
              <a:rPr lang="it-IT" dirty="0" err="1"/>
              <a:t>imbalanced</a:t>
            </a:r>
            <a:r>
              <a:rPr lang="it-IT" dirty="0"/>
              <a:t> and </a:t>
            </a:r>
            <a:r>
              <a:rPr lang="it-IT" dirty="0" err="1"/>
              <a:t>present</a:t>
            </a:r>
            <a:r>
              <a:rPr lang="it-IT" dirty="0"/>
              <a:t> a high </a:t>
            </a:r>
            <a:r>
              <a:rPr lang="it-IT" dirty="0" err="1"/>
              <a:t>dimensionality</a:t>
            </a:r>
            <a:r>
              <a:rPr lang="it-IT" dirty="0"/>
              <a:t>,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impact </a:t>
            </a:r>
            <a:r>
              <a:rPr lang="it-IT" dirty="0" err="1"/>
              <a:t>negatively</a:t>
            </a:r>
            <a:r>
              <a:rPr lang="it-IT" dirty="0"/>
              <a:t> the performances of a model</a:t>
            </a:r>
          </a:p>
          <a:p>
            <a:pPr lvl="2"/>
            <a:r>
              <a:rPr lang="it-IT" dirty="0"/>
              <a:t>To do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I’ve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a </a:t>
            </a:r>
            <a:r>
              <a:rPr lang="it-IT" dirty="0" err="1"/>
              <a:t>simple</a:t>
            </a:r>
            <a:r>
              <a:rPr lang="it-IT" dirty="0"/>
              <a:t> model (</a:t>
            </a:r>
            <a:r>
              <a:rPr lang="it-IT" i="1" dirty="0" err="1"/>
              <a:t>Logistic</a:t>
            </a:r>
            <a:r>
              <a:rPr lang="it-IT" i="1" dirty="0"/>
              <a:t> </a:t>
            </a:r>
            <a:r>
              <a:rPr lang="it-IT" i="1" dirty="0" err="1"/>
              <a:t>regression</a:t>
            </a:r>
            <a:r>
              <a:rPr lang="it-IT" dirty="0"/>
              <a:t>) to test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approaches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 err="1"/>
              <a:t>Find</a:t>
            </a:r>
            <a:r>
              <a:rPr lang="it-IT" dirty="0"/>
              <a:t> the best model</a:t>
            </a:r>
          </a:p>
          <a:p>
            <a:pPr lvl="2"/>
            <a:r>
              <a:rPr lang="it-IT" dirty="0"/>
              <a:t>Once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</a:t>
            </a:r>
            <a:r>
              <a:rPr lang="it-IT" dirty="0" err="1"/>
              <a:t>I’ll</a:t>
            </a:r>
            <a:r>
              <a:rPr lang="it-IT" dirty="0"/>
              <a:t> </a:t>
            </a:r>
            <a:r>
              <a:rPr lang="it-IT" dirty="0" err="1"/>
              <a:t>tune</a:t>
            </a:r>
            <a:r>
              <a:rPr lang="it-IT" dirty="0"/>
              <a:t> and test </a:t>
            </a:r>
            <a:r>
              <a:rPr lang="it-IT" dirty="0" err="1"/>
              <a:t>different</a:t>
            </a:r>
            <a:r>
              <a:rPr lang="it-IT" dirty="0"/>
              <a:t> models on </a:t>
            </a:r>
            <a:r>
              <a:rPr lang="it-IT" dirty="0" err="1"/>
              <a:t>it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21526-E752-4BEB-02F2-575BA41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–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2F9E9A-5988-AF11-168D-E70C8735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Baseline</a:t>
            </a:r>
          </a:p>
          <a:p>
            <a:pPr lvl="1"/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with </a:t>
            </a:r>
            <a:r>
              <a:rPr lang="it-IT" dirty="0" err="1"/>
              <a:t>adjusted</a:t>
            </a:r>
            <a:r>
              <a:rPr lang="it-IT" dirty="0"/>
              <a:t> weights for </a:t>
            </a:r>
            <a:r>
              <a:rPr lang="it-IT" dirty="0" err="1"/>
              <a:t>unbalanced</a:t>
            </a:r>
            <a:r>
              <a:rPr lang="it-IT" dirty="0"/>
              <a:t> data</a:t>
            </a:r>
          </a:p>
          <a:p>
            <a:pPr lvl="1"/>
            <a:endParaRPr lang="it-IT" dirty="0"/>
          </a:p>
          <a:p>
            <a:r>
              <a:rPr lang="it-IT" dirty="0"/>
              <a:t>High </a:t>
            </a:r>
            <a:r>
              <a:rPr lang="it-IT" dirty="0" err="1"/>
              <a:t>dimensionality</a:t>
            </a:r>
            <a:endParaRPr lang="it-IT" dirty="0"/>
          </a:p>
          <a:p>
            <a:pPr lvl="1"/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  <a:p>
            <a:pPr lvl="2"/>
            <a:r>
              <a:rPr lang="it-IT" dirty="0"/>
              <a:t>ANOVA</a:t>
            </a:r>
          </a:p>
          <a:p>
            <a:pPr lvl="2"/>
            <a:r>
              <a:rPr lang="it-IT" dirty="0" err="1"/>
              <a:t>Mutual</a:t>
            </a:r>
            <a:r>
              <a:rPr lang="it-IT" dirty="0"/>
              <a:t> information</a:t>
            </a:r>
          </a:p>
          <a:p>
            <a:pPr lvl="2"/>
            <a:r>
              <a:rPr lang="it-IT" dirty="0"/>
              <a:t>Random </a:t>
            </a:r>
            <a:r>
              <a:rPr lang="it-IT" dirty="0" err="1"/>
              <a:t>Forests</a:t>
            </a:r>
            <a:endParaRPr lang="it-IT" dirty="0"/>
          </a:p>
          <a:p>
            <a:pPr lvl="1"/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endParaRPr lang="it-IT" dirty="0"/>
          </a:p>
          <a:p>
            <a:pPr lvl="2"/>
            <a:r>
              <a:rPr lang="it-IT" dirty="0"/>
              <a:t>PCA</a:t>
            </a:r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81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D655C-E73A-37DE-EB47-874CEEEC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–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D12AAE-F53C-327A-B6AD-7BBCACD0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Unbalanced</a:t>
            </a:r>
            <a:r>
              <a:rPr lang="it-IT" dirty="0"/>
              <a:t> data</a:t>
            </a:r>
          </a:p>
          <a:p>
            <a:pPr lvl="1"/>
            <a:r>
              <a:rPr lang="it-IT" dirty="0" err="1"/>
              <a:t>Undersampling</a:t>
            </a:r>
            <a:r>
              <a:rPr lang="it-IT" dirty="0"/>
              <a:t>: delete </a:t>
            </a:r>
            <a:r>
              <a:rPr lang="it-IT" dirty="0" err="1"/>
              <a:t>instances</a:t>
            </a:r>
            <a:r>
              <a:rPr lang="it-IT" dirty="0"/>
              <a:t> from the over-</a:t>
            </a:r>
            <a:r>
              <a:rPr lang="it-IT" dirty="0" err="1"/>
              <a:t>represented</a:t>
            </a:r>
            <a:r>
              <a:rPr lang="it-IT" dirty="0"/>
              <a:t> class</a:t>
            </a:r>
          </a:p>
          <a:p>
            <a:pPr lvl="2"/>
            <a:r>
              <a:rPr lang="it-IT" i="1" dirty="0" err="1"/>
              <a:t>Near</a:t>
            </a:r>
            <a:r>
              <a:rPr lang="it-IT" i="1" dirty="0"/>
              <a:t> Miss </a:t>
            </a:r>
            <a:r>
              <a:rPr lang="it-IT" i="1" dirty="0" err="1"/>
              <a:t>algorithm</a:t>
            </a:r>
            <a:r>
              <a:rPr lang="it-IT" dirty="0"/>
              <a:t>: </a:t>
            </a:r>
            <a:r>
              <a:rPr lang="en-US" dirty="0"/>
              <a:t>selects examples from the majority class that have the smallest average distance to the three closest examples from the minority class</a:t>
            </a:r>
          </a:p>
          <a:p>
            <a:pPr lvl="1"/>
            <a:r>
              <a:rPr lang="en-US" dirty="0"/>
              <a:t>Oversampling: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add copies of instances from the under-represented clas</a:t>
            </a:r>
            <a:r>
              <a:rPr lang="en-US" dirty="0">
                <a:solidFill>
                  <a:srgbClr val="000000"/>
                </a:solidFill>
              </a:rPr>
              <a:t>s</a:t>
            </a:r>
          </a:p>
          <a:p>
            <a:pPr lvl="2"/>
            <a:r>
              <a:rPr lang="en-US" i="1" dirty="0">
                <a:solidFill>
                  <a:srgbClr val="000000"/>
                </a:solidFill>
              </a:rPr>
              <a:t>SMOTE algorithm</a:t>
            </a:r>
            <a:r>
              <a:rPr lang="en-US" dirty="0">
                <a:solidFill>
                  <a:srgbClr val="000000"/>
                </a:solidFill>
              </a:rPr>
              <a:t>: it works randomly picking a point from the minority class and computing the k-nearest neighbors for this point. The synthetic points are added between the chosen point and its </a:t>
            </a:r>
            <a:r>
              <a:rPr lang="en-US" dirty="0" err="1">
                <a:solidFill>
                  <a:srgbClr val="000000"/>
                </a:solidFill>
              </a:rPr>
              <a:t>neighbours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Since these approaches could suffer from the curse of dimensionality, they are also tested with less/reduced features</a:t>
            </a:r>
          </a:p>
        </p:txBody>
      </p:sp>
    </p:spTree>
    <p:extLst>
      <p:ext uri="{BB962C8B-B14F-4D97-AF65-F5344CB8AC3E}">
        <p14:creationId xmlns:p14="http://schemas.microsoft.com/office/powerpoint/2010/main" val="316171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81E10-860F-B7E1-1873-21A94ECD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Methods –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7C00F-7587-C8E8-2C1C-500FB0F5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Classifiers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Random </a:t>
            </a:r>
            <a:r>
              <a:rPr lang="it-IT" dirty="0" err="1"/>
              <a:t>Forests</a:t>
            </a:r>
            <a:endParaRPr lang="it-IT" dirty="0"/>
          </a:p>
          <a:p>
            <a:pPr lvl="1"/>
            <a:r>
              <a:rPr lang="it-IT" dirty="0" err="1"/>
              <a:t>Nayve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/>
            <a:r>
              <a:rPr lang="it-IT" dirty="0"/>
              <a:t>SVM</a:t>
            </a:r>
          </a:p>
          <a:p>
            <a:pPr lvl="1"/>
            <a:endParaRPr lang="it-IT" dirty="0"/>
          </a:p>
          <a:p>
            <a:r>
              <a:rPr lang="it-IT" dirty="0"/>
              <a:t>Alternative </a:t>
            </a:r>
            <a:r>
              <a:rPr lang="it-IT" dirty="0" err="1"/>
              <a:t>approach</a:t>
            </a:r>
            <a:endParaRPr lang="it-IT" dirty="0"/>
          </a:p>
          <a:p>
            <a:pPr lvl="1"/>
            <a:r>
              <a:rPr lang="it-IT" dirty="0"/>
              <a:t>One class </a:t>
            </a:r>
            <a:r>
              <a:rPr lang="it-IT" dirty="0" err="1"/>
              <a:t>classification</a:t>
            </a:r>
            <a:endParaRPr lang="it-IT" dirty="0"/>
          </a:p>
          <a:p>
            <a:pPr lvl="2"/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pPr lvl="2"/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one class </a:t>
            </a:r>
            <a:r>
              <a:rPr lang="it-IT" dirty="0" err="1"/>
              <a:t>version</a:t>
            </a:r>
            <a:r>
              <a:rPr lang="it-IT" dirty="0"/>
              <a:t> of SVM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88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27D71-6751-F8AA-39E6-F0B41B57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Operating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15695E-2FF8-EAF7-AD8A-E3A05258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Language </a:t>
            </a:r>
            <a:r>
              <a:rPr lang="it-IT" dirty="0" err="1"/>
              <a:t>used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Python (</a:t>
            </a:r>
            <a:r>
              <a:rPr lang="it-IT" dirty="0" err="1"/>
              <a:t>Jupyter</a:t>
            </a:r>
            <a:r>
              <a:rPr lang="it-IT" dirty="0"/>
              <a:t> notebook)</a:t>
            </a:r>
          </a:p>
          <a:p>
            <a:r>
              <a:rPr lang="it-IT" dirty="0"/>
              <a:t>Hardware:</a:t>
            </a:r>
          </a:p>
          <a:p>
            <a:pPr lvl="1"/>
            <a:r>
              <a:rPr lang="it-IT" dirty="0"/>
              <a:t>Local CPU</a:t>
            </a:r>
          </a:p>
          <a:p>
            <a:pPr lvl="1"/>
            <a:r>
              <a:rPr lang="it-IT" dirty="0" err="1"/>
              <a:t>Accelaration</a:t>
            </a:r>
            <a:r>
              <a:rPr lang="it-IT" dirty="0"/>
              <a:t> (GPU/TPU): None</a:t>
            </a:r>
          </a:p>
          <a:p>
            <a:r>
              <a:rPr lang="it-IT" dirty="0" err="1"/>
              <a:t>Principal</a:t>
            </a:r>
            <a:r>
              <a:rPr lang="it-IT" dirty="0"/>
              <a:t> libraries:</a:t>
            </a:r>
          </a:p>
          <a:p>
            <a:pPr lvl="1"/>
            <a:r>
              <a:rPr lang="it-IT" dirty="0" err="1"/>
              <a:t>sklearn</a:t>
            </a:r>
            <a:endParaRPr lang="it-IT" dirty="0"/>
          </a:p>
          <a:p>
            <a:pPr lvl="1"/>
            <a:r>
              <a:rPr lang="it-IT" dirty="0" err="1"/>
              <a:t>imblearn</a:t>
            </a:r>
            <a:r>
              <a:rPr lang="it-IT" dirty="0"/>
              <a:t> (for </a:t>
            </a:r>
            <a:r>
              <a:rPr lang="it-IT" dirty="0" err="1"/>
              <a:t>implementing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for </a:t>
            </a:r>
            <a:r>
              <a:rPr lang="it-IT" dirty="0" err="1"/>
              <a:t>unbalanced</a:t>
            </a:r>
            <a:r>
              <a:rPr lang="it-IT" dirty="0"/>
              <a:t> data)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8240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Riquadro</Template>
  <TotalTime>7</TotalTime>
  <Words>525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Santander Customer Transaction Prediction</vt:lpstr>
      <vt:lpstr>Task description</vt:lpstr>
      <vt:lpstr>Data exploration</vt:lpstr>
      <vt:lpstr>Data exploration</vt:lpstr>
      <vt:lpstr>Methods – Approach overview</vt:lpstr>
      <vt:lpstr>Methods – Techniques</vt:lpstr>
      <vt:lpstr>Methods – Techniques</vt:lpstr>
      <vt:lpstr>Methods – Techniques</vt:lpstr>
      <vt:lpstr>Operating environment</vt:lpstr>
      <vt:lpstr>Results – Comparison on validation set</vt:lpstr>
      <vt:lpstr>Results – Test set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Santander Customer Transaction Prediction</dc:title>
  <dc:creator>Nicola Poggialini</dc:creator>
  <cp:lastModifiedBy>Nicola Poggialini</cp:lastModifiedBy>
  <cp:revision>1</cp:revision>
  <dcterms:created xsi:type="dcterms:W3CDTF">2023-02-06T09:11:40Z</dcterms:created>
  <dcterms:modified xsi:type="dcterms:W3CDTF">2023-02-06T09:22:04Z</dcterms:modified>
</cp:coreProperties>
</file>