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_rels/.rels" ContentType="application/vnd.openxmlformats-package.relationships+xml"/>
  <Override PartName="/ppt/notesSlides/_rels/notesSlide29.xml.rels" ContentType="application/vnd.openxmlformats-package.relationships+xml"/>
  <Override PartName="/ppt/notesSlides/_rels/notesSlide28.xml.rels" ContentType="application/vnd.openxmlformats-package.relationships+xml"/>
  <Override PartName="/ppt/notesSlides/_rels/notesSlide27.xml.rels" ContentType="application/vnd.openxmlformats-package.relationships+xml"/>
  <Override PartName="/ppt/notesSlides/_rels/notesSlide25.xml.rels" ContentType="application/vnd.openxmlformats-package.relationships+xml"/>
  <Override PartName="/ppt/notesSlides/_rels/notesSlide12.xml.rels" ContentType="application/vnd.openxmlformats-package.relationships+xml"/>
  <Override PartName="/ppt/notesSlides/_rels/notesSlide20.xml.rels" ContentType="application/vnd.openxmlformats-package.relationships+xml"/>
  <Override PartName="/ppt/notesSlides/_rels/notesSlide11.xml.rels" ContentType="application/vnd.openxmlformats-package.relationships+xml"/>
  <Override PartName="/ppt/notesSlides/_rels/notesSlide18.xml.rels" ContentType="application/vnd.openxmlformats-package.relationships+xml"/>
  <Override PartName="/ppt/notesSlides/_rels/notesSlide10.xml.rels" ContentType="application/vnd.openxmlformats-package.relationships+xml"/>
  <Override PartName="/ppt/notesSlides/_rels/notesSlide17.xml.rels" ContentType="application/vnd.openxmlformats-package.relationships+xml"/>
  <Override PartName="/ppt/notesSlides/_rels/notesSlide9.xml.rels" ContentType="application/vnd.openxmlformats-package.relationships+xml"/>
  <Override PartName="/ppt/notesSlides/_rels/notesSlide19.xml.rels" ContentType="application/vnd.openxmlformats-package.relationships+xml"/>
  <Override PartName="/ppt/notesSlides/_rels/notesSlide2.xml.rels" ContentType="application/vnd.openxmlformats-package.relationships+xml"/>
  <Override PartName="/ppt/notesSlides/_rels/notesSlide8.xml.rels" ContentType="application/vnd.openxmlformats-package.relationships+xml"/>
  <Override PartName="/ppt/notesSlides/_rels/notesSlide7.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26.xml.rels" ContentType="application/vnd.openxmlformats-package.relationships+xml"/>
  <Override PartName="/ppt/notesSlides/_rels/notesSlide15.xml.rels" ContentType="application/vnd.openxmlformats-package.relationships+xml"/>
  <Override PartName="/ppt/notesSlides/_rels/notesSlide23.xml.rels" ContentType="application/vnd.openxmlformats-package.relationships+xml"/>
  <Override PartName="/ppt/notesSlides/_rels/notesSlide16.xml.rels" ContentType="application/vnd.openxmlformats-package.relationships+xml"/>
  <Override PartName="/ppt/notesSlides/_rels/notesSlide24.xml.rels" ContentType="application/vnd.openxmlformats-package.relationships+xml"/>
  <Override PartName="/ppt/notesSlides/_rels/notesSlide21.xml.rels" ContentType="application/vnd.openxmlformats-package.relationships+xml"/>
  <Override PartName="/ppt/notesSlides/_rels/notesSlide22.xml.rels" ContentType="application/vnd.openxmlformats-package.relationships+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24.xml" ContentType="application/vnd.openxmlformats-officedocument.presentationml.notesSlide+xml"/>
  <Override PartName="/ppt/notesSlides/notesSlide7.xml" ContentType="application/vnd.openxmlformats-officedocument.presentationml.notesSlide+xml"/>
  <Override PartName="/ppt/notesSlides/notesSlide23.xml" ContentType="application/vnd.openxmlformats-officedocument.presentationml.notesSlide+xml"/>
  <Override PartName="/ppt/notesSlides/notesSlide10.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1.xml" ContentType="application/vnd.openxmlformats-officedocument.presentationml.notesSlide+xml"/>
  <Override PartName="/ppt/notesSlides/notesSlide4.xml" ContentType="application/vnd.openxmlformats-officedocument.presentationml.notesSlide+xml"/>
  <Override PartName="/ppt/notesSlides/notesSlide20.xml" ContentType="application/vnd.openxmlformats-officedocument.presentationml.notesSlide+xml"/>
  <Override PartName="/ppt/notesSlides/notesSlide12.xml" ContentType="application/vnd.openxmlformats-officedocument.presentationml.notesSlide+xml"/>
  <Override PartName="/ppt/notesSlides/notesSlide5.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2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_rels/presentation.xml.rels" ContentType="application/vnd.openxmlformats-package.relationships+xml"/>
  <Override PartName="/ppt/media/image46.png" ContentType="image/png"/>
  <Override PartName="/ppt/media/image45.png" ContentType="image/png"/>
  <Override PartName="/ppt/media/image44.png" ContentType="image/png"/>
  <Override PartName="/ppt/media/image43.png" ContentType="image/png"/>
  <Override PartName="/ppt/media/image42.png" ContentType="image/png"/>
  <Override PartName="/ppt/media/image41.png" ContentType="image/png"/>
  <Override PartName="/ppt/media/image40.png" ContentType="image/png"/>
  <Override PartName="/ppt/media/image35.png" ContentType="image/png"/>
  <Override PartName="/ppt/media/image34.png" ContentType="image/png"/>
  <Override PartName="/ppt/media/image33.png" ContentType="image/png"/>
  <Override PartName="/ppt/media/image32.png" ContentType="image/png"/>
  <Override PartName="/ppt/media/image31.png" ContentType="image/png"/>
  <Override PartName="/ppt/media/image30.png" ContentType="image/png"/>
  <Override PartName="/ppt/media/image29.png" ContentType="image/png"/>
  <Override PartName="/ppt/media/image28.png" ContentType="image/png"/>
  <Override PartName="/ppt/media/image27.png" ContentType="image/png"/>
  <Override PartName="/ppt/media/image26.png" ContentType="image/png"/>
  <Override PartName="/ppt/media/image25.png" ContentType="image/png"/>
  <Override PartName="/ppt/media/image24.png" ContentType="image/png"/>
  <Override PartName="/ppt/media/image9.png" ContentType="image/png"/>
  <Override PartName="/ppt/media/image10.png" ContentType="image/png"/>
  <Override PartName="/ppt/media/image11.png" ContentType="image/png"/>
  <Override PartName="/ppt/media/image37.png" ContentType="image/png"/>
  <Override PartName="/ppt/media/image2.png" ContentType="image/png"/>
  <Override PartName="/ppt/media/image7.png" ContentType="image/png"/>
  <Override PartName="/ppt/media/image22.png" ContentType="image/png"/>
  <Override PartName="/ppt/media/image36.png" ContentType="image/png"/>
  <Override PartName="/ppt/media/image1.png" ContentType="image/png"/>
  <Override PartName="/ppt/media/image6.png" ContentType="image/png"/>
  <Override PartName="/ppt/media/image21.png" ContentType="image/png"/>
  <Override PartName="/ppt/media/image38.png" ContentType="image/png"/>
  <Override PartName="/ppt/media/image3.png" ContentType="image/png"/>
  <Override PartName="/ppt/media/image8.png" ContentType="image/png"/>
  <Override PartName="/ppt/media/image23.png" ContentType="image/png"/>
  <Override PartName="/ppt/media/image39.png" ContentType="image/png"/>
  <Override PartName="/ppt/media/image4.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5.png" ContentType="image/png"/>
  <Override PartName="/ppt/media/image20.png" ContentType="image/png"/>
  <Override PartName="/ppt/slides/_rels/slide26.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29.xml.rels" ContentType="application/vnd.openxmlformats-package.relationships+xml"/>
  <Override PartName="/ppt/slides/_rels/slide7.xml.rels" ContentType="application/vnd.openxmlformats-package.relationships+xml"/>
  <Override PartName="/ppt/slides/_rels/slide28.xml.rels" ContentType="application/vnd.openxmlformats-package.relationships+xml"/>
  <Override PartName="/ppt/slides/_rels/slide6.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_rels/slide23.xml.rels" ContentType="application/vnd.openxmlformats-package.relationships+xml"/>
  <Override PartName="/ppt/slides/_rels/slide16.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slide22.xml" ContentType="application/vnd.openxmlformats-officedocument.presentationml.slide+xml"/>
  <Override PartName="/ppt/slides/slide29.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28.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entation.xml" ContentType="application/vnd.openxmlformats-officedocument.presentationml.presentation.main+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_rels/slideLayout1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slideLayout1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en-GB" sz="4400" spc="-1" strike="noStrike">
                <a:latin typeface="Arial"/>
              </a:rPr>
              <a:t>Cli</a:t>
            </a:r>
            <a:r>
              <a:rPr b="0" lang="en-GB" sz="4400" spc="-1" strike="noStrike">
                <a:latin typeface="Arial"/>
              </a:rPr>
              <a:t>ck </a:t>
            </a:r>
            <a:r>
              <a:rPr b="0" lang="en-GB" sz="4400" spc="-1" strike="noStrike">
                <a:latin typeface="Arial"/>
              </a:rPr>
              <a:t>to </a:t>
            </a:r>
            <a:r>
              <a:rPr b="0" lang="en-GB" sz="4400" spc="-1" strike="noStrike">
                <a:latin typeface="Arial"/>
              </a:rPr>
              <a:t>mo</a:t>
            </a:r>
            <a:r>
              <a:rPr b="0" lang="en-GB" sz="4400" spc="-1" strike="noStrike">
                <a:latin typeface="Arial"/>
              </a:rPr>
              <a:t>ve </a:t>
            </a:r>
            <a:r>
              <a:rPr b="0" lang="en-GB" sz="4400" spc="-1" strike="noStrike">
                <a:latin typeface="Arial"/>
              </a:rPr>
              <a:t>the </a:t>
            </a:r>
            <a:r>
              <a:rPr b="0" lang="en-GB" sz="4400" spc="-1" strike="noStrike">
                <a:latin typeface="Arial"/>
              </a:rPr>
              <a:t>slid</a:t>
            </a:r>
            <a:r>
              <a:rPr b="0" lang="en-GB" sz="4400" spc="-1" strike="noStrike">
                <a:latin typeface="Arial"/>
              </a:rPr>
              <a:t>e</a:t>
            </a:r>
            <a:endParaRPr b="0" lang="en-GB" sz="4400" spc="-1" strike="noStrike">
              <a:latin typeface="Arial"/>
            </a:endParaRPr>
          </a:p>
        </p:txBody>
      </p:sp>
      <p:sp>
        <p:nvSpPr>
          <p:cNvPr id="39" name="PlaceHolder 2"/>
          <p:cNvSpPr>
            <a:spLocks noGrp="1"/>
          </p:cNvSpPr>
          <p:nvPr>
            <p:ph type="body"/>
          </p:nvPr>
        </p:nvSpPr>
        <p:spPr>
          <a:xfrm>
            <a:off x="756000" y="5078520"/>
            <a:ext cx="6047640" cy="4811040"/>
          </a:xfrm>
          <a:prstGeom prst="rect">
            <a:avLst/>
          </a:prstGeom>
        </p:spPr>
        <p:txBody>
          <a:bodyPr lIns="0" rIns="0" tIns="0" bIns="0">
            <a:noAutofit/>
          </a:bodyPr>
          <a:p>
            <a:r>
              <a:rPr b="0" lang="en-GB" sz="2000" spc="-1" strike="noStrike">
                <a:latin typeface="Arial"/>
              </a:rPr>
              <a:t>Click to </a:t>
            </a:r>
            <a:r>
              <a:rPr b="0" lang="en-GB" sz="2000" spc="-1" strike="noStrike">
                <a:latin typeface="Arial"/>
              </a:rPr>
              <a:t>edit </a:t>
            </a:r>
            <a:r>
              <a:rPr b="0" lang="en-GB" sz="2000" spc="-1" strike="noStrike">
                <a:latin typeface="Arial"/>
              </a:rPr>
              <a:t>the </a:t>
            </a:r>
            <a:r>
              <a:rPr b="0" lang="en-GB" sz="2000" spc="-1" strike="noStrike">
                <a:latin typeface="Arial"/>
              </a:rPr>
              <a:t>notes </a:t>
            </a:r>
            <a:r>
              <a:rPr b="0" lang="en-GB" sz="2000" spc="-1" strike="noStrike">
                <a:latin typeface="Arial"/>
              </a:rPr>
              <a:t>forma</a:t>
            </a:r>
            <a:r>
              <a:rPr b="0" lang="en-GB" sz="2000" spc="-1" strike="noStrike">
                <a:latin typeface="Arial"/>
              </a:rPr>
              <a:t>t</a:t>
            </a:r>
            <a:endParaRPr b="0" lang="en-GB" sz="2000" spc="-1" strike="noStrike">
              <a:latin typeface="Arial"/>
            </a:endParaRPr>
          </a:p>
        </p:txBody>
      </p:sp>
      <p:sp>
        <p:nvSpPr>
          <p:cNvPr id="40" name="PlaceHolder 3"/>
          <p:cNvSpPr>
            <a:spLocks noGrp="1"/>
          </p:cNvSpPr>
          <p:nvPr>
            <p:ph type="hdr"/>
          </p:nvPr>
        </p:nvSpPr>
        <p:spPr>
          <a:xfrm>
            <a:off x="0" y="0"/>
            <a:ext cx="3280680" cy="534240"/>
          </a:xfrm>
          <a:prstGeom prst="rect">
            <a:avLst/>
          </a:prstGeom>
        </p:spPr>
        <p:txBody>
          <a:bodyPr lIns="0" rIns="0" tIns="0" bIns="0">
            <a:noAutofit/>
          </a:bodyPr>
          <a:p>
            <a:r>
              <a:rPr b="0" lang="en-GB" sz="1400" spc="-1" strike="noStrike">
                <a:latin typeface="Times New Roman"/>
              </a:rPr>
              <a:t> </a:t>
            </a:r>
            <a:endParaRPr b="0" lang="en-GB" sz="1400" spc="-1" strike="noStrike">
              <a:latin typeface="Times New Roman"/>
            </a:endParaRPr>
          </a:p>
        </p:txBody>
      </p:sp>
      <p:sp>
        <p:nvSpPr>
          <p:cNvPr id="41" name="PlaceHolder 4"/>
          <p:cNvSpPr>
            <a:spLocks noGrp="1"/>
          </p:cNvSpPr>
          <p:nvPr>
            <p:ph type="dt"/>
          </p:nvPr>
        </p:nvSpPr>
        <p:spPr>
          <a:xfrm>
            <a:off x="4278960" y="0"/>
            <a:ext cx="3280680" cy="534240"/>
          </a:xfrm>
          <a:prstGeom prst="rect">
            <a:avLst/>
          </a:prstGeom>
        </p:spPr>
        <p:txBody>
          <a:bodyPr lIns="0" rIns="0" tIns="0" bIns="0">
            <a:noAutofit/>
          </a:bodyPr>
          <a:p>
            <a:pPr algn="r"/>
            <a:r>
              <a:rPr b="0" lang="en-GB" sz="1400" spc="-1" strike="noStrike">
                <a:latin typeface="Times New Roman"/>
              </a:rPr>
              <a:t> </a:t>
            </a:r>
            <a:endParaRPr b="0" lang="en-GB" sz="1400" spc="-1" strike="noStrike">
              <a:latin typeface="Times New Roman"/>
            </a:endParaRPr>
          </a:p>
        </p:txBody>
      </p:sp>
      <p:sp>
        <p:nvSpPr>
          <p:cNvPr id="42" name="PlaceHolder 5"/>
          <p:cNvSpPr>
            <a:spLocks noGrp="1"/>
          </p:cNvSpPr>
          <p:nvPr>
            <p:ph type="ftr"/>
          </p:nvPr>
        </p:nvSpPr>
        <p:spPr>
          <a:xfrm>
            <a:off x="0" y="10157400"/>
            <a:ext cx="3280680" cy="534240"/>
          </a:xfrm>
          <a:prstGeom prst="rect">
            <a:avLst/>
          </a:prstGeom>
        </p:spPr>
        <p:txBody>
          <a:bodyPr lIns="0" rIns="0" tIns="0" bIns="0" anchor="b">
            <a:noAutofit/>
          </a:bodyPr>
          <a:p>
            <a:r>
              <a:rPr b="0" lang="en-GB" sz="1400" spc="-1" strike="noStrike">
                <a:latin typeface="Times New Roman"/>
              </a:rPr>
              <a:t> </a:t>
            </a:r>
            <a:endParaRPr b="0" lang="en-GB" sz="1400" spc="-1" strike="noStrike">
              <a:latin typeface="Times New Roman"/>
            </a:endParaRPr>
          </a:p>
        </p:txBody>
      </p:sp>
      <p:sp>
        <p:nvSpPr>
          <p:cNvPr id="43"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05E13D24-CD26-4777-869E-0BE97DC2CAE2}" type="slidenum">
              <a:rPr b="0" lang="en-GB" sz="1400" spc="-1" strike="noStrike">
                <a:latin typeface="Times New Roman"/>
              </a:rPr>
              <a:t>1</a:t>
            </a:fld>
            <a:endParaRPr b="0" lang="en-GB"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PlaceHolder 1"/>
          <p:cNvSpPr>
            <a:spLocks noGrp="1"/>
          </p:cNvSpPr>
          <p:nvPr>
            <p:ph type="sldImg"/>
          </p:nvPr>
        </p:nvSpPr>
        <p:spPr>
          <a:xfrm>
            <a:off x="1371600" y="1143000"/>
            <a:ext cx="4114080" cy="3085560"/>
          </a:xfrm>
          <a:prstGeom prst="rect">
            <a:avLst/>
          </a:prstGeom>
        </p:spPr>
      </p:sp>
      <p:sp>
        <p:nvSpPr>
          <p:cNvPr id="210" name="PlaceHolder 2"/>
          <p:cNvSpPr>
            <a:spLocks noGrp="1"/>
          </p:cNvSpPr>
          <p:nvPr>
            <p:ph type="body"/>
          </p:nvPr>
        </p:nvSpPr>
        <p:spPr>
          <a:xfrm>
            <a:off x="685800" y="4400640"/>
            <a:ext cx="5485680" cy="3599640"/>
          </a:xfrm>
          <a:prstGeom prst="rect">
            <a:avLst/>
          </a:prstGeom>
        </p:spPr>
        <p:txBody>
          <a:bodyPr lIns="0" rIns="0" tIns="0" bIns="0">
            <a:noAutofit/>
          </a:bodyPr>
          <a:p>
            <a:endParaRPr b="0" lang="en-GB" sz="2000" spc="-1" strike="noStrike">
              <a:latin typeface="Arial"/>
            </a:endParaRPr>
          </a:p>
        </p:txBody>
      </p:sp>
      <p:sp>
        <p:nvSpPr>
          <p:cNvPr id="211"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36238EAB-495B-4A31-B6BD-A272905D3667}"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PlaceHolder 1"/>
          <p:cNvSpPr>
            <a:spLocks noGrp="1"/>
          </p:cNvSpPr>
          <p:nvPr>
            <p:ph type="sldImg"/>
          </p:nvPr>
        </p:nvSpPr>
        <p:spPr>
          <a:xfrm>
            <a:off x="1371600" y="1143000"/>
            <a:ext cx="4114080" cy="3085560"/>
          </a:xfrm>
          <a:prstGeom prst="rect">
            <a:avLst/>
          </a:prstGeom>
        </p:spPr>
      </p:sp>
      <p:sp>
        <p:nvSpPr>
          <p:cNvPr id="213" name="PlaceHolder 2"/>
          <p:cNvSpPr>
            <a:spLocks noGrp="1"/>
          </p:cNvSpPr>
          <p:nvPr>
            <p:ph type="body"/>
          </p:nvPr>
        </p:nvSpPr>
        <p:spPr>
          <a:xfrm>
            <a:off x="685800" y="4400640"/>
            <a:ext cx="5485680" cy="3599640"/>
          </a:xfrm>
          <a:prstGeom prst="rect">
            <a:avLst/>
          </a:prstGeom>
        </p:spPr>
        <p:txBody>
          <a:bodyPr lIns="0" rIns="0" tIns="0" bIns="0">
            <a:noAutofit/>
          </a:bodyPr>
          <a:p>
            <a:endParaRPr b="0" lang="en-GB" sz="2000" spc="-1" strike="noStrike">
              <a:latin typeface="Arial"/>
            </a:endParaRPr>
          </a:p>
        </p:txBody>
      </p:sp>
      <p:sp>
        <p:nvSpPr>
          <p:cNvPr id="214"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37A0911D-6948-441A-8B8B-DDE6641BEB86}"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PlaceHolder 1"/>
          <p:cNvSpPr>
            <a:spLocks noGrp="1"/>
          </p:cNvSpPr>
          <p:nvPr>
            <p:ph type="sldImg"/>
          </p:nvPr>
        </p:nvSpPr>
        <p:spPr>
          <a:xfrm>
            <a:off x="1371600" y="1143000"/>
            <a:ext cx="4114080" cy="3085560"/>
          </a:xfrm>
          <a:prstGeom prst="rect">
            <a:avLst/>
          </a:prstGeom>
        </p:spPr>
      </p:sp>
      <p:sp>
        <p:nvSpPr>
          <p:cNvPr id="216" name="PlaceHolder 2"/>
          <p:cNvSpPr>
            <a:spLocks noGrp="1"/>
          </p:cNvSpPr>
          <p:nvPr>
            <p:ph type="body"/>
          </p:nvPr>
        </p:nvSpPr>
        <p:spPr>
          <a:xfrm>
            <a:off x="685800" y="4400640"/>
            <a:ext cx="5485680" cy="3599640"/>
          </a:xfrm>
          <a:prstGeom prst="rect">
            <a:avLst/>
          </a:prstGeom>
        </p:spPr>
        <p:txBody>
          <a:bodyPr lIns="0" rIns="0" tIns="0" bIns="0">
            <a:noAutofit/>
          </a:bodyPr>
          <a:p>
            <a:endParaRPr b="0" lang="en-GB" sz="2000" spc="-1" strike="noStrike">
              <a:latin typeface="Arial"/>
            </a:endParaRPr>
          </a:p>
        </p:txBody>
      </p:sp>
      <p:sp>
        <p:nvSpPr>
          <p:cNvPr id="217"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57DFF638-A18D-4C6D-B172-A98564866FF5}"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PlaceHolder 1"/>
          <p:cNvSpPr>
            <a:spLocks noGrp="1"/>
          </p:cNvSpPr>
          <p:nvPr>
            <p:ph type="sldImg"/>
          </p:nvPr>
        </p:nvSpPr>
        <p:spPr>
          <a:xfrm>
            <a:off x="1371600" y="1143000"/>
            <a:ext cx="4114080" cy="3085560"/>
          </a:xfrm>
          <a:prstGeom prst="rect">
            <a:avLst/>
          </a:prstGeom>
        </p:spPr>
      </p:sp>
      <p:sp>
        <p:nvSpPr>
          <p:cNvPr id="219" name="PlaceHolder 2"/>
          <p:cNvSpPr>
            <a:spLocks noGrp="1"/>
          </p:cNvSpPr>
          <p:nvPr>
            <p:ph type="body"/>
          </p:nvPr>
        </p:nvSpPr>
        <p:spPr>
          <a:xfrm>
            <a:off x="685800" y="4400640"/>
            <a:ext cx="5485680" cy="3599640"/>
          </a:xfrm>
          <a:prstGeom prst="rect">
            <a:avLst/>
          </a:prstGeom>
        </p:spPr>
        <p:txBody>
          <a:bodyPr lIns="0" rIns="0" tIns="0" bIns="0">
            <a:noAutofit/>
          </a:bodyPr>
          <a:p>
            <a:pPr marL="216000" indent="-215640">
              <a:lnSpc>
                <a:spcPct val="100000"/>
              </a:lnSpc>
            </a:pPr>
            <a:r>
              <a:rPr b="0" lang="en-GB" sz="2000" spc="-1" strike="noStrike">
                <a:latin typeface="Arial"/>
              </a:rPr>
              <a:t>Note: </a:t>
            </a:r>
            <a:r>
              <a:rPr b="0" lang="en-GB" sz="2000" spc="-1" strike="noStrike">
                <a:latin typeface="Arial"/>
              </a:rPr>
              <a:t>shifti</a:t>
            </a:r>
            <a:r>
              <a:rPr b="0" lang="en-GB" sz="2000" spc="-1" strike="noStrike">
                <a:latin typeface="Arial"/>
              </a:rPr>
              <a:t>ng </a:t>
            </a:r>
            <a:r>
              <a:rPr b="0" lang="en-GB" sz="2000" spc="-1" strike="noStrike">
                <a:latin typeface="Arial"/>
              </a:rPr>
              <a:t>the </a:t>
            </a:r>
            <a:r>
              <a:rPr b="0" lang="en-GB" sz="2000" spc="-1" strike="noStrike">
                <a:latin typeface="Arial"/>
              </a:rPr>
              <a:t>data </a:t>
            </a:r>
            <a:r>
              <a:rPr b="0" lang="en-GB" sz="2000" spc="-1" strike="noStrike">
                <a:latin typeface="Arial"/>
              </a:rPr>
              <a:t>does </a:t>
            </a:r>
            <a:r>
              <a:rPr b="0" lang="en-GB" sz="2000" spc="-1" strike="noStrike">
                <a:latin typeface="Arial"/>
              </a:rPr>
              <a:t>not </a:t>
            </a:r>
            <a:r>
              <a:rPr b="0" lang="en-GB" sz="2000" spc="-1" strike="noStrike">
                <a:latin typeface="Arial"/>
              </a:rPr>
              <a:t>chan</a:t>
            </a:r>
            <a:r>
              <a:rPr b="0" lang="en-GB" sz="2000" spc="-1" strike="noStrike">
                <a:latin typeface="Arial"/>
              </a:rPr>
              <a:t>ge </a:t>
            </a:r>
            <a:r>
              <a:rPr b="0" lang="en-GB" sz="2000" spc="-1" strike="noStrike">
                <a:latin typeface="Arial"/>
              </a:rPr>
              <a:t>the </a:t>
            </a:r>
            <a:r>
              <a:rPr b="0" lang="en-GB" sz="2000" spc="-1" strike="noStrike">
                <a:latin typeface="Arial"/>
              </a:rPr>
              <a:t>relati</a:t>
            </a:r>
            <a:r>
              <a:rPr b="0" lang="en-GB" sz="2000" spc="-1" strike="noStrike">
                <a:latin typeface="Arial"/>
              </a:rPr>
              <a:t>onshi</a:t>
            </a:r>
            <a:r>
              <a:rPr b="0" lang="en-GB" sz="2000" spc="-1" strike="noStrike">
                <a:latin typeface="Arial"/>
              </a:rPr>
              <a:t>p </a:t>
            </a:r>
            <a:r>
              <a:rPr b="0" lang="en-GB" sz="2000" spc="-1" strike="noStrike">
                <a:latin typeface="Arial"/>
              </a:rPr>
              <a:t>betw</a:t>
            </a:r>
            <a:r>
              <a:rPr b="0" lang="en-GB" sz="2000" spc="-1" strike="noStrike">
                <a:latin typeface="Arial"/>
              </a:rPr>
              <a:t>een </a:t>
            </a:r>
            <a:r>
              <a:rPr b="0" lang="en-GB" sz="2000" spc="-1" strike="noStrike">
                <a:latin typeface="Arial"/>
              </a:rPr>
              <a:t>data </a:t>
            </a:r>
            <a:r>
              <a:rPr b="0" lang="en-GB" sz="2000" spc="-1" strike="noStrike">
                <a:latin typeface="Arial"/>
              </a:rPr>
              <a:t>point</a:t>
            </a:r>
            <a:r>
              <a:rPr b="0" lang="en-GB" sz="2000" spc="-1" strike="noStrike">
                <a:latin typeface="Arial"/>
              </a:rPr>
              <a:t>s</a:t>
            </a:r>
            <a:endParaRPr b="0" lang="en-GB" sz="2000" spc="-1" strike="noStrike">
              <a:latin typeface="Arial"/>
            </a:endParaRPr>
          </a:p>
        </p:txBody>
      </p:sp>
      <p:sp>
        <p:nvSpPr>
          <p:cNvPr id="220"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CD11FBB2-A465-4A19-B4F8-ABC4105CFC5E}"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PlaceHolder 1"/>
          <p:cNvSpPr>
            <a:spLocks noGrp="1"/>
          </p:cNvSpPr>
          <p:nvPr>
            <p:ph type="sldImg"/>
          </p:nvPr>
        </p:nvSpPr>
        <p:spPr>
          <a:xfrm>
            <a:off x="1371600" y="1143000"/>
            <a:ext cx="4114080" cy="3085560"/>
          </a:xfrm>
          <a:prstGeom prst="rect">
            <a:avLst/>
          </a:prstGeom>
        </p:spPr>
      </p:sp>
      <p:sp>
        <p:nvSpPr>
          <p:cNvPr id="222" name="PlaceHolder 2"/>
          <p:cNvSpPr>
            <a:spLocks noGrp="1"/>
          </p:cNvSpPr>
          <p:nvPr>
            <p:ph type="body"/>
          </p:nvPr>
        </p:nvSpPr>
        <p:spPr>
          <a:xfrm>
            <a:off x="685800" y="4400640"/>
            <a:ext cx="5485680" cy="3599640"/>
          </a:xfrm>
          <a:prstGeom prst="rect">
            <a:avLst/>
          </a:prstGeom>
        </p:spPr>
        <p:txBody>
          <a:bodyPr lIns="0" rIns="0" tIns="0" bIns="0">
            <a:noAutofit/>
          </a:bodyPr>
          <a:p>
            <a:endParaRPr b="0" lang="en-GB" sz="2000" spc="-1" strike="noStrike">
              <a:latin typeface="Arial"/>
            </a:endParaRPr>
          </a:p>
        </p:txBody>
      </p:sp>
      <p:sp>
        <p:nvSpPr>
          <p:cNvPr id="223"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57C727B5-BCE2-4F0B-967F-7A661479A78B}"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PlaceHolder 1"/>
          <p:cNvSpPr>
            <a:spLocks noGrp="1"/>
          </p:cNvSpPr>
          <p:nvPr>
            <p:ph type="sldImg"/>
          </p:nvPr>
        </p:nvSpPr>
        <p:spPr>
          <a:xfrm>
            <a:off x="1371600" y="1143000"/>
            <a:ext cx="4114080" cy="3085560"/>
          </a:xfrm>
          <a:prstGeom prst="rect">
            <a:avLst/>
          </a:prstGeom>
        </p:spPr>
      </p:sp>
      <p:sp>
        <p:nvSpPr>
          <p:cNvPr id="225" name="PlaceHolder 2"/>
          <p:cNvSpPr>
            <a:spLocks noGrp="1"/>
          </p:cNvSpPr>
          <p:nvPr>
            <p:ph type="body"/>
          </p:nvPr>
        </p:nvSpPr>
        <p:spPr>
          <a:xfrm>
            <a:off x="685800" y="4400640"/>
            <a:ext cx="5485680" cy="3599640"/>
          </a:xfrm>
          <a:prstGeom prst="rect">
            <a:avLst/>
          </a:prstGeom>
        </p:spPr>
        <p:txBody>
          <a:bodyPr lIns="0" rIns="0" tIns="0" bIns="0">
            <a:noAutofit/>
          </a:bodyPr>
          <a:p>
            <a:endParaRPr b="0" lang="en-GB" sz="2000" spc="-1" strike="noStrike">
              <a:latin typeface="Arial"/>
            </a:endParaRPr>
          </a:p>
        </p:txBody>
      </p:sp>
      <p:sp>
        <p:nvSpPr>
          <p:cNvPr id="226"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FDB7E3F4-F7B9-422A-9CFD-483037374070}"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PlaceHolder 1"/>
          <p:cNvSpPr>
            <a:spLocks noGrp="1"/>
          </p:cNvSpPr>
          <p:nvPr>
            <p:ph type="sldImg"/>
          </p:nvPr>
        </p:nvSpPr>
        <p:spPr>
          <a:xfrm>
            <a:off x="1371600" y="1143000"/>
            <a:ext cx="4114080" cy="3085560"/>
          </a:xfrm>
          <a:prstGeom prst="rect">
            <a:avLst/>
          </a:prstGeom>
        </p:spPr>
      </p:sp>
      <p:sp>
        <p:nvSpPr>
          <p:cNvPr id="228" name="PlaceHolder 2"/>
          <p:cNvSpPr>
            <a:spLocks noGrp="1"/>
          </p:cNvSpPr>
          <p:nvPr>
            <p:ph type="body"/>
          </p:nvPr>
        </p:nvSpPr>
        <p:spPr>
          <a:xfrm>
            <a:off x="685800" y="4400640"/>
            <a:ext cx="5485680" cy="3599640"/>
          </a:xfrm>
          <a:prstGeom prst="rect">
            <a:avLst/>
          </a:prstGeom>
        </p:spPr>
        <p:txBody>
          <a:bodyPr lIns="0" rIns="0" tIns="0" bIns="0">
            <a:noAutofit/>
          </a:bodyPr>
          <a:p>
            <a:pPr marL="216000" indent="-215640">
              <a:lnSpc>
                <a:spcPct val="100000"/>
              </a:lnSpc>
            </a:pPr>
            <a:r>
              <a:rPr b="0" lang="en-GB" sz="2000" spc="-1" strike="noStrike">
                <a:latin typeface="Arial"/>
              </a:rPr>
              <a:t>This </a:t>
            </a:r>
            <a:r>
              <a:rPr b="0" lang="en-GB" sz="2000" spc="-1" strike="noStrike">
                <a:latin typeface="Arial"/>
              </a:rPr>
              <a:t>was </a:t>
            </a:r>
            <a:r>
              <a:rPr b="0" lang="en-GB" sz="2000" spc="-1" strike="noStrike">
                <a:latin typeface="Arial"/>
              </a:rPr>
              <a:t>found </a:t>
            </a:r>
            <a:r>
              <a:rPr b="0" lang="en-GB" sz="2000" spc="-1" strike="noStrike">
                <a:latin typeface="Arial"/>
              </a:rPr>
              <a:t>throu</a:t>
            </a:r>
            <a:r>
              <a:rPr b="0" lang="en-GB" sz="2000" spc="-1" strike="noStrike">
                <a:latin typeface="Arial"/>
              </a:rPr>
              <a:t>gh </a:t>
            </a:r>
            <a:r>
              <a:rPr b="0" lang="en-GB" sz="2000" spc="-1" strike="noStrike">
                <a:latin typeface="Arial"/>
              </a:rPr>
              <a:t>some </a:t>
            </a:r>
            <a:r>
              <a:rPr b="0" lang="en-GB" sz="2000" spc="-1" strike="noStrike">
                <a:latin typeface="Arial"/>
              </a:rPr>
              <a:t>cleve</a:t>
            </a:r>
            <a:r>
              <a:rPr b="0" lang="en-GB" sz="2000" spc="-1" strike="noStrike">
                <a:latin typeface="Arial"/>
              </a:rPr>
              <a:t>r </a:t>
            </a:r>
            <a:r>
              <a:rPr b="0" lang="en-GB" sz="2000" spc="-1" strike="noStrike">
                <a:latin typeface="Arial"/>
              </a:rPr>
              <a:t>matri</a:t>
            </a:r>
            <a:r>
              <a:rPr b="0" lang="en-GB" sz="2000" spc="-1" strike="noStrike">
                <a:latin typeface="Arial"/>
              </a:rPr>
              <a:t>x </a:t>
            </a:r>
            <a:r>
              <a:rPr b="0" lang="en-GB" sz="2000" spc="-1" strike="noStrike">
                <a:latin typeface="Arial"/>
              </a:rPr>
              <a:t>algeb</a:t>
            </a:r>
            <a:r>
              <a:rPr b="0" lang="en-GB" sz="2000" spc="-1" strike="noStrike">
                <a:latin typeface="Arial"/>
              </a:rPr>
              <a:t>ra. </a:t>
            </a:r>
            <a:r>
              <a:rPr b="0" lang="en-GB" sz="2000" spc="-1" strike="noStrike">
                <a:latin typeface="Arial"/>
              </a:rPr>
              <a:t>We </a:t>
            </a:r>
            <a:r>
              <a:rPr b="0" lang="en-GB" sz="2000" spc="-1" strike="noStrike">
                <a:latin typeface="Arial"/>
              </a:rPr>
              <a:t>don’t </a:t>
            </a:r>
            <a:r>
              <a:rPr b="0" lang="en-GB" sz="2000" spc="-1" strike="noStrike">
                <a:latin typeface="Arial"/>
              </a:rPr>
              <a:t>care </a:t>
            </a:r>
            <a:r>
              <a:rPr b="0" lang="en-GB" sz="2000" spc="-1" strike="noStrike">
                <a:latin typeface="Arial"/>
              </a:rPr>
              <a:t>about </a:t>
            </a:r>
            <a:r>
              <a:rPr b="0" lang="en-GB" sz="2000" spc="-1" strike="noStrike">
                <a:latin typeface="Arial"/>
              </a:rPr>
              <a:t>it for </a:t>
            </a:r>
            <a:r>
              <a:rPr b="0" lang="en-GB" sz="2000" spc="-1" strike="noStrike">
                <a:latin typeface="Arial"/>
              </a:rPr>
              <a:t>the </a:t>
            </a:r>
            <a:r>
              <a:rPr b="0" lang="en-GB" sz="2000" spc="-1" strike="noStrike">
                <a:latin typeface="Arial"/>
              </a:rPr>
              <a:t>conte</a:t>
            </a:r>
            <a:r>
              <a:rPr b="0" lang="en-GB" sz="2000" spc="-1" strike="noStrike">
                <a:latin typeface="Arial"/>
              </a:rPr>
              <a:t>xt of </a:t>
            </a:r>
            <a:r>
              <a:rPr b="0" lang="en-GB" sz="2000" spc="-1" strike="noStrike">
                <a:latin typeface="Arial"/>
              </a:rPr>
              <a:t>this </a:t>
            </a:r>
            <a:r>
              <a:rPr b="0" lang="en-GB" sz="2000" spc="-1" strike="noStrike">
                <a:latin typeface="Arial"/>
              </a:rPr>
              <a:t>cours</a:t>
            </a:r>
            <a:r>
              <a:rPr b="0" lang="en-GB" sz="2000" spc="-1" strike="noStrike">
                <a:latin typeface="Arial"/>
              </a:rPr>
              <a:t>e. R </a:t>
            </a:r>
            <a:r>
              <a:rPr b="0" lang="en-GB" sz="2000" spc="-1" strike="noStrike">
                <a:latin typeface="Arial"/>
              </a:rPr>
              <a:t>will </a:t>
            </a:r>
            <a:r>
              <a:rPr b="0" lang="en-GB" sz="2000" spc="-1" strike="noStrike">
                <a:latin typeface="Arial"/>
              </a:rPr>
              <a:t>find it </a:t>
            </a:r>
            <a:r>
              <a:rPr b="0" lang="en-GB" sz="2000" spc="-1" strike="noStrike">
                <a:latin typeface="Arial"/>
              </a:rPr>
              <a:t>for </a:t>
            </a:r>
            <a:r>
              <a:rPr b="0" lang="en-GB" sz="2000" spc="-1" strike="noStrike">
                <a:latin typeface="Arial"/>
              </a:rPr>
              <a:t>us.</a:t>
            </a:r>
            <a:endParaRPr b="0" lang="en-GB" sz="2000" spc="-1" strike="noStrike">
              <a:latin typeface="Arial"/>
            </a:endParaRPr>
          </a:p>
        </p:txBody>
      </p:sp>
      <p:sp>
        <p:nvSpPr>
          <p:cNvPr id="229"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A1B5ED36-B2DA-42B3-9E99-79F48D67C99A}"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PlaceHolder 1"/>
          <p:cNvSpPr>
            <a:spLocks noGrp="1"/>
          </p:cNvSpPr>
          <p:nvPr>
            <p:ph type="sldImg"/>
          </p:nvPr>
        </p:nvSpPr>
        <p:spPr>
          <a:xfrm>
            <a:off x="1371600" y="1143000"/>
            <a:ext cx="4114080" cy="3085560"/>
          </a:xfrm>
          <a:prstGeom prst="rect">
            <a:avLst/>
          </a:prstGeom>
        </p:spPr>
      </p:sp>
      <p:sp>
        <p:nvSpPr>
          <p:cNvPr id="231" name="PlaceHolder 2"/>
          <p:cNvSpPr>
            <a:spLocks noGrp="1"/>
          </p:cNvSpPr>
          <p:nvPr>
            <p:ph type="body"/>
          </p:nvPr>
        </p:nvSpPr>
        <p:spPr>
          <a:xfrm>
            <a:off x="685800" y="4400640"/>
            <a:ext cx="5485680" cy="3599640"/>
          </a:xfrm>
          <a:prstGeom prst="rect">
            <a:avLst/>
          </a:prstGeom>
        </p:spPr>
        <p:txBody>
          <a:bodyPr lIns="0" rIns="0" tIns="0" bIns="0">
            <a:noAutofit/>
          </a:bodyPr>
          <a:p>
            <a:pPr marL="216000" indent="-215640">
              <a:lnSpc>
                <a:spcPct val="100000"/>
              </a:lnSpc>
            </a:pPr>
            <a:r>
              <a:rPr b="0" lang="en-GB" sz="2000" spc="-1" strike="noStrike">
                <a:latin typeface="Arial"/>
              </a:rPr>
              <a:t>This </a:t>
            </a:r>
            <a:r>
              <a:rPr b="0" lang="en-GB" sz="2000" spc="-1" strike="noStrike">
                <a:latin typeface="Arial"/>
              </a:rPr>
              <a:t>mean</a:t>
            </a:r>
            <a:r>
              <a:rPr b="0" lang="en-GB" sz="2000" spc="-1" strike="noStrike">
                <a:latin typeface="Arial"/>
              </a:rPr>
              <a:t>s that </a:t>
            </a:r>
            <a:r>
              <a:rPr b="0" lang="en-GB" sz="2000" spc="-1" strike="noStrike">
                <a:latin typeface="Arial"/>
              </a:rPr>
              <a:t>for </a:t>
            </a:r>
            <a:r>
              <a:rPr b="0" lang="en-GB" sz="2000" spc="-1" strike="noStrike">
                <a:latin typeface="Arial"/>
              </a:rPr>
              <a:t>each </a:t>
            </a:r>
            <a:r>
              <a:rPr b="0" lang="en-GB" sz="2000" spc="-1" strike="noStrike">
                <a:latin typeface="Arial"/>
              </a:rPr>
              <a:t>10 </a:t>
            </a:r>
            <a:r>
              <a:rPr b="0" lang="en-GB" sz="2000" spc="-1" strike="noStrike">
                <a:latin typeface="Arial"/>
              </a:rPr>
              <a:t>units </a:t>
            </a:r>
            <a:r>
              <a:rPr b="0" lang="en-GB" sz="2000" spc="-1" strike="noStrike">
                <a:latin typeface="Arial"/>
              </a:rPr>
              <a:t>on </a:t>
            </a:r>
            <a:r>
              <a:rPr b="0" lang="en-GB" sz="2000" spc="-1" strike="noStrike">
                <a:latin typeface="Arial"/>
              </a:rPr>
              <a:t>gene </a:t>
            </a:r>
            <a:r>
              <a:rPr b="0" lang="en-GB" sz="2000" spc="-1" strike="noStrike">
                <a:latin typeface="Arial"/>
              </a:rPr>
              <a:t>A we </a:t>
            </a:r>
            <a:r>
              <a:rPr b="0" lang="en-GB" sz="2000" spc="-1" strike="noStrike">
                <a:latin typeface="Arial"/>
              </a:rPr>
              <a:t>go up </a:t>
            </a:r>
            <a:r>
              <a:rPr b="0" lang="en-GB" sz="2000" spc="-1" strike="noStrike">
                <a:latin typeface="Arial"/>
              </a:rPr>
              <a:t>7 </a:t>
            </a:r>
            <a:r>
              <a:rPr b="0" lang="en-GB" sz="2000" spc="-1" strike="noStrike">
                <a:latin typeface="Arial"/>
              </a:rPr>
              <a:t>units </a:t>
            </a:r>
            <a:r>
              <a:rPr b="0" lang="en-GB" sz="2000" spc="-1" strike="noStrike">
                <a:latin typeface="Arial"/>
              </a:rPr>
              <a:t>in </a:t>
            </a:r>
            <a:r>
              <a:rPr b="0" lang="en-GB" sz="2000" spc="-1" strike="noStrike">
                <a:latin typeface="Arial"/>
              </a:rPr>
              <a:t>gene </a:t>
            </a:r>
            <a:r>
              <a:rPr b="0" lang="en-GB" sz="2000" spc="-1" strike="noStrike">
                <a:latin typeface="Arial"/>
              </a:rPr>
              <a:t>B</a:t>
            </a:r>
            <a:endParaRPr b="0" lang="en-GB" sz="2000" spc="-1" strike="noStrike">
              <a:latin typeface="Arial"/>
            </a:endParaRPr>
          </a:p>
          <a:p>
            <a:pPr marL="216000" indent="-215640">
              <a:lnSpc>
                <a:spcPct val="100000"/>
              </a:lnSpc>
            </a:pPr>
            <a:r>
              <a:rPr b="0" lang="en-GB" sz="2000" spc="-1" strike="noStrike">
                <a:latin typeface="Arial"/>
              </a:rPr>
              <a:t>It also </a:t>
            </a:r>
            <a:r>
              <a:rPr b="0" lang="en-GB" sz="2000" spc="-1" strike="noStrike">
                <a:latin typeface="Arial"/>
              </a:rPr>
              <a:t>mean</a:t>
            </a:r>
            <a:r>
              <a:rPr b="0" lang="en-GB" sz="2000" spc="-1" strike="noStrike">
                <a:latin typeface="Arial"/>
              </a:rPr>
              <a:t>s that </a:t>
            </a:r>
            <a:r>
              <a:rPr b="0" lang="en-GB" sz="2000" spc="-1" strike="noStrike">
                <a:latin typeface="Arial"/>
              </a:rPr>
              <a:t>most </a:t>
            </a:r>
            <a:r>
              <a:rPr b="0" lang="en-GB" sz="2000" spc="-1" strike="noStrike">
                <a:latin typeface="Arial"/>
              </a:rPr>
              <a:t>of the </a:t>
            </a:r>
            <a:r>
              <a:rPr b="0" lang="en-GB" sz="2000" spc="-1" strike="noStrike">
                <a:latin typeface="Arial"/>
              </a:rPr>
              <a:t>varia</a:t>
            </a:r>
            <a:r>
              <a:rPr b="0" lang="en-GB" sz="2000" spc="-1" strike="noStrike">
                <a:latin typeface="Arial"/>
              </a:rPr>
              <a:t>nce </a:t>
            </a:r>
            <a:r>
              <a:rPr b="0" lang="en-GB" sz="2000" spc="-1" strike="noStrike">
                <a:latin typeface="Arial"/>
              </a:rPr>
              <a:t>of my </a:t>
            </a:r>
            <a:r>
              <a:rPr b="0" lang="en-GB" sz="2000" spc="-1" strike="noStrike">
                <a:latin typeface="Arial"/>
              </a:rPr>
              <a:t>datas</a:t>
            </a:r>
            <a:r>
              <a:rPr b="0" lang="en-GB" sz="2000" spc="-1" strike="noStrike">
                <a:latin typeface="Arial"/>
              </a:rPr>
              <a:t>et is </a:t>
            </a:r>
            <a:r>
              <a:rPr b="0" lang="en-GB" sz="2000" spc="-1" strike="noStrike">
                <a:latin typeface="Arial"/>
              </a:rPr>
              <a:t>deriv</a:t>
            </a:r>
            <a:r>
              <a:rPr b="0" lang="en-GB" sz="2000" spc="-1" strike="noStrike">
                <a:latin typeface="Arial"/>
              </a:rPr>
              <a:t>ed by </a:t>
            </a:r>
            <a:r>
              <a:rPr b="0" lang="en-GB" sz="2000" spc="-1" strike="noStrike">
                <a:latin typeface="Arial"/>
              </a:rPr>
              <a:t>gene </a:t>
            </a:r>
            <a:r>
              <a:rPr b="0" lang="en-GB" sz="2000" spc="-1" strike="noStrike">
                <a:latin typeface="Arial"/>
              </a:rPr>
              <a:t>A.</a:t>
            </a:r>
            <a:endParaRPr b="0" lang="en-GB" sz="2000" spc="-1" strike="noStrike">
              <a:latin typeface="Arial"/>
            </a:endParaRPr>
          </a:p>
          <a:p>
            <a:pPr marL="216000" indent="-215640">
              <a:lnSpc>
                <a:spcPct val="100000"/>
              </a:lnSpc>
            </a:pPr>
            <a:r>
              <a:rPr b="0" lang="en-GB" sz="2000" spc="-1" strike="noStrike">
                <a:latin typeface="Arial"/>
              </a:rPr>
              <a:t>So </a:t>
            </a:r>
            <a:r>
              <a:rPr b="0" lang="en-GB" sz="2000" spc="-1" strike="noStrike">
                <a:latin typeface="Arial"/>
              </a:rPr>
              <a:t>gene </a:t>
            </a:r>
            <a:r>
              <a:rPr b="0" lang="en-GB" sz="2000" spc="-1" strike="noStrike">
                <a:latin typeface="Arial"/>
              </a:rPr>
              <a:t>A is </a:t>
            </a:r>
            <a:r>
              <a:rPr b="0" lang="en-GB" sz="2000" spc="-1" strike="noStrike">
                <a:latin typeface="Arial"/>
              </a:rPr>
              <a:t>more </a:t>
            </a:r>
            <a:r>
              <a:rPr b="0" lang="en-GB" sz="2000" spc="-1" strike="noStrike">
                <a:latin typeface="Arial"/>
              </a:rPr>
              <a:t>impor</a:t>
            </a:r>
            <a:r>
              <a:rPr b="0" lang="en-GB" sz="2000" spc="-1" strike="noStrike">
                <a:latin typeface="Arial"/>
              </a:rPr>
              <a:t>tant </a:t>
            </a:r>
            <a:r>
              <a:rPr b="0" lang="en-GB" sz="2000" spc="-1" strike="noStrike">
                <a:latin typeface="Arial"/>
              </a:rPr>
              <a:t>then </a:t>
            </a:r>
            <a:r>
              <a:rPr b="0" lang="en-GB" sz="2000" spc="-1" strike="noStrike">
                <a:latin typeface="Arial"/>
              </a:rPr>
              <a:t>gene </a:t>
            </a:r>
            <a:r>
              <a:rPr b="0" lang="en-GB" sz="2000" spc="-1" strike="noStrike">
                <a:latin typeface="Arial"/>
              </a:rPr>
              <a:t>B </a:t>
            </a:r>
            <a:r>
              <a:rPr b="0" lang="en-GB" sz="2000" spc="-1" strike="noStrike">
                <a:latin typeface="Arial"/>
              </a:rPr>
              <a:t>when </a:t>
            </a:r>
            <a:r>
              <a:rPr b="0" lang="en-GB" sz="2000" spc="-1" strike="noStrike">
                <a:latin typeface="Arial"/>
              </a:rPr>
              <a:t>we </a:t>
            </a:r>
            <a:r>
              <a:rPr b="0" lang="en-GB" sz="2000" spc="-1" strike="noStrike">
                <a:latin typeface="Arial"/>
              </a:rPr>
              <a:t>descr</a:t>
            </a:r>
            <a:r>
              <a:rPr b="0" lang="en-GB" sz="2000" spc="-1" strike="noStrike">
                <a:latin typeface="Arial"/>
              </a:rPr>
              <a:t>ibe </a:t>
            </a:r>
            <a:r>
              <a:rPr b="0" lang="en-GB" sz="2000" spc="-1" strike="noStrike">
                <a:latin typeface="Arial"/>
              </a:rPr>
              <a:t>our </a:t>
            </a:r>
            <a:r>
              <a:rPr b="0" lang="en-GB" sz="2000" spc="-1" strike="noStrike">
                <a:latin typeface="Arial"/>
              </a:rPr>
              <a:t>data.</a:t>
            </a:r>
            <a:endParaRPr b="0" lang="en-GB" sz="2000" spc="-1" strike="noStrike">
              <a:latin typeface="Arial"/>
            </a:endParaRPr>
          </a:p>
        </p:txBody>
      </p:sp>
      <p:sp>
        <p:nvSpPr>
          <p:cNvPr id="232"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79059F6C-4F4C-4C2B-A329-4B26DF27DA4E}"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PlaceHolder 1"/>
          <p:cNvSpPr>
            <a:spLocks noGrp="1"/>
          </p:cNvSpPr>
          <p:nvPr>
            <p:ph type="sldImg"/>
          </p:nvPr>
        </p:nvSpPr>
        <p:spPr>
          <a:xfrm>
            <a:off x="1371600" y="1143000"/>
            <a:ext cx="4114080" cy="3085560"/>
          </a:xfrm>
          <a:prstGeom prst="rect">
            <a:avLst/>
          </a:prstGeom>
        </p:spPr>
      </p:sp>
      <p:sp>
        <p:nvSpPr>
          <p:cNvPr id="234" name="PlaceHolder 2"/>
          <p:cNvSpPr>
            <a:spLocks noGrp="1"/>
          </p:cNvSpPr>
          <p:nvPr>
            <p:ph type="body"/>
          </p:nvPr>
        </p:nvSpPr>
        <p:spPr>
          <a:xfrm>
            <a:off x="685800" y="4400640"/>
            <a:ext cx="5485680" cy="3599640"/>
          </a:xfrm>
          <a:prstGeom prst="rect">
            <a:avLst/>
          </a:prstGeom>
        </p:spPr>
        <p:txBody>
          <a:bodyPr lIns="0" rIns="0" tIns="0" bIns="0">
            <a:noAutofit/>
          </a:bodyPr>
          <a:p>
            <a:pPr marL="216000" indent="-215640">
              <a:lnSpc>
                <a:spcPct val="100000"/>
              </a:lnSpc>
            </a:pPr>
            <a:r>
              <a:rPr b="0" lang="en-GB" sz="2000" spc="-1" strike="noStrike">
                <a:latin typeface="Arial"/>
              </a:rPr>
              <a:t>Note </a:t>
            </a:r>
            <a:r>
              <a:rPr b="0" lang="en-GB" sz="2000" spc="-1" strike="noStrike">
                <a:latin typeface="Arial"/>
              </a:rPr>
              <a:t>the </a:t>
            </a:r>
            <a:r>
              <a:rPr b="0" lang="en-GB" sz="2000" spc="-1" strike="noStrike">
                <a:latin typeface="Arial"/>
              </a:rPr>
              <a:t>scale </a:t>
            </a:r>
            <a:r>
              <a:rPr b="0" lang="en-GB" sz="2000" spc="-1" strike="noStrike">
                <a:latin typeface="Arial"/>
              </a:rPr>
              <a:t>chan</a:t>
            </a:r>
            <a:r>
              <a:rPr b="0" lang="en-GB" sz="2000" spc="-1" strike="noStrike">
                <a:latin typeface="Arial"/>
              </a:rPr>
              <a:t>ge</a:t>
            </a:r>
            <a:endParaRPr b="0" lang="en-GB" sz="2000" spc="-1" strike="noStrike">
              <a:latin typeface="Arial"/>
            </a:endParaRPr>
          </a:p>
          <a:p>
            <a:pPr marL="216000" indent="-215640">
              <a:lnSpc>
                <a:spcPct val="100000"/>
              </a:lnSpc>
            </a:pPr>
            <a:endParaRPr b="0" lang="en-GB" sz="2000" spc="-1" strike="noStrike">
              <a:latin typeface="Arial"/>
            </a:endParaRPr>
          </a:p>
          <a:p>
            <a:pPr marL="216000" indent="-215640">
              <a:lnSpc>
                <a:spcPct val="100000"/>
              </a:lnSpc>
            </a:pPr>
            <a:r>
              <a:rPr b="0" lang="en-GB" sz="2000" spc="-1" strike="noStrike">
                <a:latin typeface="Arial"/>
              </a:rPr>
              <a:t>Note </a:t>
            </a:r>
            <a:r>
              <a:rPr b="0" lang="en-GB" sz="2000" spc="-1" strike="noStrike">
                <a:latin typeface="Arial"/>
              </a:rPr>
              <a:t>that </a:t>
            </a:r>
            <a:r>
              <a:rPr b="0" lang="en-GB" sz="2000" spc="-1" strike="noStrike">
                <a:latin typeface="Arial"/>
              </a:rPr>
              <a:t>0.818</a:t>
            </a:r>
            <a:r>
              <a:rPr b="0" lang="en-GB" sz="2000" spc="-1" strike="noStrike">
                <a:latin typeface="Arial"/>
              </a:rPr>
              <a:t>/0.57</a:t>
            </a:r>
            <a:r>
              <a:rPr b="0" lang="en-GB" sz="2000" spc="-1" strike="noStrike">
                <a:latin typeface="Arial"/>
              </a:rPr>
              <a:t>4 = </a:t>
            </a:r>
            <a:r>
              <a:rPr b="0" lang="en-GB" sz="2000" spc="-1" strike="noStrike">
                <a:latin typeface="Arial"/>
              </a:rPr>
              <a:t>10/7</a:t>
            </a:r>
            <a:endParaRPr b="0" lang="en-GB" sz="2000" spc="-1" strike="noStrike">
              <a:latin typeface="Arial"/>
            </a:endParaRPr>
          </a:p>
        </p:txBody>
      </p:sp>
      <p:sp>
        <p:nvSpPr>
          <p:cNvPr id="235"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D2D1DF9E-E33C-4356-8DBC-CA98EA01A457}"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PlaceHolder 1"/>
          <p:cNvSpPr>
            <a:spLocks noGrp="1"/>
          </p:cNvSpPr>
          <p:nvPr>
            <p:ph type="sldImg"/>
          </p:nvPr>
        </p:nvSpPr>
        <p:spPr>
          <a:xfrm>
            <a:off x="1371600" y="1143000"/>
            <a:ext cx="4114080" cy="3085560"/>
          </a:xfrm>
          <a:prstGeom prst="rect">
            <a:avLst/>
          </a:prstGeom>
        </p:spPr>
      </p:sp>
      <p:sp>
        <p:nvSpPr>
          <p:cNvPr id="237" name="PlaceHolder 2"/>
          <p:cNvSpPr>
            <a:spLocks noGrp="1"/>
          </p:cNvSpPr>
          <p:nvPr>
            <p:ph type="body"/>
          </p:nvPr>
        </p:nvSpPr>
        <p:spPr>
          <a:xfrm>
            <a:off x="685800" y="4400640"/>
            <a:ext cx="5485680" cy="3599640"/>
          </a:xfrm>
          <a:prstGeom prst="rect">
            <a:avLst/>
          </a:prstGeom>
        </p:spPr>
        <p:txBody>
          <a:bodyPr lIns="0" rIns="0" tIns="0" bIns="0">
            <a:noAutofit/>
          </a:bodyPr>
          <a:p>
            <a:endParaRPr b="0" lang="en-GB" sz="2000" spc="-1" strike="noStrike">
              <a:latin typeface="Arial"/>
            </a:endParaRPr>
          </a:p>
        </p:txBody>
      </p:sp>
      <p:sp>
        <p:nvSpPr>
          <p:cNvPr id="238"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21BD1A07-B4C1-4B17-88C9-563CBE3C18E9}"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type="sldImg"/>
          </p:nvPr>
        </p:nvSpPr>
        <p:spPr>
          <a:xfrm>
            <a:off x="1371600" y="1143000"/>
            <a:ext cx="4114080" cy="3085560"/>
          </a:xfrm>
          <a:prstGeom prst="rect">
            <a:avLst/>
          </a:prstGeom>
        </p:spPr>
      </p:sp>
      <p:sp>
        <p:nvSpPr>
          <p:cNvPr id="186" name="PlaceHolder 2"/>
          <p:cNvSpPr>
            <a:spLocks noGrp="1"/>
          </p:cNvSpPr>
          <p:nvPr>
            <p:ph type="body"/>
          </p:nvPr>
        </p:nvSpPr>
        <p:spPr>
          <a:xfrm>
            <a:off x="685800" y="4400640"/>
            <a:ext cx="5485680" cy="3599640"/>
          </a:xfrm>
          <a:prstGeom prst="rect">
            <a:avLst/>
          </a:prstGeom>
        </p:spPr>
        <p:txBody>
          <a:bodyPr lIns="0" rIns="0" tIns="0" bIns="0">
            <a:noAutofit/>
          </a:bodyPr>
          <a:p>
            <a:endParaRPr b="0" lang="en-GB" sz="2000" spc="-1" strike="noStrike">
              <a:latin typeface="Arial"/>
            </a:endParaRPr>
          </a:p>
        </p:txBody>
      </p:sp>
      <p:sp>
        <p:nvSpPr>
          <p:cNvPr id="187"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DF701764-D7B6-48BE-B214-C1246B516349}"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PlaceHolder 1"/>
          <p:cNvSpPr>
            <a:spLocks noGrp="1"/>
          </p:cNvSpPr>
          <p:nvPr>
            <p:ph type="sldImg"/>
          </p:nvPr>
        </p:nvSpPr>
        <p:spPr>
          <a:xfrm>
            <a:off x="1371600" y="1143000"/>
            <a:ext cx="4114080" cy="3085560"/>
          </a:xfrm>
          <a:prstGeom prst="rect">
            <a:avLst/>
          </a:prstGeom>
        </p:spPr>
      </p:sp>
      <p:sp>
        <p:nvSpPr>
          <p:cNvPr id="240" name="PlaceHolder 2"/>
          <p:cNvSpPr>
            <a:spLocks noGrp="1"/>
          </p:cNvSpPr>
          <p:nvPr>
            <p:ph type="body"/>
          </p:nvPr>
        </p:nvSpPr>
        <p:spPr>
          <a:xfrm>
            <a:off x="685800" y="4400640"/>
            <a:ext cx="5485680" cy="3599640"/>
          </a:xfrm>
          <a:prstGeom prst="rect">
            <a:avLst/>
          </a:prstGeom>
        </p:spPr>
        <p:txBody>
          <a:bodyPr lIns="0" rIns="0" tIns="0" bIns="0">
            <a:noAutofit/>
          </a:bodyPr>
          <a:p>
            <a:endParaRPr b="0" lang="en-GB" sz="2000" spc="-1" strike="noStrike">
              <a:latin typeface="Arial"/>
            </a:endParaRPr>
          </a:p>
        </p:txBody>
      </p:sp>
      <p:sp>
        <p:nvSpPr>
          <p:cNvPr id="241"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BC03B1BE-69DF-4ADE-A2B3-F10E5A207F84}"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PlaceHolder 1"/>
          <p:cNvSpPr>
            <a:spLocks noGrp="1"/>
          </p:cNvSpPr>
          <p:nvPr>
            <p:ph type="sldImg"/>
          </p:nvPr>
        </p:nvSpPr>
        <p:spPr>
          <a:xfrm>
            <a:off x="1371600" y="1143000"/>
            <a:ext cx="4114080" cy="3085560"/>
          </a:xfrm>
          <a:prstGeom prst="rect">
            <a:avLst/>
          </a:prstGeom>
        </p:spPr>
      </p:sp>
      <p:sp>
        <p:nvSpPr>
          <p:cNvPr id="243" name="PlaceHolder 2"/>
          <p:cNvSpPr>
            <a:spLocks noGrp="1"/>
          </p:cNvSpPr>
          <p:nvPr>
            <p:ph type="body"/>
          </p:nvPr>
        </p:nvSpPr>
        <p:spPr>
          <a:xfrm>
            <a:off x="685800" y="4400640"/>
            <a:ext cx="5485680" cy="3599640"/>
          </a:xfrm>
          <a:prstGeom prst="rect">
            <a:avLst/>
          </a:prstGeom>
        </p:spPr>
        <p:txBody>
          <a:bodyPr lIns="0" rIns="0" tIns="0" bIns="0">
            <a:noAutofit/>
          </a:bodyPr>
          <a:p>
            <a:endParaRPr b="0" lang="en-GB" sz="2000" spc="-1" strike="noStrike">
              <a:latin typeface="Arial"/>
            </a:endParaRPr>
          </a:p>
        </p:txBody>
      </p:sp>
      <p:sp>
        <p:nvSpPr>
          <p:cNvPr id="244"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F4A0204F-0C31-46BF-95A8-D55B1560B393}"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PlaceHolder 1"/>
          <p:cNvSpPr>
            <a:spLocks noGrp="1"/>
          </p:cNvSpPr>
          <p:nvPr>
            <p:ph type="sldImg"/>
          </p:nvPr>
        </p:nvSpPr>
        <p:spPr>
          <a:xfrm>
            <a:off x="1371600" y="1143000"/>
            <a:ext cx="4114080" cy="3085560"/>
          </a:xfrm>
          <a:prstGeom prst="rect">
            <a:avLst/>
          </a:prstGeom>
        </p:spPr>
      </p:sp>
      <p:sp>
        <p:nvSpPr>
          <p:cNvPr id="246" name="PlaceHolder 2"/>
          <p:cNvSpPr>
            <a:spLocks noGrp="1"/>
          </p:cNvSpPr>
          <p:nvPr>
            <p:ph type="body"/>
          </p:nvPr>
        </p:nvSpPr>
        <p:spPr>
          <a:xfrm>
            <a:off x="685800" y="4400640"/>
            <a:ext cx="5485680" cy="3599640"/>
          </a:xfrm>
          <a:prstGeom prst="rect">
            <a:avLst/>
          </a:prstGeom>
        </p:spPr>
        <p:txBody>
          <a:bodyPr lIns="0" rIns="0" tIns="0" bIns="0">
            <a:noAutofit/>
          </a:bodyPr>
          <a:p>
            <a:endParaRPr b="0" lang="en-GB" sz="2000" spc="-1" strike="noStrike">
              <a:latin typeface="Arial"/>
            </a:endParaRPr>
          </a:p>
        </p:txBody>
      </p:sp>
      <p:sp>
        <p:nvSpPr>
          <p:cNvPr id="247"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F414FE6F-C5AD-4299-83D7-3BFAEF424AD6}"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PlaceHolder 1"/>
          <p:cNvSpPr>
            <a:spLocks noGrp="1"/>
          </p:cNvSpPr>
          <p:nvPr>
            <p:ph type="sldImg"/>
          </p:nvPr>
        </p:nvSpPr>
        <p:spPr>
          <a:xfrm>
            <a:off x="1371600" y="1143000"/>
            <a:ext cx="4114080" cy="3085560"/>
          </a:xfrm>
          <a:prstGeom prst="rect">
            <a:avLst/>
          </a:prstGeom>
        </p:spPr>
      </p:sp>
      <p:sp>
        <p:nvSpPr>
          <p:cNvPr id="249" name="PlaceHolder 2"/>
          <p:cNvSpPr>
            <a:spLocks noGrp="1"/>
          </p:cNvSpPr>
          <p:nvPr>
            <p:ph type="body"/>
          </p:nvPr>
        </p:nvSpPr>
        <p:spPr>
          <a:xfrm>
            <a:off x="685800" y="4400640"/>
            <a:ext cx="5485680" cy="3599640"/>
          </a:xfrm>
          <a:prstGeom prst="rect">
            <a:avLst/>
          </a:prstGeom>
        </p:spPr>
        <p:txBody>
          <a:bodyPr lIns="0" rIns="0" tIns="0" bIns="0">
            <a:noAutofit/>
          </a:bodyPr>
          <a:p>
            <a:pPr marL="216000" indent="-215640">
              <a:lnSpc>
                <a:spcPct val="100000"/>
              </a:lnSpc>
            </a:pPr>
            <a:r>
              <a:rPr b="0" lang="en-GB" sz="2000" spc="-1" strike="noStrike">
                <a:latin typeface="Arial"/>
              </a:rPr>
              <a:t>SS </a:t>
            </a:r>
            <a:r>
              <a:rPr b="0" lang="en-GB" sz="2000" spc="-1" strike="noStrike">
                <a:latin typeface="Arial"/>
              </a:rPr>
              <a:t>dista</a:t>
            </a:r>
            <a:r>
              <a:rPr b="0" lang="en-GB" sz="2000" spc="-1" strike="noStrike">
                <a:latin typeface="Arial"/>
              </a:rPr>
              <a:t>nces </a:t>
            </a:r>
            <a:r>
              <a:rPr b="0" lang="en-GB" sz="2000" spc="-1" strike="noStrike">
                <a:latin typeface="Arial"/>
              </a:rPr>
              <a:t>= the </a:t>
            </a:r>
            <a:r>
              <a:rPr b="0" lang="en-GB" sz="2000" spc="-1" strike="noStrike">
                <a:latin typeface="Arial"/>
              </a:rPr>
              <a:t>eigen</a:t>
            </a:r>
            <a:r>
              <a:rPr b="0" lang="en-GB" sz="2000" spc="-1" strike="noStrike">
                <a:latin typeface="Arial"/>
              </a:rPr>
              <a:t>value</a:t>
            </a:r>
            <a:r>
              <a:rPr b="0" lang="en-GB" sz="2000" spc="-1" strike="noStrike">
                <a:latin typeface="Arial"/>
              </a:rPr>
              <a:t>s</a:t>
            </a:r>
            <a:endParaRPr b="0" lang="en-GB" sz="2000" spc="-1" strike="noStrike">
              <a:latin typeface="Arial"/>
            </a:endParaRPr>
          </a:p>
        </p:txBody>
      </p:sp>
      <p:sp>
        <p:nvSpPr>
          <p:cNvPr id="250"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42AA0419-82A9-4E6F-9DEE-68AD7E2DD6EF}"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PlaceHolder 1"/>
          <p:cNvSpPr>
            <a:spLocks noGrp="1"/>
          </p:cNvSpPr>
          <p:nvPr>
            <p:ph type="sldImg"/>
          </p:nvPr>
        </p:nvSpPr>
        <p:spPr>
          <a:xfrm>
            <a:off x="1371600" y="1143000"/>
            <a:ext cx="4114080" cy="3085560"/>
          </a:xfrm>
          <a:prstGeom prst="rect">
            <a:avLst/>
          </a:prstGeom>
        </p:spPr>
      </p:sp>
      <p:sp>
        <p:nvSpPr>
          <p:cNvPr id="252" name="PlaceHolder 2"/>
          <p:cNvSpPr>
            <a:spLocks noGrp="1"/>
          </p:cNvSpPr>
          <p:nvPr>
            <p:ph type="body"/>
          </p:nvPr>
        </p:nvSpPr>
        <p:spPr>
          <a:xfrm>
            <a:off x="685800" y="4400640"/>
            <a:ext cx="5485680" cy="3599640"/>
          </a:xfrm>
          <a:prstGeom prst="rect">
            <a:avLst/>
          </a:prstGeom>
        </p:spPr>
        <p:txBody>
          <a:bodyPr lIns="0" rIns="0" tIns="0" bIns="0">
            <a:noAutofit/>
          </a:bodyPr>
          <a:p>
            <a:pPr marL="171360" indent="-170640">
              <a:lnSpc>
                <a:spcPct val="100000"/>
              </a:lnSpc>
              <a:buClr>
                <a:srgbClr val="000000"/>
              </a:buClr>
              <a:buFont typeface="StarSymbol"/>
              <a:buChar char="-"/>
            </a:pPr>
            <a:r>
              <a:rPr b="0" lang="en-GB" sz="2000" spc="-1" strike="noStrike">
                <a:latin typeface="Arial"/>
              </a:rPr>
              <a:t>PC </a:t>
            </a:r>
            <a:r>
              <a:rPr b="0" lang="en-GB" sz="2000" spc="-1" strike="noStrike">
                <a:latin typeface="Arial"/>
              </a:rPr>
              <a:t>are </a:t>
            </a:r>
            <a:r>
              <a:rPr b="0" lang="en-GB" sz="2000" spc="-1" strike="noStrike">
                <a:latin typeface="Arial"/>
              </a:rPr>
              <a:t>order</a:t>
            </a:r>
            <a:r>
              <a:rPr b="0" lang="en-GB" sz="2000" spc="-1" strike="noStrike">
                <a:latin typeface="Arial"/>
              </a:rPr>
              <a:t>ed in </a:t>
            </a:r>
            <a:r>
              <a:rPr b="0" lang="en-GB" sz="2000" spc="-1" strike="noStrike">
                <a:latin typeface="Arial"/>
              </a:rPr>
              <a:t>order </a:t>
            </a:r>
            <a:r>
              <a:rPr b="0" lang="en-GB" sz="2000" spc="-1" strike="noStrike">
                <a:latin typeface="Arial"/>
              </a:rPr>
              <a:t>of </a:t>
            </a:r>
            <a:r>
              <a:rPr b="0" lang="en-GB" sz="2000" spc="-1" strike="noStrike">
                <a:latin typeface="Arial"/>
              </a:rPr>
              <a:t>impor</a:t>
            </a:r>
            <a:r>
              <a:rPr b="0" lang="en-GB" sz="2000" spc="-1" strike="noStrike">
                <a:latin typeface="Arial"/>
              </a:rPr>
              <a:t>tance</a:t>
            </a:r>
            <a:endParaRPr b="0" lang="en-GB" sz="2000" spc="-1" strike="noStrike">
              <a:latin typeface="Arial"/>
            </a:endParaRPr>
          </a:p>
          <a:p>
            <a:pPr marL="171360" indent="-170640">
              <a:lnSpc>
                <a:spcPct val="100000"/>
              </a:lnSpc>
              <a:buClr>
                <a:srgbClr val="000000"/>
              </a:buClr>
              <a:buFont typeface="StarSymbol"/>
              <a:buChar char="-"/>
            </a:pPr>
            <a:r>
              <a:rPr b="0" lang="en-GB" sz="2000" spc="-1" strike="noStrike">
                <a:latin typeface="Arial"/>
              </a:rPr>
              <a:t>PC1 </a:t>
            </a:r>
            <a:r>
              <a:rPr b="0" lang="en-GB" sz="2000" spc="-1" strike="noStrike">
                <a:latin typeface="Arial"/>
              </a:rPr>
              <a:t>is </a:t>
            </a:r>
            <a:r>
              <a:rPr b="0" lang="en-GB" sz="2000" spc="-1" strike="noStrike">
                <a:latin typeface="Arial"/>
              </a:rPr>
              <a:t>captu</a:t>
            </a:r>
            <a:r>
              <a:rPr b="0" lang="en-GB" sz="2000" spc="-1" strike="noStrike">
                <a:latin typeface="Arial"/>
              </a:rPr>
              <a:t>ring </a:t>
            </a:r>
            <a:r>
              <a:rPr b="0" lang="en-GB" sz="2000" spc="-1" strike="noStrike">
                <a:latin typeface="Arial"/>
              </a:rPr>
              <a:t>the </a:t>
            </a:r>
            <a:r>
              <a:rPr b="0" lang="en-GB" sz="2000" spc="-1" strike="noStrike">
                <a:latin typeface="Arial"/>
              </a:rPr>
              <a:t>majori</a:t>
            </a:r>
            <a:r>
              <a:rPr b="0" lang="en-GB" sz="2000" spc="-1" strike="noStrike">
                <a:latin typeface="Arial"/>
              </a:rPr>
              <a:t>ty of </a:t>
            </a:r>
            <a:r>
              <a:rPr b="0" lang="en-GB" sz="2000" spc="-1" strike="noStrike">
                <a:latin typeface="Arial"/>
              </a:rPr>
              <a:t>chang</a:t>
            </a:r>
            <a:r>
              <a:rPr b="0" lang="en-GB" sz="2000" spc="-1" strike="noStrike">
                <a:latin typeface="Arial"/>
              </a:rPr>
              <a:t>e in </a:t>
            </a:r>
            <a:r>
              <a:rPr b="0" lang="en-GB" sz="2000" spc="-1" strike="noStrike">
                <a:latin typeface="Arial"/>
              </a:rPr>
              <a:t>our </a:t>
            </a:r>
            <a:r>
              <a:rPr b="0" lang="en-GB" sz="2000" spc="-1" strike="noStrike">
                <a:latin typeface="Arial"/>
              </a:rPr>
              <a:t>data</a:t>
            </a:r>
            <a:endParaRPr b="0" lang="en-GB" sz="2000" spc="-1" strike="noStrike">
              <a:latin typeface="Arial"/>
            </a:endParaRPr>
          </a:p>
          <a:p>
            <a:pPr marL="171360" indent="-170640">
              <a:lnSpc>
                <a:spcPct val="100000"/>
              </a:lnSpc>
              <a:buClr>
                <a:srgbClr val="000000"/>
              </a:buClr>
              <a:buFont typeface="StarSymbol"/>
              <a:buChar char="-"/>
            </a:pPr>
            <a:r>
              <a:rPr b="0" lang="en-GB" sz="2000" spc="-1" strike="noStrike">
                <a:latin typeface="Arial"/>
              </a:rPr>
              <a:t>We </a:t>
            </a:r>
            <a:r>
              <a:rPr b="0" lang="en-GB" sz="2000" spc="-1" strike="noStrike">
                <a:latin typeface="Arial"/>
              </a:rPr>
              <a:t>can </a:t>
            </a:r>
            <a:r>
              <a:rPr b="0" lang="en-GB" sz="2000" spc="-1" strike="noStrike">
                <a:latin typeface="Arial"/>
              </a:rPr>
              <a:t>get </a:t>
            </a:r>
            <a:r>
              <a:rPr b="0" lang="en-GB" sz="2000" spc="-1" strike="noStrike">
                <a:latin typeface="Arial"/>
              </a:rPr>
              <a:t>rid of </a:t>
            </a:r>
            <a:r>
              <a:rPr b="0" lang="en-GB" sz="2000" spc="-1" strike="noStrike">
                <a:latin typeface="Arial"/>
              </a:rPr>
              <a:t>PC2 </a:t>
            </a:r>
            <a:r>
              <a:rPr b="0" lang="en-GB" sz="2000" spc="-1" strike="noStrike">
                <a:latin typeface="Arial"/>
              </a:rPr>
              <a:t>(?)</a:t>
            </a:r>
            <a:endParaRPr b="0" lang="en-GB" sz="2000" spc="-1" strike="noStrike">
              <a:latin typeface="Arial"/>
            </a:endParaRPr>
          </a:p>
        </p:txBody>
      </p:sp>
      <p:sp>
        <p:nvSpPr>
          <p:cNvPr id="253"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AF3A706F-D02F-4DC6-B0C7-CCF691047F77}"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PlaceHolder 1"/>
          <p:cNvSpPr>
            <a:spLocks noGrp="1"/>
          </p:cNvSpPr>
          <p:nvPr>
            <p:ph type="sldImg"/>
          </p:nvPr>
        </p:nvSpPr>
        <p:spPr>
          <a:xfrm>
            <a:off x="1371600" y="1143000"/>
            <a:ext cx="4114080" cy="3085560"/>
          </a:xfrm>
          <a:prstGeom prst="rect">
            <a:avLst/>
          </a:prstGeom>
        </p:spPr>
      </p:sp>
      <p:sp>
        <p:nvSpPr>
          <p:cNvPr id="255" name="PlaceHolder 2"/>
          <p:cNvSpPr>
            <a:spLocks noGrp="1"/>
          </p:cNvSpPr>
          <p:nvPr>
            <p:ph type="body"/>
          </p:nvPr>
        </p:nvSpPr>
        <p:spPr>
          <a:xfrm>
            <a:off x="685800" y="4400640"/>
            <a:ext cx="5485680" cy="3599640"/>
          </a:xfrm>
          <a:prstGeom prst="rect">
            <a:avLst/>
          </a:prstGeom>
        </p:spPr>
        <p:txBody>
          <a:bodyPr lIns="0" rIns="0" tIns="0" bIns="0">
            <a:noAutofit/>
          </a:bodyPr>
          <a:p>
            <a:endParaRPr b="0" lang="en-GB" sz="2000" spc="-1" strike="noStrike">
              <a:latin typeface="Arial"/>
            </a:endParaRPr>
          </a:p>
        </p:txBody>
      </p:sp>
      <p:sp>
        <p:nvSpPr>
          <p:cNvPr id="256"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C0F0B2E8-4475-4EB0-AF5C-507014370681}"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PlaceHolder 1"/>
          <p:cNvSpPr>
            <a:spLocks noGrp="1"/>
          </p:cNvSpPr>
          <p:nvPr>
            <p:ph type="sldImg"/>
          </p:nvPr>
        </p:nvSpPr>
        <p:spPr>
          <a:xfrm>
            <a:off x="1371600" y="1143000"/>
            <a:ext cx="4114080" cy="3085560"/>
          </a:xfrm>
          <a:prstGeom prst="rect">
            <a:avLst/>
          </a:prstGeom>
        </p:spPr>
      </p:sp>
      <p:sp>
        <p:nvSpPr>
          <p:cNvPr id="258" name="PlaceHolder 2"/>
          <p:cNvSpPr>
            <a:spLocks noGrp="1"/>
          </p:cNvSpPr>
          <p:nvPr>
            <p:ph type="body"/>
          </p:nvPr>
        </p:nvSpPr>
        <p:spPr>
          <a:xfrm>
            <a:off x="685800" y="4400640"/>
            <a:ext cx="5485680" cy="3599640"/>
          </a:xfrm>
          <a:prstGeom prst="rect">
            <a:avLst/>
          </a:prstGeom>
        </p:spPr>
        <p:txBody>
          <a:bodyPr lIns="0" rIns="0" tIns="0" bIns="0">
            <a:noAutofit/>
          </a:bodyPr>
          <a:p>
            <a:endParaRPr b="0" lang="en-GB" sz="2000" spc="-1" strike="noStrike">
              <a:latin typeface="Arial"/>
            </a:endParaRPr>
          </a:p>
        </p:txBody>
      </p:sp>
      <p:sp>
        <p:nvSpPr>
          <p:cNvPr id="259"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FB6FC147-25BF-49DA-A280-217974670561}"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PlaceHolder 1"/>
          <p:cNvSpPr>
            <a:spLocks noGrp="1"/>
          </p:cNvSpPr>
          <p:nvPr>
            <p:ph type="sldImg"/>
          </p:nvPr>
        </p:nvSpPr>
        <p:spPr>
          <a:xfrm>
            <a:off x="1371600" y="1143000"/>
            <a:ext cx="4114080" cy="3085560"/>
          </a:xfrm>
          <a:prstGeom prst="rect">
            <a:avLst/>
          </a:prstGeom>
        </p:spPr>
      </p:sp>
      <p:sp>
        <p:nvSpPr>
          <p:cNvPr id="261" name="PlaceHolder 2"/>
          <p:cNvSpPr>
            <a:spLocks noGrp="1"/>
          </p:cNvSpPr>
          <p:nvPr>
            <p:ph type="body"/>
          </p:nvPr>
        </p:nvSpPr>
        <p:spPr>
          <a:xfrm>
            <a:off x="685800" y="4400640"/>
            <a:ext cx="5485680" cy="3599640"/>
          </a:xfrm>
          <a:prstGeom prst="rect">
            <a:avLst/>
          </a:prstGeom>
        </p:spPr>
        <p:txBody>
          <a:bodyPr lIns="0" rIns="0" tIns="0" bIns="0">
            <a:noAutofit/>
          </a:bodyPr>
          <a:p>
            <a:endParaRPr b="0" lang="en-GB" sz="2000" spc="-1" strike="noStrike">
              <a:latin typeface="Arial"/>
            </a:endParaRPr>
          </a:p>
        </p:txBody>
      </p:sp>
      <p:sp>
        <p:nvSpPr>
          <p:cNvPr id="262"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2F75D7D0-8513-4B38-9076-0FA3D12E7209}"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PlaceHolder 1"/>
          <p:cNvSpPr>
            <a:spLocks noGrp="1"/>
          </p:cNvSpPr>
          <p:nvPr>
            <p:ph type="sldImg"/>
          </p:nvPr>
        </p:nvSpPr>
        <p:spPr>
          <a:xfrm>
            <a:off x="1371600" y="1143000"/>
            <a:ext cx="4114080" cy="3085560"/>
          </a:xfrm>
          <a:prstGeom prst="rect">
            <a:avLst/>
          </a:prstGeom>
        </p:spPr>
      </p:sp>
      <p:sp>
        <p:nvSpPr>
          <p:cNvPr id="264" name="PlaceHolder 2"/>
          <p:cNvSpPr>
            <a:spLocks noGrp="1"/>
          </p:cNvSpPr>
          <p:nvPr>
            <p:ph type="body"/>
          </p:nvPr>
        </p:nvSpPr>
        <p:spPr>
          <a:xfrm>
            <a:off x="685800" y="4400640"/>
            <a:ext cx="5485680" cy="3599640"/>
          </a:xfrm>
          <a:prstGeom prst="rect">
            <a:avLst/>
          </a:prstGeom>
        </p:spPr>
        <p:txBody>
          <a:bodyPr lIns="0" rIns="0" tIns="0" bIns="0">
            <a:noAutofit/>
          </a:bodyPr>
          <a:p>
            <a:endParaRPr b="0" lang="en-GB" sz="2000" spc="-1" strike="noStrike">
              <a:latin typeface="Arial"/>
            </a:endParaRPr>
          </a:p>
        </p:txBody>
      </p:sp>
      <p:sp>
        <p:nvSpPr>
          <p:cNvPr id="265"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CEB3B149-8BD7-4738-8738-AA455976DD98}"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PlaceHolder 1"/>
          <p:cNvSpPr>
            <a:spLocks noGrp="1"/>
          </p:cNvSpPr>
          <p:nvPr>
            <p:ph type="sldImg"/>
          </p:nvPr>
        </p:nvSpPr>
        <p:spPr>
          <a:xfrm>
            <a:off x="1371600" y="1143000"/>
            <a:ext cx="4114080" cy="3085560"/>
          </a:xfrm>
          <a:prstGeom prst="rect">
            <a:avLst/>
          </a:prstGeom>
        </p:spPr>
      </p:sp>
      <p:sp>
        <p:nvSpPr>
          <p:cNvPr id="267" name="PlaceHolder 2"/>
          <p:cNvSpPr>
            <a:spLocks noGrp="1"/>
          </p:cNvSpPr>
          <p:nvPr>
            <p:ph type="body"/>
          </p:nvPr>
        </p:nvSpPr>
        <p:spPr>
          <a:xfrm>
            <a:off x="685800" y="4400640"/>
            <a:ext cx="5485680" cy="3599640"/>
          </a:xfrm>
          <a:prstGeom prst="rect">
            <a:avLst/>
          </a:prstGeom>
        </p:spPr>
        <p:txBody>
          <a:bodyPr lIns="0" rIns="0" tIns="0" bIns="0">
            <a:noAutofit/>
          </a:bodyPr>
          <a:p>
            <a:endParaRPr b="0" lang="en-GB" sz="2000" spc="-1" strike="noStrike">
              <a:latin typeface="Arial"/>
            </a:endParaRPr>
          </a:p>
        </p:txBody>
      </p:sp>
      <p:sp>
        <p:nvSpPr>
          <p:cNvPr id="268"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D3F2452E-F14C-4B84-B4A5-B7D9F68673A9}"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PlaceHolder 1"/>
          <p:cNvSpPr>
            <a:spLocks noGrp="1"/>
          </p:cNvSpPr>
          <p:nvPr>
            <p:ph type="sldImg"/>
          </p:nvPr>
        </p:nvSpPr>
        <p:spPr>
          <a:xfrm>
            <a:off x="1371600" y="1143000"/>
            <a:ext cx="4114080" cy="3085560"/>
          </a:xfrm>
          <a:prstGeom prst="rect">
            <a:avLst/>
          </a:prstGeom>
        </p:spPr>
      </p:sp>
      <p:sp>
        <p:nvSpPr>
          <p:cNvPr id="189" name="PlaceHolder 2"/>
          <p:cNvSpPr>
            <a:spLocks noGrp="1"/>
          </p:cNvSpPr>
          <p:nvPr>
            <p:ph type="body"/>
          </p:nvPr>
        </p:nvSpPr>
        <p:spPr>
          <a:xfrm>
            <a:off x="685800" y="4400640"/>
            <a:ext cx="5485680" cy="3599640"/>
          </a:xfrm>
          <a:prstGeom prst="rect">
            <a:avLst/>
          </a:prstGeom>
        </p:spPr>
        <p:txBody>
          <a:bodyPr lIns="0" rIns="0" tIns="0" bIns="0">
            <a:noAutofit/>
          </a:bodyPr>
          <a:p>
            <a:endParaRPr b="0" lang="en-GB" sz="2000" spc="-1" strike="noStrike">
              <a:latin typeface="Arial"/>
            </a:endParaRPr>
          </a:p>
        </p:txBody>
      </p:sp>
      <p:sp>
        <p:nvSpPr>
          <p:cNvPr id="190"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66DA3586-4E17-4240-BEE5-1C0BDEBD2C11}"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PlaceHolder 1"/>
          <p:cNvSpPr>
            <a:spLocks noGrp="1"/>
          </p:cNvSpPr>
          <p:nvPr>
            <p:ph type="sldImg"/>
          </p:nvPr>
        </p:nvSpPr>
        <p:spPr>
          <a:xfrm>
            <a:off x="1371600" y="1143000"/>
            <a:ext cx="4114080" cy="3085560"/>
          </a:xfrm>
          <a:prstGeom prst="rect">
            <a:avLst/>
          </a:prstGeom>
        </p:spPr>
      </p:sp>
      <p:sp>
        <p:nvSpPr>
          <p:cNvPr id="192" name="PlaceHolder 2"/>
          <p:cNvSpPr>
            <a:spLocks noGrp="1"/>
          </p:cNvSpPr>
          <p:nvPr>
            <p:ph type="body"/>
          </p:nvPr>
        </p:nvSpPr>
        <p:spPr>
          <a:xfrm>
            <a:off x="685800" y="4400640"/>
            <a:ext cx="5485680" cy="3599640"/>
          </a:xfrm>
          <a:prstGeom prst="rect">
            <a:avLst/>
          </a:prstGeom>
        </p:spPr>
        <p:txBody>
          <a:bodyPr lIns="0" rIns="0" tIns="0" bIns="0">
            <a:noAutofit/>
          </a:bodyPr>
          <a:p>
            <a:pPr marL="216000" indent="-215640">
              <a:lnSpc>
                <a:spcPct val="100000"/>
              </a:lnSpc>
            </a:pPr>
            <a:r>
              <a:rPr b="0" lang="en-GB" sz="2000" spc="-1" strike="noStrike">
                <a:latin typeface="Arial"/>
              </a:rPr>
              <a:t>1D </a:t>
            </a:r>
            <a:r>
              <a:rPr b="0" lang="en-GB" sz="2000" spc="-1" strike="noStrike">
                <a:latin typeface="Arial"/>
              </a:rPr>
              <a:t>plot, </a:t>
            </a:r>
            <a:r>
              <a:rPr b="0" lang="en-GB" sz="2000" spc="-1" strike="noStrike">
                <a:latin typeface="Arial"/>
              </a:rPr>
              <a:t>we </a:t>
            </a:r>
            <a:r>
              <a:rPr b="0" lang="en-GB" sz="2000" spc="-1" strike="noStrike">
                <a:latin typeface="Arial"/>
              </a:rPr>
              <a:t>can </a:t>
            </a:r>
            <a:r>
              <a:rPr b="0" lang="en-GB" sz="2000" spc="-1" strike="noStrike">
                <a:latin typeface="Arial"/>
              </a:rPr>
              <a:t>clearl</a:t>
            </a:r>
            <a:r>
              <a:rPr b="0" lang="en-GB" sz="2000" spc="-1" strike="noStrike">
                <a:latin typeface="Arial"/>
              </a:rPr>
              <a:t>y see </a:t>
            </a:r>
            <a:r>
              <a:rPr b="0" lang="en-GB" sz="2000" spc="-1" strike="noStrike">
                <a:latin typeface="Arial"/>
              </a:rPr>
              <a:t>clust</a:t>
            </a:r>
            <a:r>
              <a:rPr b="0" lang="en-GB" sz="2000" spc="-1" strike="noStrike">
                <a:latin typeface="Arial"/>
              </a:rPr>
              <a:t>ering </a:t>
            </a:r>
            <a:r>
              <a:rPr b="0" lang="en-GB" sz="2000" spc="-1" strike="noStrike">
                <a:latin typeface="Arial"/>
              </a:rPr>
              <a:t>(in </a:t>
            </a:r>
            <a:r>
              <a:rPr b="0" lang="en-GB" sz="2000" spc="-1" strike="noStrike">
                <a:latin typeface="Arial"/>
              </a:rPr>
              <a:t>this </a:t>
            </a:r>
            <a:r>
              <a:rPr b="0" lang="en-GB" sz="2000" spc="-1" strike="noStrike">
                <a:latin typeface="Arial"/>
              </a:rPr>
              <a:t>case)</a:t>
            </a:r>
            <a:r>
              <a:rPr b="0" lang="en-GB" sz="2000" spc="-1" strike="noStrike">
                <a:latin typeface="Arial"/>
              </a:rPr>
              <a:t>. This </a:t>
            </a:r>
            <a:r>
              <a:rPr b="0" lang="en-GB" sz="2000" spc="-1" strike="noStrike">
                <a:latin typeface="Arial"/>
              </a:rPr>
              <a:t>mean</a:t>
            </a:r>
            <a:r>
              <a:rPr b="0" lang="en-GB" sz="2000" spc="-1" strike="noStrike">
                <a:latin typeface="Arial"/>
              </a:rPr>
              <a:t>s red </a:t>
            </a:r>
            <a:r>
              <a:rPr b="0" lang="en-GB" sz="2000" spc="-1" strike="noStrike">
                <a:latin typeface="Arial"/>
              </a:rPr>
              <a:t>vs </a:t>
            </a:r>
            <a:r>
              <a:rPr b="0" lang="en-GB" sz="2000" spc="-1" strike="noStrike">
                <a:latin typeface="Arial"/>
              </a:rPr>
              <a:t>red </a:t>
            </a:r>
            <a:r>
              <a:rPr b="0" lang="en-GB" sz="2000" spc="-1" strike="noStrike">
                <a:latin typeface="Arial"/>
              </a:rPr>
              <a:t>dots </a:t>
            </a:r>
            <a:r>
              <a:rPr b="0" lang="en-GB" sz="2000" spc="-1" strike="noStrike">
                <a:latin typeface="Arial"/>
              </a:rPr>
              <a:t>are </a:t>
            </a:r>
            <a:r>
              <a:rPr b="0" lang="en-GB" sz="2000" spc="-1" strike="noStrike">
                <a:latin typeface="Arial"/>
              </a:rPr>
              <a:t>more </a:t>
            </a:r>
            <a:r>
              <a:rPr b="0" lang="en-GB" sz="2000" spc="-1" strike="noStrike">
                <a:latin typeface="Arial"/>
              </a:rPr>
              <a:t>simila</a:t>
            </a:r>
            <a:r>
              <a:rPr b="0" lang="en-GB" sz="2000" spc="-1" strike="noStrike">
                <a:latin typeface="Arial"/>
              </a:rPr>
              <a:t>r than </a:t>
            </a:r>
            <a:r>
              <a:rPr b="0" lang="en-GB" sz="2000" spc="-1" strike="noStrike">
                <a:latin typeface="Arial"/>
              </a:rPr>
              <a:t>red </a:t>
            </a:r>
            <a:r>
              <a:rPr b="0" lang="en-GB" sz="2000" spc="-1" strike="noStrike">
                <a:latin typeface="Arial"/>
              </a:rPr>
              <a:t>vs </a:t>
            </a:r>
            <a:r>
              <a:rPr b="0" lang="en-GB" sz="2000" spc="-1" strike="noStrike">
                <a:latin typeface="Arial"/>
              </a:rPr>
              <a:t>blue</a:t>
            </a:r>
            <a:endParaRPr b="0" lang="en-GB" sz="2000" spc="-1" strike="noStrike">
              <a:latin typeface="Arial"/>
            </a:endParaRPr>
          </a:p>
        </p:txBody>
      </p:sp>
      <p:sp>
        <p:nvSpPr>
          <p:cNvPr id="193"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DB87777C-F5AA-45CC-A3D2-60D384FA5FBB}"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PlaceHolder 1"/>
          <p:cNvSpPr>
            <a:spLocks noGrp="1"/>
          </p:cNvSpPr>
          <p:nvPr>
            <p:ph type="sldImg"/>
          </p:nvPr>
        </p:nvSpPr>
        <p:spPr>
          <a:xfrm>
            <a:off x="1371600" y="1143000"/>
            <a:ext cx="4114080" cy="3085560"/>
          </a:xfrm>
          <a:prstGeom prst="rect">
            <a:avLst/>
          </a:prstGeom>
        </p:spPr>
      </p:sp>
      <p:sp>
        <p:nvSpPr>
          <p:cNvPr id="195" name="PlaceHolder 2"/>
          <p:cNvSpPr>
            <a:spLocks noGrp="1"/>
          </p:cNvSpPr>
          <p:nvPr>
            <p:ph type="body"/>
          </p:nvPr>
        </p:nvSpPr>
        <p:spPr>
          <a:xfrm>
            <a:off x="685800" y="4400640"/>
            <a:ext cx="5485680" cy="3599640"/>
          </a:xfrm>
          <a:prstGeom prst="rect">
            <a:avLst/>
          </a:prstGeom>
        </p:spPr>
        <p:txBody>
          <a:bodyPr lIns="0" rIns="0" tIns="0" bIns="0">
            <a:noAutofit/>
          </a:bodyPr>
          <a:p>
            <a:endParaRPr b="0" lang="en-GB" sz="2000" spc="-1" strike="noStrike">
              <a:latin typeface="Arial"/>
            </a:endParaRPr>
          </a:p>
        </p:txBody>
      </p:sp>
      <p:sp>
        <p:nvSpPr>
          <p:cNvPr id="196"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EFF7535D-F63A-4B95-BD0D-B1E729DCF6EF}"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PlaceHolder 1"/>
          <p:cNvSpPr>
            <a:spLocks noGrp="1"/>
          </p:cNvSpPr>
          <p:nvPr>
            <p:ph type="sldImg"/>
          </p:nvPr>
        </p:nvSpPr>
        <p:spPr>
          <a:xfrm>
            <a:off x="1371600" y="1143000"/>
            <a:ext cx="4114080" cy="3085560"/>
          </a:xfrm>
          <a:prstGeom prst="rect">
            <a:avLst/>
          </a:prstGeom>
        </p:spPr>
      </p:sp>
      <p:sp>
        <p:nvSpPr>
          <p:cNvPr id="198" name="PlaceHolder 2"/>
          <p:cNvSpPr>
            <a:spLocks noGrp="1"/>
          </p:cNvSpPr>
          <p:nvPr>
            <p:ph type="body"/>
          </p:nvPr>
        </p:nvSpPr>
        <p:spPr>
          <a:xfrm>
            <a:off x="685800" y="4400640"/>
            <a:ext cx="5485680" cy="3599640"/>
          </a:xfrm>
          <a:prstGeom prst="rect">
            <a:avLst/>
          </a:prstGeom>
        </p:spPr>
        <p:txBody>
          <a:bodyPr lIns="0" rIns="0" tIns="0" bIns="0">
            <a:noAutofit/>
          </a:bodyPr>
          <a:p>
            <a:endParaRPr b="0" lang="en-GB" sz="2000" spc="-1" strike="noStrike">
              <a:latin typeface="Arial"/>
            </a:endParaRPr>
          </a:p>
        </p:txBody>
      </p:sp>
      <p:sp>
        <p:nvSpPr>
          <p:cNvPr id="199"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9D8839ED-2E88-44EF-8858-6E16595D39D8}"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PlaceHolder 1"/>
          <p:cNvSpPr>
            <a:spLocks noGrp="1"/>
          </p:cNvSpPr>
          <p:nvPr>
            <p:ph type="sldImg"/>
          </p:nvPr>
        </p:nvSpPr>
        <p:spPr>
          <a:xfrm>
            <a:off x="1371600" y="1143000"/>
            <a:ext cx="4114080" cy="3085560"/>
          </a:xfrm>
          <a:prstGeom prst="rect">
            <a:avLst/>
          </a:prstGeom>
        </p:spPr>
      </p:sp>
      <p:sp>
        <p:nvSpPr>
          <p:cNvPr id="201" name="PlaceHolder 2"/>
          <p:cNvSpPr>
            <a:spLocks noGrp="1"/>
          </p:cNvSpPr>
          <p:nvPr>
            <p:ph type="body"/>
          </p:nvPr>
        </p:nvSpPr>
        <p:spPr>
          <a:xfrm>
            <a:off x="685800" y="4400640"/>
            <a:ext cx="5485680" cy="3599640"/>
          </a:xfrm>
          <a:prstGeom prst="rect">
            <a:avLst/>
          </a:prstGeom>
        </p:spPr>
        <p:txBody>
          <a:bodyPr lIns="0" rIns="0" tIns="0" bIns="0">
            <a:noAutofit/>
          </a:bodyPr>
          <a:p>
            <a:pPr marL="216000" indent="-215640">
              <a:lnSpc>
                <a:spcPct val="100000"/>
              </a:lnSpc>
            </a:pPr>
            <a:r>
              <a:rPr b="0" lang="en-GB" sz="2000" spc="-1" strike="noStrike">
                <a:latin typeface="Arial"/>
              </a:rPr>
              <a:t>OK-ish with 10 variables, imagine if we had 1000s!</a:t>
            </a:r>
            <a:endParaRPr b="0" lang="en-GB" sz="2000" spc="-1" strike="noStrike">
              <a:latin typeface="Arial"/>
            </a:endParaRPr>
          </a:p>
        </p:txBody>
      </p:sp>
      <p:sp>
        <p:nvSpPr>
          <p:cNvPr id="202"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1D41A618-50A1-40F7-8641-08F3F4938895}"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PlaceHolder 1"/>
          <p:cNvSpPr>
            <a:spLocks noGrp="1"/>
          </p:cNvSpPr>
          <p:nvPr>
            <p:ph type="sldImg"/>
          </p:nvPr>
        </p:nvSpPr>
        <p:spPr>
          <a:xfrm>
            <a:off x="1371600" y="1143000"/>
            <a:ext cx="4114080" cy="3085560"/>
          </a:xfrm>
          <a:prstGeom prst="rect">
            <a:avLst/>
          </a:prstGeom>
        </p:spPr>
      </p:sp>
      <p:sp>
        <p:nvSpPr>
          <p:cNvPr id="204" name="PlaceHolder 2"/>
          <p:cNvSpPr>
            <a:spLocks noGrp="1"/>
          </p:cNvSpPr>
          <p:nvPr>
            <p:ph type="body"/>
          </p:nvPr>
        </p:nvSpPr>
        <p:spPr>
          <a:xfrm>
            <a:off x="685800" y="4400640"/>
            <a:ext cx="5485680" cy="3599640"/>
          </a:xfrm>
          <a:prstGeom prst="rect">
            <a:avLst/>
          </a:prstGeom>
        </p:spPr>
        <p:txBody>
          <a:bodyPr lIns="0" rIns="0" tIns="0" bIns="0">
            <a:noAutofit/>
          </a:bodyPr>
          <a:p>
            <a:endParaRPr b="0" lang="en-GB" sz="2000" spc="-1" strike="noStrike">
              <a:latin typeface="Arial"/>
            </a:endParaRPr>
          </a:p>
        </p:txBody>
      </p:sp>
      <p:sp>
        <p:nvSpPr>
          <p:cNvPr id="205"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1A0E88F3-D043-4AB8-9096-99429DD3812B}"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PlaceHolder 1"/>
          <p:cNvSpPr>
            <a:spLocks noGrp="1"/>
          </p:cNvSpPr>
          <p:nvPr>
            <p:ph type="sldImg"/>
          </p:nvPr>
        </p:nvSpPr>
        <p:spPr>
          <a:xfrm>
            <a:off x="1371600" y="1143000"/>
            <a:ext cx="4114080" cy="3085560"/>
          </a:xfrm>
          <a:prstGeom prst="rect">
            <a:avLst/>
          </a:prstGeom>
        </p:spPr>
      </p:sp>
      <p:sp>
        <p:nvSpPr>
          <p:cNvPr id="207" name="PlaceHolder 2"/>
          <p:cNvSpPr>
            <a:spLocks noGrp="1"/>
          </p:cNvSpPr>
          <p:nvPr>
            <p:ph type="body"/>
          </p:nvPr>
        </p:nvSpPr>
        <p:spPr>
          <a:xfrm>
            <a:off x="685800" y="4400640"/>
            <a:ext cx="5485680" cy="3599640"/>
          </a:xfrm>
          <a:prstGeom prst="rect">
            <a:avLst/>
          </a:prstGeom>
        </p:spPr>
        <p:txBody>
          <a:bodyPr lIns="0" rIns="0" tIns="0" bIns="0">
            <a:noAutofit/>
          </a:bodyPr>
          <a:p>
            <a:endParaRPr b="0" lang="en-GB" sz="2000" spc="-1" strike="noStrike">
              <a:latin typeface="Arial"/>
            </a:endParaRPr>
          </a:p>
        </p:txBody>
      </p:sp>
      <p:sp>
        <p:nvSpPr>
          <p:cNvPr id="208"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22317B8D-BE0C-48EC-BEB7-0EDD19BFB791}"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1743120"/>
            <a:ext cx="7771680" cy="1145160"/>
          </a:xfrm>
          <a:prstGeom prst="rect">
            <a:avLst/>
          </a:prstGeom>
        </p:spPr>
        <p:txBody>
          <a:bodyPr lIns="0" rIns="0" tIns="0" bIns="0" anchor="ctr">
            <a:spAutoFit/>
          </a:bodyPr>
          <a:p>
            <a:pPr algn="ctr"/>
            <a:endParaRPr b="0" lang="en-GB"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GB"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1743120"/>
            <a:ext cx="7771680" cy="1145160"/>
          </a:xfrm>
          <a:prstGeom prst="rect">
            <a:avLst/>
          </a:prstGeom>
        </p:spPr>
        <p:txBody>
          <a:bodyPr lIns="0" rIns="0" tIns="0" bIns="0" anchor="ctr">
            <a:spAutoFit/>
          </a:bodyPr>
          <a:p>
            <a:pPr algn="ctr"/>
            <a:endParaRPr b="0" lang="en-GB"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GB"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GB"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GB"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1743120"/>
            <a:ext cx="7771680" cy="1145160"/>
          </a:xfrm>
          <a:prstGeom prst="rect">
            <a:avLst/>
          </a:prstGeom>
        </p:spPr>
        <p:txBody>
          <a:bodyPr lIns="0" rIns="0" tIns="0" bIns="0" anchor="ctr">
            <a:spAutoFit/>
          </a:bodyPr>
          <a:p>
            <a:pPr algn="ctr"/>
            <a:endParaRPr b="0" lang="en-GB"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GB"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GB"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GB"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GB"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GB"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1743120"/>
            <a:ext cx="7771680" cy="1145160"/>
          </a:xfrm>
          <a:prstGeom prst="rect">
            <a:avLst/>
          </a:prstGeom>
        </p:spPr>
        <p:txBody>
          <a:bodyPr lIns="0" rIns="0" tIns="0" bIns="0" anchor="ctr">
            <a:spAutoFit/>
          </a:bodyPr>
          <a:p>
            <a:pPr algn="ctr"/>
            <a:endParaRPr b="0" lang="en-GB"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spAutoFit/>
          </a:bodyPr>
          <a:p>
            <a:pPr algn="ctr"/>
            <a:endParaRPr b="0" lang="en-GB"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1743120"/>
            <a:ext cx="7771680" cy="1145160"/>
          </a:xfrm>
          <a:prstGeom prst="rect">
            <a:avLst/>
          </a:prstGeom>
        </p:spPr>
        <p:txBody>
          <a:bodyPr lIns="0" rIns="0" tIns="0" bIns="0" anchor="ctr">
            <a:spAutoFit/>
          </a:bodyPr>
          <a:p>
            <a:pPr algn="ctr"/>
            <a:endParaRPr b="0" lang="en-GB"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1743120"/>
            <a:ext cx="7771680" cy="1145160"/>
          </a:xfrm>
          <a:prstGeom prst="rect">
            <a:avLst/>
          </a:prstGeom>
        </p:spPr>
        <p:txBody>
          <a:bodyPr lIns="0" rIns="0" tIns="0" bIns="0" anchor="ctr">
            <a:spAutoFit/>
          </a:bodyPr>
          <a:p>
            <a:pPr algn="ctr"/>
            <a:endParaRPr b="0" lang="en-GB"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GB"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1743120"/>
            <a:ext cx="7771680" cy="1145160"/>
          </a:xfrm>
          <a:prstGeom prst="rect">
            <a:avLst/>
          </a:prstGeom>
        </p:spPr>
        <p:txBody>
          <a:bodyPr lIns="0" rIns="0" tIns="0" bIns="0" anchor="ctr">
            <a:spAutoFit/>
          </a:bodyPr>
          <a:p>
            <a:pPr algn="ctr"/>
            <a:endParaRPr b="0" lang="en-GB"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1743120"/>
            <a:ext cx="7771680" cy="5309640"/>
          </a:xfrm>
          <a:prstGeom prst="rect">
            <a:avLst/>
          </a:prstGeom>
        </p:spPr>
        <p:txBody>
          <a:bodyPr lIns="0" rIns="0" tIns="0" bIns="0" anchor="ctr">
            <a:spAutoFit/>
          </a:bodyP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1743120"/>
            <a:ext cx="7771680" cy="1145160"/>
          </a:xfrm>
          <a:prstGeom prst="rect">
            <a:avLst/>
          </a:prstGeom>
        </p:spPr>
        <p:txBody>
          <a:bodyPr lIns="0" rIns="0" tIns="0" bIns="0" anchor="ctr">
            <a:spAutoFit/>
          </a:bodyPr>
          <a:p>
            <a:pPr algn="ctr"/>
            <a:endParaRPr b="0" lang="en-GB"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GB"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GB"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1743120"/>
            <a:ext cx="7771680" cy="1145160"/>
          </a:xfrm>
          <a:prstGeom prst="rect">
            <a:avLst/>
          </a:prstGeom>
        </p:spPr>
        <p:txBody>
          <a:bodyPr lIns="0" rIns="0" tIns="0" bIns="0" anchor="ctr">
            <a:spAutoFit/>
          </a:bodyPr>
          <a:p>
            <a:pPr algn="ctr"/>
            <a:endParaRPr b="0" lang="en-GB"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GB"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GB"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1743120"/>
            <a:ext cx="7771680" cy="1145160"/>
          </a:xfrm>
          <a:prstGeom prst="rect">
            <a:avLst/>
          </a:prstGeom>
        </p:spPr>
        <p:txBody>
          <a:bodyPr lIns="0" rIns="0" tIns="0" bIns="0" anchor="ctr">
            <a:spAutoFit/>
          </a:bodyPr>
          <a:p>
            <a:pPr algn="ctr"/>
            <a:endParaRPr b="0" lang="en-GB"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GB"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GB"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GB"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1743120"/>
            <a:ext cx="7771680" cy="1145160"/>
          </a:xfrm>
          <a:prstGeom prst="rect">
            <a:avLst/>
          </a:prstGeom>
        </p:spPr>
        <p:txBody>
          <a:bodyPr lIns="0" rIns="0" tIns="0" bIns="0" anchor="ctr">
            <a:spAutoFit/>
          </a:bodyPr>
          <a:p>
            <a:r>
              <a:rPr b="0" lang="en-GB" sz="1800" spc="-1" strike="noStrike">
                <a:latin typeface="Arial"/>
              </a:rPr>
              <a:t>Click to </a:t>
            </a:r>
            <a:r>
              <a:rPr b="0" lang="en-GB" sz="1800" spc="-1" strike="noStrike">
                <a:latin typeface="Arial"/>
              </a:rPr>
              <a:t>edit the </a:t>
            </a:r>
            <a:r>
              <a:rPr b="0" lang="en-GB" sz="1800" spc="-1" strike="noStrike">
                <a:latin typeface="Arial"/>
              </a:rPr>
              <a:t>title text </a:t>
            </a:r>
            <a:r>
              <a:rPr b="0" lang="en-GB" sz="1800" spc="-1" strike="noStrike">
                <a:latin typeface="Arial"/>
              </a:rPr>
              <a:t>format</a:t>
            </a:r>
            <a:endParaRPr b="0" lang="en-GB" sz="18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3.xml"/><Relationship Id="rId4"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slideLayout" Target="../slideLayouts/slideLayout3.xml"/><Relationship Id="rId8"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3.xml"/><Relationship Id="rId4"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3.xml"/><Relationship Id="rId4"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slideLayout" Target="../slideLayouts/slideLayout3.xml"/><Relationship Id="rId5"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slideLayout" Target="../slideLayouts/slideLayout3.xml"/><Relationship Id="rId4"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image" Target="../media/image27.png"/><Relationship Id="rId4" Type="http://schemas.openxmlformats.org/officeDocument/2006/relationships/slideLayout" Target="../slideLayouts/slideLayout3.xml"/><Relationship Id="rId5"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png"/><Relationship Id="rId3" Type="http://schemas.openxmlformats.org/officeDocument/2006/relationships/slideLayout" Target="../slideLayouts/slideLayout3.xml"/><Relationship Id="rId4"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image" Target="../media/image31.png"/><Relationship Id="rId3" Type="http://schemas.openxmlformats.org/officeDocument/2006/relationships/slideLayout" Target="../slideLayouts/slideLayout3.xml"/><Relationship Id="rId4"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image" Target="../media/image33.png"/><Relationship Id="rId3" Type="http://schemas.openxmlformats.org/officeDocument/2006/relationships/slideLayout" Target="../slideLayouts/slideLayout3.xml"/><Relationship Id="rId4"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image" Target="../media/image35.png"/><Relationship Id="rId3" Type="http://schemas.openxmlformats.org/officeDocument/2006/relationships/slideLayout" Target="../slideLayouts/slideLayout3.xml"/><Relationship Id="rId4"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image" Target="../media/image37.png"/><Relationship Id="rId3" Type="http://schemas.openxmlformats.org/officeDocument/2006/relationships/slideLayout" Target="../slideLayouts/slideLayout3.xml"/><Relationship Id="rId4"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image" Target="../media/image39.png"/><Relationship Id="rId3" Type="http://schemas.openxmlformats.org/officeDocument/2006/relationships/slideLayout" Target="../slideLayouts/slideLayout3.xml"/><Relationship Id="rId4"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slideLayout" Target="../slideLayouts/slideLayout3.xml"/><Relationship Id="rId3"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slideLayout" Target="../slideLayouts/slideLayout3.xml"/><Relationship Id="rId4"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slideLayout" Target="../slideLayouts/slideLayout3.xml"/><Relationship Id="rId3"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image" Target="../media/image44.png"/><Relationship Id="rId2" Type="http://schemas.openxmlformats.org/officeDocument/2006/relationships/image" Target="../media/image45.png"/><Relationship Id="rId3" Type="http://schemas.openxmlformats.org/officeDocument/2006/relationships/slideLayout" Target="../slideLayouts/slideLayout3.xml"/><Relationship Id="rId4"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image" Target="../media/image46.png"/><Relationship Id="rId2" Type="http://schemas.openxmlformats.org/officeDocument/2006/relationships/slideLayout" Target="../slideLayouts/slideLayout3.xml"/><Relationship Id="rId3"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3.xml"/><Relationship Id="rId4"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3.xml"/><Relationship Id="rId4"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CustomShape 1"/>
          <p:cNvSpPr/>
          <p:nvPr/>
        </p:nvSpPr>
        <p:spPr>
          <a:xfrm>
            <a:off x="3017880" y="3606480"/>
            <a:ext cx="3361680" cy="6998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GB" sz="2000" spc="-1" strike="noStrike">
                <a:solidFill>
                  <a:srgbClr val="000000"/>
                </a:solidFill>
                <a:latin typeface="Raleway"/>
                <a:ea typeface="DejaVu Sans"/>
              </a:rPr>
              <a:t>Nicola Romanò</a:t>
            </a:r>
            <a:br/>
            <a:r>
              <a:rPr b="0" lang="en-GB" sz="2000" spc="-1" strike="noStrike">
                <a:solidFill>
                  <a:srgbClr val="000000"/>
                </a:solidFill>
                <a:latin typeface="Raleway"/>
                <a:ea typeface="DejaVu Sans"/>
              </a:rPr>
              <a:t>nicola.romano@ed.ac.uk</a:t>
            </a:r>
            <a:endParaRPr b="0" lang="en-GB" sz="2000" spc="-1" strike="noStrike">
              <a:latin typeface="Arial"/>
            </a:endParaRPr>
          </a:p>
        </p:txBody>
      </p:sp>
      <p:pic>
        <p:nvPicPr>
          <p:cNvPr id="45" name="Picture 7" descr=""/>
          <p:cNvPicPr/>
          <p:nvPr/>
        </p:nvPicPr>
        <p:blipFill>
          <a:blip r:embed="rId1"/>
          <a:stretch/>
        </p:blipFill>
        <p:spPr>
          <a:xfrm>
            <a:off x="2777400" y="5638320"/>
            <a:ext cx="3842280" cy="780480"/>
          </a:xfrm>
          <a:prstGeom prst="rect">
            <a:avLst/>
          </a:prstGeom>
          <a:ln>
            <a:noFill/>
          </a:ln>
        </p:spPr>
      </p:pic>
      <p:sp>
        <p:nvSpPr>
          <p:cNvPr id="46" name="CustomShape 2"/>
          <p:cNvSpPr/>
          <p:nvPr/>
        </p:nvSpPr>
        <p:spPr>
          <a:xfrm>
            <a:off x="609120" y="128160"/>
            <a:ext cx="8178840" cy="19184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GB" sz="4000" spc="-1" strike="noStrike">
                <a:solidFill>
                  <a:srgbClr val="000000"/>
                </a:solidFill>
                <a:latin typeface="Raleway"/>
                <a:ea typeface="DejaVu Sans"/>
              </a:rPr>
              <a:t>Lecture 25.1</a:t>
            </a:r>
            <a:endParaRPr b="0" lang="en-GB" sz="4000" spc="-1" strike="noStrike">
              <a:latin typeface="Arial"/>
            </a:endParaRPr>
          </a:p>
          <a:p>
            <a:pPr algn="ctr">
              <a:lnSpc>
                <a:spcPct val="100000"/>
              </a:lnSpc>
            </a:pPr>
            <a:r>
              <a:rPr b="0" lang="en-GB" sz="4000" spc="-1" strike="noStrike">
                <a:solidFill>
                  <a:srgbClr val="000000"/>
                </a:solidFill>
                <a:latin typeface="Raleway"/>
                <a:ea typeface="DejaVu Sans"/>
              </a:rPr>
              <a:t>Dimensionality reduction techniques</a:t>
            </a:r>
            <a:endParaRPr b="0" lang="en-GB" sz="4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0" y="419040"/>
            <a:ext cx="8902080" cy="6386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GB" sz="3600" spc="-1" strike="noStrike">
                <a:solidFill>
                  <a:srgbClr val="000000"/>
                </a:solidFill>
                <a:latin typeface="Raleway"/>
                <a:ea typeface="DejaVu Sans"/>
              </a:rPr>
              <a:t>How to do PCA?</a:t>
            </a:r>
            <a:endParaRPr b="0" lang="en-GB" sz="3600" spc="-1" strike="noStrike">
              <a:latin typeface="Arial"/>
            </a:endParaRPr>
          </a:p>
        </p:txBody>
      </p:sp>
      <p:sp>
        <p:nvSpPr>
          <p:cNvPr id="84" name="CustomShape 2"/>
          <p:cNvSpPr/>
          <p:nvPr/>
        </p:nvSpPr>
        <p:spPr>
          <a:xfrm>
            <a:off x="63360" y="-136440"/>
            <a:ext cx="304200" cy="304200"/>
          </a:xfrm>
          <a:prstGeom prst="rect">
            <a:avLst/>
          </a:prstGeom>
          <a:noFill/>
          <a:ln>
            <a:noFill/>
          </a:ln>
        </p:spPr>
        <p:style>
          <a:lnRef idx="0"/>
          <a:fillRef idx="0"/>
          <a:effectRef idx="0"/>
          <a:fontRef idx="minor"/>
        </p:style>
      </p:sp>
      <p:sp>
        <p:nvSpPr>
          <p:cNvPr id="85" name="CustomShape 3"/>
          <p:cNvSpPr/>
          <p:nvPr/>
        </p:nvSpPr>
        <p:spPr>
          <a:xfrm>
            <a:off x="368280" y="1316160"/>
            <a:ext cx="8533800" cy="27702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2000" spc="-1" strike="noStrike">
                <a:solidFill>
                  <a:srgbClr val="000000"/>
                </a:solidFill>
                <a:latin typeface="Raleway"/>
                <a:ea typeface="DejaVu Sans"/>
              </a:rPr>
              <a:t>Following is a simplified view of how PCA is calculated.</a:t>
            </a:r>
            <a:endParaRPr b="0" lang="en-GB" sz="2000" spc="-1" strike="noStrike">
              <a:latin typeface="Arial"/>
            </a:endParaRPr>
          </a:p>
          <a:p>
            <a:pPr>
              <a:lnSpc>
                <a:spcPct val="100000"/>
              </a:lnSpc>
            </a:pPr>
            <a:endParaRPr b="0" lang="en-GB" sz="2000" spc="-1" strike="noStrike">
              <a:latin typeface="Arial"/>
            </a:endParaRPr>
          </a:p>
          <a:p>
            <a:pPr>
              <a:lnSpc>
                <a:spcPct val="100000"/>
              </a:lnSpc>
            </a:pPr>
            <a:r>
              <a:rPr b="0" lang="en-GB" sz="1600" spc="-1" strike="noStrike">
                <a:solidFill>
                  <a:srgbClr val="000000"/>
                </a:solidFill>
                <a:latin typeface="Raleway"/>
                <a:ea typeface="DejaVu Sans"/>
              </a:rPr>
              <a:t>If you really really want to actually learn the maths behind PCA, this is a good start (note, lots of matrix calculus involved!):</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Raleway"/>
                <a:ea typeface="DejaVu Sans"/>
              </a:rPr>
              <a:t>A Tutorial on Principal Component Analysis, </a:t>
            </a:r>
            <a:r>
              <a:rPr b="0" i="1" lang="en-GB" sz="1600" spc="-1" strike="noStrike">
                <a:solidFill>
                  <a:srgbClr val="000000"/>
                </a:solidFill>
                <a:latin typeface="Raleway"/>
                <a:ea typeface="DejaVu Sans"/>
              </a:rPr>
              <a:t>Jonathon Shlens, 2005</a:t>
            </a: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2000" spc="-1" strike="noStrike">
                <a:solidFill>
                  <a:srgbClr val="000000"/>
                </a:solidFill>
                <a:latin typeface="Raleway"/>
                <a:ea typeface="DejaVu Sans"/>
              </a:rPr>
              <a:t>The last R workshop will teach you how to do it using R (no fancy math involved!!!) </a:t>
            </a:r>
            <a:endParaRPr b="0" lang="en-GB" sz="2000" spc="-1" strike="noStrike">
              <a:latin typeface="Arial"/>
            </a:endParaRPr>
          </a:p>
        </p:txBody>
      </p:sp>
    </p:spTree>
  </p:cSld>
  <mc:AlternateContent>
    <mc:Choice Requires="p14">
      <p:transition spd="slow" p14:dur="2000"/>
    </mc:Choice>
    <mc:Fallback>
      <p:transition spd="slow"/>
    </mc:Fallback>
  </mc:AlternateContent>
  <p:timing>
    <p:tnLst>
      <p:par>
        <p:cTn id="29" dur="indefinite" restart="never" nodeType="tmRoot">
          <p:childTnLst>
            <p:seq>
              <p:cTn id="30" dur="indefinite" nodeType="mainSeq">
                <p:childTnLst>
                  <p:par>
                    <p:cTn id="31" fill="hold">
                      <p:stCondLst>
                        <p:cond delay="indefinite"/>
                      </p:stCondLst>
                      <p:childTnLst>
                        <p:par>
                          <p:cTn id="32" fill="hold">
                            <p:stCondLst>
                              <p:cond delay="0"/>
                            </p:stCondLst>
                            <p:childTnLst>
                              <p:par>
                                <p:cTn id="33" nodeType="clickEffect" fill="hold" presetClass="entr" presetID="1">
                                  <p:stCondLst>
                                    <p:cond delay="0"/>
                                  </p:stCondLst>
                                  <p:childTnLst>
                                    <p:set>
                                      <p:cBhvr>
                                        <p:cTn id="34" dur="1" fill="hold">
                                          <p:stCondLst>
                                            <p:cond delay="0"/>
                                          </p:stCondLst>
                                        </p:cTn>
                                        <p:tgtEl>
                                          <p:spTgt spid="85">
                                            <p:txEl>
                                              <p:pRg st="2" end="2"/>
                                            </p:txEl>
                                          </p:spTgt>
                                        </p:tgtEl>
                                        <p:attrNameLst>
                                          <p:attrName>style.visibility</p:attrName>
                                        </p:attrNameLst>
                                      </p:cBhvr>
                                      <p:to>
                                        <p:strVal val="visible"/>
                                      </p:to>
                                    </p:set>
                                  </p:childTnLst>
                                </p:cTn>
                              </p:par>
                              <p:par>
                                <p:cTn id="35" nodeType="withEffect" fill="hold" presetClass="entr" presetID="1">
                                  <p:stCondLst>
                                    <p:cond delay="0"/>
                                  </p:stCondLst>
                                  <p:childTnLst>
                                    <p:set>
                                      <p:cBhvr>
                                        <p:cTn id="36" dur="1" fill="hold">
                                          <p:stCondLst>
                                            <p:cond delay="0"/>
                                          </p:stCondLst>
                                        </p:cTn>
                                        <p:tgtEl>
                                          <p:spTgt spid="85">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0" y="419040"/>
            <a:ext cx="8902080" cy="6386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GB" sz="3600" spc="-1" strike="noStrike">
                <a:solidFill>
                  <a:srgbClr val="000000"/>
                </a:solidFill>
                <a:latin typeface="Raleway"/>
                <a:ea typeface="DejaVu Sans"/>
              </a:rPr>
              <a:t>Back to 2 genes!</a:t>
            </a:r>
            <a:endParaRPr b="0" lang="en-GB" sz="3600" spc="-1" strike="noStrike">
              <a:latin typeface="Arial"/>
            </a:endParaRPr>
          </a:p>
        </p:txBody>
      </p:sp>
      <p:sp>
        <p:nvSpPr>
          <p:cNvPr id="87" name="CustomShape 2"/>
          <p:cNvSpPr/>
          <p:nvPr/>
        </p:nvSpPr>
        <p:spPr>
          <a:xfrm>
            <a:off x="63360" y="-136440"/>
            <a:ext cx="304200" cy="304200"/>
          </a:xfrm>
          <a:prstGeom prst="rect">
            <a:avLst/>
          </a:prstGeom>
          <a:noFill/>
          <a:ln>
            <a:noFill/>
          </a:ln>
        </p:spPr>
        <p:style>
          <a:lnRef idx="0"/>
          <a:fillRef idx="0"/>
          <a:effectRef idx="0"/>
          <a:fontRef idx="minor"/>
        </p:style>
      </p:sp>
      <p:graphicFrame>
        <p:nvGraphicFramePr>
          <p:cNvPr id="88" name="Table 3"/>
          <p:cNvGraphicFramePr/>
          <p:nvPr/>
        </p:nvGraphicFramePr>
        <p:xfrm>
          <a:off x="368280" y="1316160"/>
          <a:ext cx="8533800" cy="1112040"/>
        </p:xfrm>
        <a:graphic>
          <a:graphicData uri="http://schemas.openxmlformats.org/drawingml/2006/table">
            <a:tbl>
              <a:tblPr/>
              <a:tblGrid>
                <a:gridCol w="1066680"/>
                <a:gridCol w="1066680"/>
                <a:gridCol w="1066680"/>
                <a:gridCol w="1066680"/>
                <a:gridCol w="1066680"/>
                <a:gridCol w="1066680"/>
                <a:gridCol w="1066680"/>
                <a:gridCol w="1067400"/>
              </a:tblGrid>
              <a:tr h="370800">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e7e6e6"/>
                    </a:solidFill>
                  </a:tcPr>
                </a:tc>
                <a:tc>
                  <a:txBody>
                    <a:bodyPr>
                      <a:noAutofit/>
                    </a:bodyPr>
                    <a:p>
                      <a:pPr algn="ctr">
                        <a:lnSpc>
                          <a:spcPct val="100000"/>
                        </a:lnSpc>
                      </a:pPr>
                      <a:r>
                        <a:rPr b="1" lang="en-GB" sz="1400" spc="-1" strike="noStrike">
                          <a:solidFill>
                            <a:srgbClr val="ffffff"/>
                          </a:solidFill>
                          <a:latin typeface="Raleway"/>
                        </a:rPr>
                        <a:t>Patient 1</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noAutofit/>
                    </a:bodyPr>
                    <a:p>
                      <a:pPr algn="ctr">
                        <a:lnSpc>
                          <a:spcPct val="100000"/>
                        </a:lnSpc>
                      </a:pPr>
                      <a:r>
                        <a:rPr b="1" lang="en-GB" sz="1400" spc="-1" strike="noStrike">
                          <a:solidFill>
                            <a:srgbClr val="ffffff"/>
                          </a:solidFill>
                          <a:latin typeface="Raleway"/>
                        </a:rPr>
                        <a:t>Patient 2</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noAutofit/>
                    </a:bodyPr>
                    <a:p>
                      <a:pPr algn="ctr">
                        <a:lnSpc>
                          <a:spcPct val="100000"/>
                        </a:lnSpc>
                      </a:pPr>
                      <a:r>
                        <a:rPr b="1" lang="en-GB" sz="1400" spc="-1" strike="noStrike">
                          <a:solidFill>
                            <a:srgbClr val="ffffff"/>
                          </a:solidFill>
                          <a:latin typeface="Raleway"/>
                        </a:rPr>
                        <a:t>Patient 3</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noAutofit/>
                    </a:bodyPr>
                    <a:p>
                      <a:pPr algn="ctr">
                        <a:lnSpc>
                          <a:spcPct val="100000"/>
                        </a:lnSpc>
                      </a:pPr>
                      <a:r>
                        <a:rPr b="1" lang="en-GB" sz="1400" spc="-1" strike="noStrike">
                          <a:solidFill>
                            <a:srgbClr val="ffffff"/>
                          </a:solidFill>
                          <a:latin typeface="Raleway"/>
                        </a:rPr>
                        <a:t> </a:t>
                      </a:r>
                      <a:r>
                        <a:rPr b="1" lang="en-GB" sz="1400" spc="-1" strike="noStrike">
                          <a:solidFill>
                            <a:srgbClr val="ffffff"/>
                          </a:solidFill>
                          <a:latin typeface="Raleway"/>
                        </a:rPr>
                        <a:t>Patient 4</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noAutofit/>
                    </a:bodyPr>
                    <a:p>
                      <a:pPr algn="ctr">
                        <a:lnSpc>
                          <a:spcPct val="100000"/>
                        </a:lnSpc>
                      </a:pPr>
                      <a:r>
                        <a:rPr b="1" lang="en-GB" sz="1400" spc="-1" strike="noStrike">
                          <a:solidFill>
                            <a:srgbClr val="ffffff"/>
                          </a:solidFill>
                          <a:latin typeface="Raleway"/>
                        </a:rPr>
                        <a:t>Patient 5</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noAutofit/>
                    </a:bodyPr>
                    <a:p>
                      <a:pPr algn="ctr">
                        <a:lnSpc>
                          <a:spcPct val="100000"/>
                        </a:lnSpc>
                      </a:pPr>
                      <a:r>
                        <a:rPr b="1" lang="en-GB" sz="1400" spc="-1" strike="noStrike">
                          <a:solidFill>
                            <a:srgbClr val="ffffff"/>
                          </a:solidFill>
                          <a:latin typeface="Raleway"/>
                        </a:rPr>
                        <a:t>…</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noAutofit/>
                    </a:bodyPr>
                    <a:p>
                      <a:pPr algn="ctr">
                        <a:lnSpc>
                          <a:spcPct val="100000"/>
                        </a:lnSpc>
                      </a:pPr>
                      <a:r>
                        <a:rPr b="1" lang="en-GB" sz="1400" spc="-1" strike="noStrike">
                          <a:solidFill>
                            <a:srgbClr val="ffffff"/>
                          </a:solidFill>
                          <a:latin typeface="Raleway"/>
                        </a:rPr>
                        <a:t>Patient 30</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370800">
                <a:tc>
                  <a:txBody>
                    <a:bodyPr>
                      <a:noAutofit/>
                    </a:bodyPr>
                    <a:p>
                      <a:pPr algn="ctr">
                        <a:lnSpc>
                          <a:spcPct val="100000"/>
                        </a:lnSpc>
                      </a:pPr>
                      <a:r>
                        <a:rPr b="0" lang="en-GB" sz="1400" spc="-1" strike="noStrike">
                          <a:solidFill>
                            <a:srgbClr val="000000"/>
                          </a:solidFill>
                          <a:latin typeface="Raleway"/>
                        </a:rPr>
                        <a:t>A</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8cbad"/>
                    </a:solidFill>
                  </a:tcPr>
                </a:tc>
                <a:tc>
                  <a:txBody>
                    <a:bodyPr>
                      <a:noAutofit/>
                    </a:bodyPr>
                    <a:p>
                      <a:pPr algn="ctr">
                        <a:lnSpc>
                          <a:spcPct val="100000"/>
                        </a:lnSpc>
                      </a:pPr>
                      <a:r>
                        <a:rPr b="0" lang="en-GB" sz="1400" spc="-1" strike="noStrike">
                          <a:solidFill>
                            <a:srgbClr val="000000"/>
                          </a:solidFill>
                          <a:latin typeface="Raleway"/>
                        </a:rPr>
                        <a:t>12.5</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GB" sz="1400" spc="-1" strike="noStrike">
                          <a:solidFill>
                            <a:srgbClr val="000000"/>
                          </a:solidFill>
                          <a:latin typeface="Raleway"/>
                        </a:rPr>
                        <a:t>13.9</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GB" sz="1400" spc="-1" strike="noStrike">
                          <a:solidFill>
                            <a:srgbClr val="000000"/>
                          </a:solidFill>
                          <a:latin typeface="Raleway"/>
                        </a:rPr>
                        <a:t>8.4</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GB" sz="1400" spc="-1" strike="noStrike">
                          <a:solidFill>
                            <a:srgbClr val="000000"/>
                          </a:solidFill>
                          <a:latin typeface="Raleway"/>
                        </a:rPr>
                        <a:t>11.3</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GB" sz="1400" spc="-1" strike="noStrike">
                          <a:solidFill>
                            <a:srgbClr val="000000"/>
                          </a:solidFill>
                          <a:latin typeface="Raleway"/>
                        </a:rPr>
                        <a:t>12.9</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GB" sz="1400" spc="-1" strike="noStrike">
                          <a:solidFill>
                            <a:srgbClr val="000000"/>
                          </a:solidFill>
                          <a:latin typeface="Raleway"/>
                        </a:rPr>
                        <a:t>…</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GB" sz="1400" spc="-1" strike="noStrike">
                          <a:solidFill>
                            <a:srgbClr val="000000"/>
                          </a:solidFill>
                          <a:latin typeface="Raleway"/>
                        </a:rPr>
                        <a:t>22.4</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370800">
                <a:tc>
                  <a:txBody>
                    <a:bodyPr>
                      <a:noAutofit/>
                    </a:bodyPr>
                    <a:p>
                      <a:pPr algn="ctr">
                        <a:lnSpc>
                          <a:spcPct val="100000"/>
                        </a:lnSpc>
                      </a:pPr>
                      <a:r>
                        <a:rPr b="0" lang="en-GB" sz="1400" spc="-1" strike="noStrike">
                          <a:solidFill>
                            <a:srgbClr val="000000"/>
                          </a:solidFill>
                          <a:latin typeface="Raleway"/>
                        </a:rPr>
                        <a:t>B</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8cbad"/>
                    </a:solidFill>
                  </a:tcPr>
                </a:tc>
                <a:tc>
                  <a:txBody>
                    <a:bodyPr>
                      <a:noAutofit/>
                    </a:bodyPr>
                    <a:p>
                      <a:pPr algn="ctr">
                        <a:lnSpc>
                          <a:spcPct val="100000"/>
                        </a:lnSpc>
                      </a:pPr>
                      <a:r>
                        <a:rPr b="0" lang="en-GB" sz="1400" spc="-1" strike="noStrike">
                          <a:solidFill>
                            <a:srgbClr val="000000"/>
                          </a:solidFill>
                          <a:latin typeface="Raleway"/>
                        </a:rPr>
                        <a:t>18.2</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GB" sz="1400" spc="-1" strike="noStrike">
                          <a:solidFill>
                            <a:srgbClr val="000000"/>
                          </a:solidFill>
                          <a:latin typeface="Raleway"/>
                        </a:rPr>
                        <a:t>11.1</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GB" sz="1400" spc="-1" strike="noStrike">
                          <a:solidFill>
                            <a:srgbClr val="000000"/>
                          </a:solidFill>
                          <a:latin typeface="Raleway"/>
                        </a:rPr>
                        <a:t>16.4</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GB" sz="1400" spc="-1" strike="noStrike">
                          <a:solidFill>
                            <a:srgbClr val="000000"/>
                          </a:solidFill>
                          <a:latin typeface="Raleway"/>
                        </a:rPr>
                        <a:t>15.8</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GB" sz="1400" spc="-1" strike="noStrike">
                          <a:solidFill>
                            <a:srgbClr val="000000"/>
                          </a:solidFill>
                          <a:latin typeface="Raleway"/>
                        </a:rPr>
                        <a:t>15.6</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GB" sz="1400" spc="-1" strike="noStrike">
                          <a:solidFill>
                            <a:srgbClr val="000000"/>
                          </a:solidFill>
                          <a:latin typeface="Raleway"/>
                        </a:rPr>
                        <a:t>…</a:t>
                      </a:r>
                      <a:r>
                        <a:rPr b="0" lang="en-GB" sz="1400" spc="-1" strike="noStrike">
                          <a:solidFill>
                            <a:srgbClr val="000000"/>
                          </a:solidFill>
                          <a:latin typeface="Raleway"/>
                        </a:rPr>
                        <a:t>.</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GB" sz="1400" spc="-1" strike="noStrike">
                          <a:solidFill>
                            <a:srgbClr val="000000"/>
                          </a:solidFill>
                          <a:latin typeface="Raleway"/>
                        </a:rPr>
                        <a:t>24.3</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bl>
          </a:graphicData>
        </a:graphic>
      </p:graphicFrame>
      <p:pic>
        <p:nvPicPr>
          <p:cNvPr id="89" name="Picture 8" descr=""/>
          <p:cNvPicPr/>
          <p:nvPr/>
        </p:nvPicPr>
        <p:blipFill>
          <a:blip r:embed="rId1"/>
          <a:stretch/>
        </p:blipFill>
        <p:spPr>
          <a:xfrm>
            <a:off x="1979280" y="2679480"/>
            <a:ext cx="5298840" cy="4177800"/>
          </a:xfrm>
          <a:prstGeom prst="rect">
            <a:avLst/>
          </a:prstGeom>
          <a:ln>
            <a:noFill/>
          </a:ln>
        </p:spPr>
      </p:pic>
      <p:pic>
        <p:nvPicPr>
          <p:cNvPr id="90" name="" descr=""/>
          <p:cNvPicPr/>
          <p:nvPr/>
        </p:nvPicPr>
        <p:blipFill>
          <a:blip r:embed="rId2"/>
          <a:stretch/>
        </p:blipFill>
        <p:spPr>
          <a:xfrm>
            <a:off x="6615000" y="4352760"/>
            <a:ext cx="208800" cy="65664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0" y="419040"/>
            <a:ext cx="8902080" cy="6386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GB" sz="3600" spc="-1" strike="noStrike">
                <a:solidFill>
                  <a:srgbClr val="000000"/>
                </a:solidFill>
                <a:latin typeface="Raleway"/>
                <a:ea typeface="DejaVu Sans"/>
              </a:rPr>
              <a:t>Step 1 – center data</a:t>
            </a:r>
            <a:endParaRPr b="0" lang="en-GB" sz="3600" spc="-1" strike="noStrike">
              <a:latin typeface="Arial"/>
            </a:endParaRPr>
          </a:p>
        </p:txBody>
      </p:sp>
      <p:sp>
        <p:nvSpPr>
          <p:cNvPr id="92" name="CustomShape 2"/>
          <p:cNvSpPr/>
          <p:nvPr/>
        </p:nvSpPr>
        <p:spPr>
          <a:xfrm>
            <a:off x="63360" y="-136440"/>
            <a:ext cx="304200" cy="304200"/>
          </a:xfrm>
          <a:prstGeom prst="rect">
            <a:avLst/>
          </a:prstGeom>
          <a:noFill/>
          <a:ln>
            <a:noFill/>
          </a:ln>
        </p:spPr>
        <p:style>
          <a:lnRef idx="0"/>
          <a:fillRef idx="0"/>
          <a:effectRef idx="0"/>
          <a:fontRef idx="minor"/>
        </p:style>
      </p:sp>
      <p:sp>
        <p:nvSpPr>
          <p:cNvPr id="93" name="CustomShape 3"/>
          <p:cNvSpPr/>
          <p:nvPr/>
        </p:nvSpPr>
        <p:spPr>
          <a:xfrm>
            <a:off x="368280" y="1065600"/>
            <a:ext cx="8533800" cy="17359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800" spc="-1" strike="noStrike">
                <a:solidFill>
                  <a:srgbClr val="000000"/>
                </a:solidFill>
                <a:latin typeface="Raleway"/>
                <a:ea typeface="DejaVu Sans"/>
              </a:rPr>
              <a:t>The first thing we want to do is center the data on the origin.</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Raleway"/>
                <a:ea typeface="DejaVu Sans"/>
              </a:rPr>
              <a:t>We do this by projecting the data on each dimension (= each axis) and find the mean.</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Raleway"/>
                <a:ea typeface="DejaVu Sans"/>
              </a:rPr>
              <a:t>We then subtract the mean from each point</a:t>
            </a:r>
            <a:endParaRPr b="0" lang="en-GB" sz="1800" spc="-1" strike="noStrike">
              <a:latin typeface="Arial"/>
            </a:endParaRPr>
          </a:p>
        </p:txBody>
      </p:sp>
      <p:pic>
        <p:nvPicPr>
          <p:cNvPr id="94" name="Picture 3" descr=""/>
          <p:cNvPicPr/>
          <p:nvPr/>
        </p:nvPicPr>
        <p:blipFill>
          <a:blip r:embed="rId1"/>
          <a:stretch/>
        </p:blipFill>
        <p:spPr>
          <a:xfrm>
            <a:off x="2030760" y="2770560"/>
            <a:ext cx="5208840" cy="3285000"/>
          </a:xfrm>
          <a:prstGeom prst="rect">
            <a:avLst/>
          </a:prstGeom>
          <a:ln>
            <a:noFill/>
          </a:ln>
        </p:spPr>
      </p:pic>
      <p:pic>
        <p:nvPicPr>
          <p:cNvPr id="95" name="Picture 6" descr=""/>
          <p:cNvPicPr/>
          <p:nvPr/>
        </p:nvPicPr>
        <p:blipFill>
          <a:blip r:embed="rId2"/>
          <a:stretch/>
        </p:blipFill>
        <p:spPr>
          <a:xfrm>
            <a:off x="2030760" y="2770560"/>
            <a:ext cx="5208840" cy="3285000"/>
          </a:xfrm>
          <a:prstGeom prst="rect">
            <a:avLst/>
          </a:prstGeom>
          <a:ln>
            <a:noFill/>
          </a:ln>
        </p:spPr>
      </p:pic>
      <p:pic>
        <p:nvPicPr>
          <p:cNvPr id="96" name="Picture 7" descr=""/>
          <p:cNvPicPr/>
          <p:nvPr/>
        </p:nvPicPr>
        <p:blipFill>
          <a:blip r:embed="rId3"/>
          <a:stretch/>
        </p:blipFill>
        <p:spPr>
          <a:xfrm>
            <a:off x="2030760" y="2770560"/>
            <a:ext cx="5208840" cy="3285000"/>
          </a:xfrm>
          <a:prstGeom prst="rect">
            <a:avLst/>
          </a:prstGeom>
          <a:ln>
            <a:noFill/>
          </a:ln>
        </p:spPr>
      </p:pic>
      <p:pic>
        <p:nvPicPr>
          <p:cNvPr id="97" name="Picture 9" descr=""/>
          <p:cNvPicPr/>
          <p:nvPr/>
        </p:nvPicPr>
        <p:blipFill>
          <a:blip r:embed="rId4"/>
          <a:stretch/>
        </p:blipFill>
        <p:spPr>
          <a:xfrm>
            <a:off x="2030760" y="2770560"/>
            <a:ext cx="5208840" cy="3285000"/>
          </a:xfrm>
          <a:prstGeom prst="rect">
            <a:avLst/>
          </a:prstGeom>
          <a:ln>
            <a:noFill/>
          </a:ln>
        </p:spPr>
      </p:pic>
      <p:pic>
        <p:nvPicPr>
          <p:cNvPr id="98" name="Picture 10" descr=""/>
          <p:cNvPicPr/>
          <p:nvPr/>
        </p:nvPicPr>
        <p:blipFill>
          <a:blip r:embed="rId5"/>
          <a:stretch/>
        </p:blipFill>
        <p:spPr>
          <a:xfrm>
            <a:off x="2030760" y="2770560"/>
            <a:ext cx="5208840" cy="3285000"/>
          </a:xfrm>
          <a:prstGeom prst="rect">
            <a:avLst/>
          </a:prstGeom>
          <a:ln>
            <a:noFill/>
          </a:ln>
        </p:spPr>
      </p:pic>
      <p:pic>
        <p:nvPicPr>
          <p:cNvPr id="99" name="" descr=""/>
          <p:cNvPicPr/>
          <p:nvPr/>
        </p:nvPicPr>
        <p:blipFill>
          <a:blip r:embed="rId6"/>
          <a:stretch/>
        </p:blipFill>
        <p:spPr>
          <a:xfrm>
            <a:off x="6615000" y="3992760"/>
            <a:ext cx="208800" cy="656640"/>
          </a:xfrm>
          <a:prstGeom prst="rect">
            <a:avLst/>
          </a:prstGeom>
          <a:ln>
            <a:noFill/>
          </a:ln>
        </p:spPr>
      </p:pic>
    </p:spTree>
  </p:cSld>
  <mc:AlternateContent>
    <mc:Choice Requires="p14">
      <p:transition spd="slow" p14:dur="2000"/>
    </mc:Choice>
    <mc:Fallback>
      <p:transition spd="slow"/>
    </mc:Fallback>
  </mc:AlternateContent>
  <p:timing>
    <p:tnLst>
      <p:par>
        <p:cTn id="37" dur="indefinite" restart="never" nodeType="tmRoot">
          <p:childTnLst>
            <p:seq>
              <p:cTn id="38" dur="indefinite" nodeType="mainSeq">
                <p:childTnLst>
                  <p:par>
                    <p:cTn id="39" fill="hold">
                      <p:stCondLst>
                        <p:cond delay="indefinite"/>
                      </p:stCondLst>
                      <p:childTnLst>
                        <p:par>
                          <p:cTn id="40" fill="hold">
                            <p:stCondLst>
                              <p:cond delay="0"/>
                            </p:stCondLst>
                            <p:childTnLst>
                              <p:par>
                                <p:cTn id="41" nodeType="clickEffect" fill="hold" presetClass="entr" presetID="1">
                                  <p:stCondLst>
                                    <p:cond delay="0"/>
                                  </p:stCondLst>
                                  <p:childTnLst>
                                    <p:set>
                                      <p:cBhvr>
                                        <p:cTn id="42" dur="1" fill="hold">
                                          <p:stCondLst>
                                            <p:cond delay="0"/>
                                          </p:stCondLst>
                                        </p:cTn>
                                        <p:tgtEl>
                                          <p:spTgt spid="9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nodeType="clickEffect" fill="hold" presetClass="entr" presetID="1">
                                  <p:stCondLst>
                                    <p:cond delay="0"/>
                                  </p:stCondLst>
                                  <p:childTnLst>
                                    <p:set>
                                      <p:cBhvr>
                                        <p:cTn id="46" dur="1" fill="hold">
                                          <p:stCondLst>
                                            <p:cond delay="0"/>
                                          </p:stCondLst>
                                        </p:cTn>
                                        <p:tgtEl>
                                          <p:spTgt spid="9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nodeType="clickEffect" fill="hold" presetClass="entr" presetID="1">
                                  <p:stCondLst>
                                    <p:cond delay="0"/>
                                  </p:stCondLst>
                                  <p:childTnLst>
                                    <p:set>
                                      <p:cBhvr>
                                        <p:cTn id="50" dur="1" fill="hold">
                                          <p:stCondLst>
                                            <p:cond delay="0"/>
                                          </p:stCondLst>
                                        </p:cTn>
                                        <p:tgtEl>
                                          <p:spTgt spid="9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nodeType="clickEffect" fill="hold" presetClass="entr" presetID="1">
                                  <p:stCondLst>
                                    <p:cond delay="0"/>
                                  </p:stCondLst>
                                  <p:childTnLst>
                                    <p:set>
                                      <p:cBhvr>
                                        <p:cTn id="54" dur="1" fill="hold">
                                          <p:stCondLst>
                                            <p:cond delay="0"/>
                                          </p:stCondLst>
                                        </p:cTn>
                                        <p:tgtEl>
                                          <p:spTgt spid="9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nodeType="clickEffect" fill="hold" presetClass="entr" presetID="1">
                                  <p:stCondLst>
                                    <p:cond delay="0"/>
                                  </p:stCondLst>
                                  <p:childTnLst>
                                    <p:set>
                                      <p:cBhvr>
                                        <p:cTn id="58" dur="1" fill="hold">
                                          <p:stCondLst>
                                            <p:cond delay="0"/>
                                          </p:stCondLst>
                                        </p:cTn>
                                        <p:tgtEl>
                                          <p:spTgt spid="93">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0" y="419040"/>
            <a:ext cx="8902080" cy="6386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GB" sz="3600" spc="-1" strike="noStrike">
                <a:solidFill>
                  <a:srgbClr val="000000"/>
                </a:solidFill>
                <a:latin typeface="Raleway"/>
                <a:ea typeface="DejaVu Sans"/>
              </a:rPr>
              <a:t>Step 1 – center data</a:t>
            </a:r>
            <a:endParaRPr b="0" lang="en-GB" sz="3600" spc="-1" strike="noStrike">
              <a:latin typeface="Arial"/>
            </a:endParaRPr>
          </a:p>
        </p:txBody>
      </p:sp>
      <p:sp>
        <p:nvSpPr>
          <p:cNvPr id="101" name="CustomShape 2"/>
          <p:cNvSpPr/>
          <p:nvPr/>
        </p:nvSpPr>
        <p:spPr>
          <a:xfrm>
            <a:off x="63360" y="-136440"/>
            <a:ext cx="304200" cy="304200"/>
          </a:xfrm>
          <a:prstGeom prst="rect">
            <a:avLst/>
          </a:prstGeom>
          <a:noFill/>
          <a:ln>
            <a:noFill/>
          </a:ln>
        </p:spPr>
        <p:style>
          <a:lnRef idx="0"/>
          <a:fillRef idx="0"/>
          <a:effectRef idx="0"/>
          <a:fontRef idx="minor"/>
        </p:style>
      </p:sp>
      <p:sp>
        <p:nvSpPr>
          <p:cNvPr id="102" name="CustomShape 3"/>
          <p:cNvSpPr/>
          <p:nvPr/>
        </p:nvSpPr>
        <p:spPr>
          <a:xfrm>
            <a:off x="368280" y="1065600"/>
            <a:ext cx="8533800" cy="1187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800" spc="-1" strike="noStrike">
                <a:solidFill>
                  <a:srgbClr val="000000"/>
                </a:solidFill>
                <a:latin typeface="Raleway"/>
                <a:ea typeface="DejaVu Sans"/>
              </a:rPr>
              <a:t>Now our data are centred on (0;0)</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Raleway"/>
                <a:ea typeface="DejaVu Sans"/>
              </a:rPr>
              <a:t>Note: if we had more than 2 dimensions, we would shift the data in all of them, and centre them at (0; 0; 0; …; 0) </a:t>
            </a:r>
            <a:endParaRPr b="0" lang="en-GB" sz="1800" spc="-1" strike="noStrike">
              <a:latin typeface="Arial"/>
            </a:endParaRPr>
          </a:p>
        </p:txBody>
      </p:sp>
      <p:pic>
        <p:nvPicPr>
          <p:cNvPr id="103" name="Picture 5" descr=""/>
          <p:cNvPicPr/>
          <p:nvPr/>
        </p:nvPicPr>
        <p:blipFill>
          <a:blip r:embed="rId1"/>
          <a:stretch/>
        </p:blipFill>
        <p:spPr>
          <a:xfrm>
            <a:off x="2030760" y="2806560"/>
            <a:ext cx="5208840" cy="3285000"/>
          </a:xfrm>
          <a:prstGeom prst="rect">
            <a:avLst/>
          </a:prstGeom>
          <a:ln>
            <a:noFill/>
          </a:ln>
        </p:spPr>
      </p:pic>
      <p:pic>
        <p:nvPicPr>
          <p:cNvPr id="104" name="" descr=""/>
          <p:cNvPicPr/>
          <p:nvPr/>
        </p:nvPicPr>
        <p:blipFill>
          <a:blip r:embed="rId2"/>
          <a:stretch/>
        </p:blipFill>
        <p:spPr>
          <a:xfrm>
            <a:off x="6615000" y="4064760"/>
            <a:ext cx="208800" cy="65664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0" y="419040"/>
            <a:ext cx="8902080" cy="6386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GB" sz="3600" spc="-1" strike="noStrike">
                <a:solidFill>
                  <a:srgbClr val="000000"/>
                </a:solidFill>
                <a:latin typeface="Raleway"/>
                <a:ea typeface="DejaVu Sans"/>
              </a:rPr>
              <a:t>Step 2 – fit a best line</a:t>
            </a:r>
            <a:endParaRPr b="0" lang="en-GB" sz="3600" spc="-1" strike="noStrike">
              <a:latin typeface="Arial"/>
            </a:endParaRPr>
          </a:p>
        </p:txBody>
      </p:sp>
      <p:sp>
        <p:nvSpPr>
          <p:cNvPr id="106" name="CustomShape 2"/>
          <p:cNvSpPr/>
          <p:nvPr/>
        </p:nvSpPr>
        <p:spPr>
          <a:xfrm>
            <a:off x="63360" y="-136440"/>
            <a:ext cx="304200" cy="304200"/>
          </a:xfrm>
          <a:prstGeom prst="rect">
            <a:avLst/>
          </a:prstGeom>
          <a:noFill/>
          <a:ln>
            <a:noFill/>
          </a:ln>
        </p:spPr>
        <p:style>
          <a:lnRef idx="0"/>
          <a:fillRef idx="0"/>
          <a:effectRef idx="0"/>
          <a:fontRef idx="minor"/>
        </p:style>
      </p:sp>
      <p:sp>
        <p:nvSpPr>
          <p:cNvPr id="107" name="CustomShape 3"/>
          <p:cNvSpPr/>
          <p:nvPr/>
        </p:nvSpPr>
        <p:spPr>
          <a:xfrm>
            <a:off x="368280" y="1065600"/>
            <a:ext cx="8533800" cy="6386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800" spc="-1" strike="noStrike">
                <a:solidFill>
                  <a:srgbClr val="000000"/>
                </a:solidFill>
                <a:latin typeface="Raleway"/>
                <a:ea typeface="DejaVu Sans"/>
              </a:rPr>
              <a:t>We now want to fit a best fitting line to the data making sure it goes </a:t>
            </a:r>
            <a:r>
              <a:rPr b="1" lang="en-GB" sz="1800" spc="-1" strike="noStrike">
                <a:solidFill>
                  <a:srgbClr val="000000"/>
                </a:solidFill>
                <a:latin typeface="Raleway"/>
                <a:ea typeface="DejaVu Sans"/>
              </a:rPr>
              <a:t>through the origin</a:t>
            </a:r>
            <a:r>
              <a:rPr b="0" lang="en-GB" sz="1800" spc="-1" strike="noStrike">
                <a:solidFill>
                  <a:srgbClr val="000000"/>
                </a:solidFill>
                <a:latin typeface="Raleway"/>
                <a:ea typeface="DejaVu Sans"/>
              </a:rPr>
              <a:t>.</a:t>
            </a:r>
            <a:endParaRPr b="0" lang="en-GB" sz="1800" spc="-1" strike="noStrike">
              <a:latin typeface="Arial"/>
            </a:endParaRPr>
          </a:p>
        </p:txBody>
      </p:sp>
      <p:pic>
        <p:nvPicPr>
          <p:cNvPr id="108" name="Picture 5" descr=""/>
          <p:cNvPicPr/>
          <p:nvPr/>
        </p:nvPicPr>
        <p:blipFill>
          <a:blip r:embed="rId1"/>
          <a:stretch/>
        </p:blipFill>
        <p:spPr>
          <a:xfrm>
            <a:off x="2030760" y="2912040"/>
            <a:ext cx="5208840" cy="3285000"/>
          </a:xfrm>
          <a:prstGeom prst="rect">
            <a:avLst/>
          </a:prstGeom>
          <a:ln>
            <a:noFill/>
          </a:ln>
        </p:spPr>
      </p:pic>
      <p:pic>
        <p:nvPicPr>
          <p:cNvPr id="109" name="" descr=""/>
          <p:cNvPicPr/>
          <p:nvPr/>
        </p:nvPicPr>
        <p:blipFill>
          <a:blip r:embed="rId2"/>
          <a:stretch/>
        </p:blipFill>
        <p:spPr>
          <a:xfrm>
            <a:off x="6615000" y="4172760"/>
            <a:ext cx="208800" cy="65664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0" name="Picture 7" descr=""/>
          <p:cNvPicPr/>
          <p:nvPr/>
        </p:nvPicPr>
        <p:blipFill>
          <a:blip r:embed="rId1"/>
          <a:stretch/>
        </p:blipFill>
        <p:spPr>
          <a:xfrm>
            <a:off x="2030760" y="2081160"/>
            <a:ext cx="5208840" cy="4389840"/>
          </a:xfrm>
          <a:prstGeom prst="rect">
            <a:avLst/>
          </a:prstGeom>
          <a:ln>
            <a:noFill/>
          </a:ln>
        </p:spPr>
      </p:pic>
      <p:sp>
        <p:nvSpPr>
          <p:cNvPr id="111" name="CustomShape 1"/>
          <p:cNvSpPr/>
          <p:nvPr/>
        </p:nvSpPr>
        <p:spPr>
          <a:xfrm>
            <a:off x="0" y="419040"/>
            <a:ext cx="8902080" cy="6386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GB" sz="3600" spc="-1" strike="noStrike">
                <a:solidFill>
                  <a:srgbClr val="000000"/>
                </a:solidFill>
                <a:latin typeface="Raleway"/>
                <a:ea typeface="DejaVu Sans"/>
              </a:rPr>
              <a:t>Step 2 – a random line…</a:t>
            </a:r>
            <a:endParaRPr b="0" lang="en-GB" sz="3600" spc="-1" strike="noStrike">
              <a:latin typeface="Arial"/>
            </a:endParaRPr>
          </a:p>
        </p:txBody>
      </p:sp>
      <p:sp>
        <p:nvSpPr>
          <p:cNvPr id="112" name="CustomShape 2"/>
          <p:cNvSpPr/>
          <p:nvPr/>
        </p:nvSpPr>
        <p:spPr>
          <a:xfrm>
            <a:off x="63360" y="-136440"/>
            <a:ext cx="304200" cy="304200"/>
          </a:xfrm>
          <a:prstGeom prst="rect">
            <a:avLst/>
          </a:prstGeom>
          <a:noFill/>
          <a:ln>
            <a:noFill/>
          </a:ln>
        </p:spPr>
        <p:style>
          <a:lnRef idx="0"/>
          <a:fillRef idx="0"/>
          <a:effectRef idx="0"/>
          <a:fontRef idx="minor"/>
        </p:style>
      </p:sp>
      <p:sp>
        <p:nvSpPr>
          <p:cNvPr id="113" name="CustomShape 3"/>
          <p:cNvSpPr/>
          <p:nvPr/>
        </p:nvSpPr>
        <p:spPr>
          <a:xfrm>
            <a:off x="368280" y="1065600"/>
            <a:ext cx="8533800" cy="1187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800" spc="-1" strike="noStrike">
                <a:solidFill>
                  <a:srgbClr val="000000"/>
                </a:solidFill>
                <a:latin typeface="Raleway"/>
                <a:ea typeface="DejaVu Sans"/>
              </a:rPr>
              <a:t>PCA tries to </a:t>
            </a:r>
            <a:r>
              <a:rPr b="1" lang="en-GB" sz="1800" spc="-1" strike="noStrike">
                <a:solidFill>
                  <a:srgbClr val="000000"/>
                </a:solidFill>
                <a:latin typeface="Raleway"/>
                <a:ea typeface="DejaVu Sans"/>
              </a:rPr>
              <a:t>minimise</a:t>
            </a:r>
            <a:r>
              <a:rPr b="0" lang="en-GB" sz="1800" spc="-1" strike="noStrike">
                <a:solidFill>
                  <a:srgbClr val="000000"/>
                </a:solidFill>
                <a:latin typeface="Raleway"/>
                <a:ea typeface="DejaVu Sans"/>
              </a:rPr>
              <a:t> the distance from each point to the line</a:t>
            </a:r>
            <a:endParaRPr b="0" lang="en-GB" sz="1800" spc="-1" strike="noStrike">
              <a:latin typeface="Arial"/>
            </a:endParaRPr>
          </a:p>
          <a:p>
            <a:pPr>
              <a:lnSpc>
                <a:spcPct val="100000"/>
              </a:lnSpc>
            </a:pPr>
            <a:r>
              <a:rPr b="0" lang="en-GB" sz="1800" spc="-1" strike="noStrike">
                <a:solidFill>
                  <a:srgbClr val="000000"/>
                </a:solidFill>
                <a:latin typeface="Raleway"/>
                <a:ea typeface="DejaVu Sans"/>
              </a:rPr>
              <a:t>This is equal to </a:t>
            </a:r>
            <a:r>
              <a:rPr b="1" lang="en-GB" sz="1800" spc="-1" strike="noStrike">
                <a:solidFill>
                  <a:srgbClr val="000000"/>
                </a:solidFill>
                <a:latin typeface="Raleway"/>
                <a:ea typeface="DejaVu Sans"/>
              </a:rPr>
              <a:t>maximise </a:t>
            </a:r>
            <a:r>
              <a:rPr b="0" lang="en-GB" sz="1800" spc="-1" strike="noStrike">
                <a:solidFill>
                  <a:srgbClr val="000000"/>
                </a:solidFill>
                <a:latin typeface="Raleway"/>
                <a:ea typeface="DejaVu Sans"/>
              </a:rPr>
              <a:t>the distance between the projection and the origin.</a:t>
            </a:r>
            <a:endParaRPr b="0" lang="en-GB" sz="1800" spc="-1" strike="noStrike">
              <a:latin typeface="Arial"/>
            </a:endParaRPr>
          </a:p>
          <a:p>
            <a:pPr>
              <a:lnSpc>
                <a:spcPct val="100000"/>
              </a:lnSpc>
            </a:pPr>
            <a:r>
              <a:rPr b="0" lang="en-GB" sz="1800" spc="-1" strike="noStrike">
                <a:solidFill>
                  <a:srgbClr val="000000"/>
                </a:solidFill>
                <a:latin typeface="Raleway"/>
                <a:ea typeface="DejaVu Sans"/>
              </a:rPr>
              <a:t>Note that PCA minimises (or maximises) the </a:t>
            </a:r>
            <a:r>
              <a:rPr b="0" lang="en-GB" sz="1800" spc="-1" strike="noStrike" u="sng">
                <a:solidFill>
                  <a:srgbClr val="000000"/>
                </a:solidFill>
                <a:uFillTx/>
                <a:latin typeface="Raleway"/>
                <a:ea typeface="DejaVu Sans"/>
              </a:rPr>
              <a:t>sum of squares</a:t>
            </a:r>
            <a:r>
              <a:rPr b="0" lang="en-GB" sz="1800" spc="-1" strike="noStrike">
                <a:solidFill>
                  <a:srgbClr val="000000"/>
                </a:solidFill>
                <a:latin typeface="Raleway"/>
                <a:ea typeface="DejaVu Sans"/>
              </a:rPr>
              <a:t> of the distances</a:t>
            </a:r>
            <a:endParaRPr b="0" lang="en-GB" sz="1800" spc="-1" strike="noStrike">
              <a:latin typeface="Arial"/>
            </a:endParaRPr>
          </a:p>
          <a:p>
            <a:pPr>
              <a:lnSpc>
                <a:spcPct val="100000"/>
              </a:lnSpc>
            </a:pPr>
            <a:endParaRPr b="0" lang="en-GB" sz="1800" spc="-1" strike="noStrike">
              <a:latin typeface="Arial"/>
            </a:endParaRPr>
          </a:p>
        </p:txBody>
      </p:sp>
      <p:pic>
        <p:nvPicPr>
          <p:cNvPr id="114" name="Picture 6" descr=""/>
          <p:cNvPicPr/>
          <p:nvPr/>
        </p:nvPicPr>
        <p:blipFill>
          <a:blip r:embed="rId2"/>
          <a:stretch/>
        </p:blipFill>
        <p:spPr>
          <a:xfrm>
            <a:off x="2030760" y="2081160"/>
            <a:ext cx="5208840" cy="4389840"/>
          </a:xfrm>
          <a:prstGeom prst="rect">
            <a:avLst/>
          </a:prstGeom>
          <a:ln>
            <a:noFill/>
          </a:ln>
        </p:spPr>
      </p:pic>
      <p:pic>
        <p:nvPicPr>
          <p:cNvPr id="115" name="" descr=""/>
          <p:cNvPicPr/>
          <p:nvPr/>
        </p:nvPicPr>
        <p:blipFill>
          <a:blip r:embed="rId3"/>
          <a:stretch/>
        </p:blipFill>
        <p:spPr>
          <a:xfrm>
            <a:off x="6615000" y="3884760"/>
            <a:ext cx="208800" cy="656640"/>
          </a:xfrm>
          <a:prstGeom prst="rect">
            <a:avLst/>
          </a:prstGeom>
          <a:ln>
            <a:noFill/>
          </a:ln>
        </p:spPr>
      </p:pic>
    </p:spTree>
  </p:cSld>
  <mc:AlternateContent>
    <mc:Choice Requires="p14">
      <p:transition spd="slow" p14:dur="2000"/>
    </mc:Choice>
    <mc:Fallback>
      <p:transition spd="slow"/>
    </mc:Fallback>
  </mc:AlternateContent>
  <p:timing>
    <p:tnLst>
      <p:par>
        <p:cTn id="59" dur="indefinite" restart="never" nodeType="tmRoot">
          <p:childTnLst>
            <p:seq>
              <p:cTn id="60" dur="indefinite" nodeType="mainSeq">
                <p:childTnLst>
                  <p:par>
                    <p:cTn id="61" fill="hold">
                      <p:stCondLst>
                        <p:cond delay="indefinite"/>
                      </p:stCondLst>
                      <p:childTnLst>
                        <p:par>
                          <p:cTn id="62" fill="hold">
                            <p:stCondLst>
                              <p:cond delay="0"/>
                            </p:stCondLst>
                            <p:childTnLst>
                              <p:par>
                                <p:cTn id="63" nodeType="clickEffect" fill="hold" presetClass="entr" presetID="1">
                                  <p:stCondLst>
                                    <p:cond delay="0"/>
                                  </p:stCondLst>
                                  <p:childTnLst>
                                    <p:set>
                                      <p:cBhvr>
                                        <p:cTn id="64" dur="1" fill="hold">
                                          <p:stCondLst>
                                            <p:cond delay="0"/>
                                          </p:stCondLst>
                                        </p:cTn>
                                        <p:tgtEl>
                                          <p:spTgt spid="11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nodeType="clickEffect" fill="hold" presetClass="entr" presetID="1">
                                  <p:stCondLst>
                                    <p:cond delay="0"/>
                                  </p:stCondLst>
                                  <p:childTnLst>
                                    <p:set>
                                      <p:cBhvr>
                                        <p:cTn id="68" dur="1" fill="hold">
                                          <p:stCondLst>
                                            <p:cond delay="0"/>
                                          </p:stCondLst>
                                        </p:cTn>
                                        <p:tgtEl>
                                          <p:spTgt spid="113">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0" y="419040"/>
            <a:ext cx="8902080" cy="6386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GB" sz="3600" spc="-1" strike="noStrike">
                <a:solidFill>
                  <a:srgbClr val="000000"/>
                </a:solidFill>
                <a:latin typeface="Raleway"/>
                <a:ea typeface="DejaVu Sans"/>
              </a:rPr>
              <a:t>Step 2 – find the best line</a:t>
            </a:r>
            <a:endParaRPr b="0" lang="en-GB" sz="3600" spc="-1" strike="noStrike">
              <a:latin typeface="Arial"/>
            </a:endParaRPr>
          </a:p>
        </p:txBody>
      </p:sp>
      <p:sp>
        <p:nvSpPr>
          <p:cNvPr id="117" name="CustomShape 2"/>
          <p:cNvSpPr/>
          <p:nvPr/>
        </p:nvSpPr>
        <p:spPr>
          <a:xfrm>
            <a:off x="63360" y="-136440"/>
            <a:ext cx="304200" cy="304200"/>
          </a:xfrm>
          <a:prstGeom prst="rect">
            <a:avLst/>
          </a:prstGeom>
          <a:noFill/>
          <a:ln>
            <a:noFill/>
          </a:ln>
        </p:spPr>
        <p:style>
          <a:lnRef idx="0"/>
          <a:fillRef idx="0"/>
          <a:effectRef idx="0"/>
          <a:fontRef idx="minor"/>
        </p:style>
      </p:sp>
      <p:pic>
        <p:nvPicPr>
          <p:cNvPr id="118" name="Picture 3" descr=""/>
          <p:cNvPicPr/>
          <p:nvPr/>
        </p:nvPicPr>
        <p:blipFill>
          <a:blip r:embed="rId1"/>
          <a:stretch/>
        </p:blipFill>
        <p:spPr>
          <a:xfrm>
            <a:off x="1684080" y="1545480"/>
            <a:ext cx="6302880" cy="5311800"/>
          </a:xfrm>
          <a:prstGeom prst="rect">
            <a:avLst/>
          </a:prstGeom>
          <a:ln>
            <a:noFill/>
          </a:ln>
        </p:spPr>
      </p:pic>
      <p:pic>
        <p:nvPicPr>
          <p:cNvPr id="119" name="" descr=""/>
          <p:cNvPicPr/>
          <p:nvPr/>
        </p:nvPicPr>
        <p:blipFill>
          <a:blip r:embed="rId2"/>
          <a:stretch/>
        </p:blipFill>
        <p:spPr>
          <a:xfrm>
            <a:off x="7191000" y="3668760"/>
            <a:ext cx="296640" cy="93240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0" y="419040"/>
            <a:ext cx="8902080" cy="6386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GB" sz="3600" spc="-1" strike="noStrike">
                <a:solidFill>
                  <a:srgbClr val="000000"/>
                </a:solidFill>
                <a:latin typeface="Raleway"/>
                <a:ea typeface="DejaVu Sans"/>
              </a:rPr>
              <a:t>You got PC1 !</a:t>
            </a:r>
            <a:endParaRPr b="0" lang="en-GB" sz="3600" spc="-1" strike="noStrike">
              <a:latin typeface="Arial"/>
            </a:endParaRPr>
          </a:p>
        </p:txBody>
      </p:sp>
      <p:sp>
        <p:nvSpPr>
          <p:cNvPr id="121" name="CustomShape 2"/>
          <p:cNvSpPr/>
          <p:nvPr/>
        </p:nvSpPr>
        <p:spPr>
          <a:xfrm>
            <a:off x="63360" y="-136440"/>
            <a:ext cx="304200" cy="304200"/>
          </a:xfrm>
          <a:prstGeom prst="rect">
            <a:avLst/>
          </a:prstGeom>
          <a:noFill/>
          <a:ln>
            <a:noFill/>
          </a:ln>
        </p:spPr>
        <p:style>
          <a:lnRef idx="0"/>
          <a:fillRef idx="0"/>
          <a:effectRef idx="0"/>
          <a:fontRef idx="minor"/>
        </p:style>
      </p:sp>
      <p:pic>
        <p:nvPicPr>
          <p:cNvPr id="122" name="Picture 3" descr=""/>
          <p:cNvPicPr/>
          <p:nvPr/>
        </p:nvPicPr>
        <p:blipFill>
          <a:blip r:embed="rId1"/>
          <a:stretch/>
        </p:blipFill>
        <p:spPr>
          <a:xfrm>
            <a:off x="1684080" y="1545480"/>
            <a:ext cx="6302880" cy="5311800"/>
          </a:xfrm>
          <a:prstGeom prst="rect">
            <a:avLst/>
          </a:prstGeom>
          <a:ln>
            <a:noFill/>
          </a:ln>
        </p:spPr>
      </p:pic>
      <p:sp>
        <p:nvSpPr>
          <p:cNvPr id="123" name="CustomShape 3"/>
          <p:cNvSpPr/>
          <p:nvPr/>
        </p:nvSpPr>
        <p:spPr>
          <a:xfrm>
            <a:off x="63360" y="1059480"/>
            <a:ext cx="5933520" cy="524160"/>
          </a:xfrm>
          <a:prstGeom prst="rect">
            <a:avLst/>
          </a:prstGeom>
          <a:blipFill rotWithShape="0">
            <a:blip r:embed="rId2"/>
            <a:stretch>
              <a:fillRect l="-811" t="-9870" r="0" b="-26585"/>
            </a:stretch>
          </a:blipFill>
          <a:ln>
            <a:noFill/>
          </a:ln>
        </p:spPr>
        <p:style>
          <a:lnRef idx="0"/>
          <a:fillRef idx="0"/>
          <a:effectRef idx="0"/>
          <a:fontRef idx="minor"/>
        </p:style>
        <p:txBody>
          <a:bodyPr lIns="90000" rIns="90000" tIns="45000" bIns="45000">
            <a:noAutofit/>
          </a:bodyPr>
          <a:p>
            <a:pPr>
              <a:lnSpc>
                <a:spcPct val="100000"/>
              </a:lnSpc>
            </a:pPr>
            <a:r>
              <a:rPr b="0" lang="en-GB" sz="1800" spc="-1" strike="noStrike">
                <a:solidFill>
                  <a:srgbClr val="000000"/>
                </a:solidFill>
                <a:latin typeface="Raleway"/>
                <a:ea typeface="DejaVu Sans"/>
              </a:rPr>
              <a:t> </a:t>
            </a:r>
            <a:endParaRPr b="0" lang="en-GB" sz="1800" spc="-1" strike="noStrike">
              <a:latin typeface="Arial"/>
            </a:endParaRPr>
          </a:p>
        </p:txBody>
      </p:sp>
      <p:pic>
        <p:nvPicPr>
          <p:cNvPr id="124" name="" descr=""/>
          <p:cNvPicPr/>
          <p:nvPr/>
        </p:nvPicPr>
        <p:blipFill>
          <a:blip r:embed="rId3"/>
          <a:stretch/>
        </p:blipFill>
        <p:spPr>
          <a:xfrm>
            <a:off x="7191360" y="3669120"/>
            <a:ext cx="296640" cy="93240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0" y="419040"/>
            <a:ext cx="8902080" cy="6386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GB" sz="3600" spc="-1" strike="noStrike">
                <a:solidFill>
                  <a:srgbClr val="000000"/>
                </a:solidFill>
                <a:latin typeface="Raleway"/>
                <a:ea typeface="DejaVu Sans"/>
              </a:rPr>
              <a:t>Some PCA terminology</a:t>
            </a:r>
            <a:endParaRPr b="0" lang="en-GB" sz="3600" spc="-1" strike="noStrike">
              <a:latin typeface="Arial"/>
            </a:endParaRPr>
          </a:p>
        </p:txBody>
      </p:sp>
      <p:sp>
        <p:nvSpPr>
          <p:cNvPr id="126" name="CustomShape 2"/>
          <p:cNvSpPr/>
          <p:nvPr/>
        </p:nvSpPr>
        <p:spPr>
          <a:xfrm>
            <a:off x="63360" y="-136440"/>
            <a:ext cx="304200" cy="304200"/>
          </a:xfrm>
          <a:prstGeom prst="rect">
            <a:avLst/>
          </a:prstGeom>
          <a:noFill/>
          <a:ln>
            <a:noFill/>
          </a:ln>
        </p:spPr>
        <p:style>
          <a:lnRef idx="0"/>
          <a:fillRef idx="0"/>
          <a:effectRef idx="0"/>
          <a:fontRef idx="minor"/>
        </p:style>
      </p:sp>
      <p:sp>
        <p:nvSpPr>
          <p:cNvPr id="127" name="CustomShape 3"/>
          <p:cNvSpPr/>
          <p:nvPr/>
        </p:nvSpPr>
        <p:spPr>
          <a:xfrm>
            <a:off x="63360" y="1131480"/>
            <a:ext cx="9079920" cy="912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800" spc="-1" strike="noStrike">
                <a:solidFill>
                  <a:srgbClr val="000000"/>
                </a:solidFill>
                <a:latin typeface="Raleway"/>
                <a:ea typeface="DejaVu Sans"/>
              </a:rPr>
              <a:t>The unit vector (= vector of length 1) on PC1 is called the PC1 </a:t>
            </a:r>
            <a:r>
              <a:rPr b="1" lang="en-GB" sz="1800" spc="-1" strike="noStrike">
                <a:solidFill>
                  <a:srgbClr val="000000"/>
                </a:solidFill>
                <a:latin typeface="Raleway"/>
                <a:ea typeface="DejaVu Sans"/>
              </a:rPr>
              <a:t>eigenvector.</a:t>
            </a:r>
            <a:r>
              <a:rPr b="0" lang="en-GB" sz="1800" spc="-1" strike="noStrike">
                <a:solidFill>
                  <a:srgbClr val="000000"/>
                </a:solidFill>
                <a:latin typeface="Raleway"/>
                <a:ea typeface="DejaVu Sans"/>
              </a:rPr>
              <a:t> </a:t>
            </a:r>
            <a:endParaRPr b="0" lang="en-GB" sz="1800" spc="-1" strike="noStrike">
              <a:latin typeface="Arial"/>
            </a:endParaRPr>
          </a:p>
          <a:p>
            <a:pPr>
              <a:lnSpc>
                <a:spcPct val="100000"/>
              </a:lnSpc>
            </a:pPr>
            <a:r>
              <a:rPr b="0" lang="en-GB" sz="1800" spc="-1" strike="noStrike">
                <a:solidFill>
                  <a:srgbClr val="000000"/>
                </a:solidFill>
                <a:latin typeface="Raleway"/>
                <a:ea typeface="DejaVu Sans"/>
              </a:rPr>
              <a:t>In our example it is (0.818; 0.574) &lt;- these are called the PC1 </a:t>
            </a:r>
            <a:r>
              <a:rPr b="1" lang="en-GB" sz="1800" spc="-1" strike="noStrike">
                <a:solidFill>
                  <a:srgbClr val="000000"/>
                </a:solidFill>
                <a:latin typeface="Raleway"/>
                <a:ea typeface="DejaVu Sans"/>
              </a:rPr>
              <a:t>loading scores.</a:t>
            </a:r>
            <a:endParaRPr b="0" lang="en-GB" sz="1800" spc="-1" strike="noStrike">
              <a:latin typeface="Arial"/>
            </a:endParaRPr>
          </a:p>
          <a:p>
            <a:pPr>
              <a:lnSpc>
                <a:spcPct val="100000"/>
              </a:lnSpc>
            </a:pPr>
            <a:r>
              <a:rPr b="0" lang="en-GB" sz="1800" spc="-1" strike="noStrike">
                <a:solidFill>
                  <a:srgbClr val="000000"/>
                </a:solidFill>
                <a:latin typeface="Raleway"/>
                <a:ea typeface="DejaVu Sans"/>
              </a:rPr>
              <a:t>The SS of the distances of the projection to the origin is called the PC1 </a:t>
            </a:r>
            <a:r>
              <a:rPr b="1" lang="en-GB" sz="1800" spc="-1" strike="noStrike">
                <a:solidFill>
                  <a:srgbClr val="000000"/>
                </a:solidFill>
                <a:latin typeface="Raleway"/>
                <a:ea typeface="DejaVu Sans"/>
              </a:rPr>
              <a:t>eigenvalue.</a:t>
            </a:r>
            <a:endParaRPr b="0" lang="en-GB" sz="1800" spc="-1" strike="noStrike">
              <a:latin typeface="Arial"/>
            </a:endParaRPr>
          </a:p>
        </p:txBody>
      </p:sp>
      <p:pic>
        <p:nvPicPr>
          <p:cNvPr id="128" name="Picture 5" descr=""/>
          <p:cNvPicPr/>
          <p:nvPr/>
        </p:nvPicPr>
        <p:blipFill>
          <a:blip r:embed="rId1"/>
          <a:stretch/>
        </p:blipFill>
        <p:spPr>
          <a:xfrm>
            <a:off x="1999080" y="2332080"/>
            <a:ext cx="5208840" cy="4389840"/>
          </a:xfrm>
          <a:prstGeom prst="rect">
            <a:avLst/>
          </a:prstGeom>
          <a:ln>
            <a:noFill/>
          </a:ln>
        </p:spPr>
      </p:pic>
      <p:pic>
        <p:nvPicPr>
          <p:cNvPr id="129" name="" descr=""/>
          <p:cNvPicPr/>
          <p:nvPr/>
        </p:nvPicPr>
        <p:blipFill>
          <a:blip r:embed="rId2"/>
          <a:stretch/>
        </p:blipFill>
        <p:spPr>
          <a:xfrm>
            <a:off x="6579360" y="4137120"/>
            <a:ext cx="208800" cy="656640"/>
          </a:xfrm>
          <a:prstGeom prst="rect">
            <a:avLst/>
          </a:prstGeom>
          <a:ln>
            <a:noFill/>
          </a:ln>
        </p:spPr>
      </p:pic>
    </p:spTree>
  </p:cSld>
  <mc:AlternateContent>
    <mc:Choice Requires="p14">
      <p:transition spd="slow" p14:dur="2000"/>
    </mc:Choice>
    <mc:Fallback>
      <p:transition spd="slow"/>
    </mc:Fallback>
  </mc:AlternateContent>
  <p:timing>
    <p:tnLst>
      <p:par>
        <p:cTn id="69" dur="indefinite" restart="never" nodeType="tmRoot">
          <p:childTnLst>
            <p:seq>
              <p:cTn id="70" dur="indefinite" nodeType="mainSeq">
                <p:childTnLst>
                  <p:par>
                    <p:cTn id="71" fill="hold">
                      <p:stCondLst>
                        <p:cond delay="indefinite"/>
                      </p:stCondLst>
                      <p:childTnLst>
                        <p:par>
                          <p:cTn id="72" fill="hold">
                            <p:stCondLst>
                              <p:cond delay="0"/>
                            </p:stCondLst>
                            <p:childTnLst>
                              <p:par>
                                <p:cTn id="73" nodeType="clickEffect" fill="hold" presetClass="entr" presetID="1">
                                  <p:stCondLst>
                                    <p:cond delay="0"/>
                                  </p:stCondLst>
                                  <p:childTnLst>
                                    <p:set>
                                      <p:cBhvr>
                                        <p:cTn id="74" dur="1" fill="hold">
                                          <p:stCondLst>
                                            <p:cond delay="0"/>
                                          </p:stCondLst>
                                        </p:cTn>
                                        <p:tgtEl>
                                          <p:spTgt spid="127">
                                            <p:txEl>
                                              <p:pRg st="1" end="1"/>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nodeType="clickEffect" fill="hold" presetClass="entr" presetID="1">
                                  <p:stCondLst>
                                    <p:cond delay="0"/>
                                  </p:stCondLst>
                                  <p:childTnLst>
                                    <p:set>
                                      <p:cBhvr>
                                        <p:cTn id="78" dur="1" fill="hold">
                                          <p:stCondLst>
                                            <p:cond delay="0"/>
                                          </p:stCondLst>
                                        </p:cTn>
                                        <p:tgtEl>
                                          <p:spTgt spid="127">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0" y="419040"/>
            <a:ext cx="8902080" cy="6386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GB" sz="3600" spc="-1" strike="noStrike">
                <a:solidFill>
                  <a:srgbClr val="000000"/>
                </a:solidFill>
                <a:latin typeface="Raleway"/>
                <a:ea typeface="DejaVu Sans"/>
              </a:rPr>
              <a:t>Let’s find PC2!</a:t>
            </a:r>
            <a:endParaRPr b="0" lang="en-GB" sz="3600" spc="-1" strike="noStrike">
              <a:latin typeface="Arial"/>
            </a:endParaRPr>
          </a:p>
        </p:txBody>
      </p:sp>
      <p:sp>
        <p:nvSpPr>
          <p:cNvPr id="131" name="CustomShape 2"/>
          <p:cNvSpPr/>
          <p:nvPr/>
        </p:nvSpPr>
        <p:spPr>
          <a:xfrm>
            <a:off x="63360" y="-136440"/>
            <a:ext cx="304200" cy="304200"/>
          </a:xfrm>
          <a:prstGeom prst="rect">
            <a:avLst/>
          </a:prstGeom>
          <a:noFill/>
          <a:ln>
            <a:noFill/>
          </a:ln>
        </p:spPr>
        <p:style>
          <a:lnRef idx="0"/>
          <a:fillRef idx="0"/>
          <a:effectRef idx="0"/>
          <a:fontRef idx="minor"/>
        </p:style>
      </p:sp>
      <p:sp>
        <p:nvSpPr>
          <p:cNvPr id="132" name="CustomShape 3"/>
          <p:cNvSpPr/>
          <p:nvPr/>
        </p:nvSpPr>
        <p:spPr>
          <a:xfrm>
            <a:off x="63360" y="1131480"/>
            <a:ext cx="8838360" cy="912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800" spc="-1" strike="noStrike">
                <a:solidFill>
                  <a:srgbClr val="000000"/>
                </a:solidFill>
                <a:latin typeface="Raleway"/>
                <a:ea typeface="DejaVu Sans"/>
              </a:rPr>
              <a:t>PC1 is the line perpendicular to PC1, passing through the origin and that minimised the SS distances of the points. In our simple 2D example there is only one line to test… but with more variable there would be more!</a:t>
            </a:r>
            <a:endParaRPr b="0" lang="en-GB" sz="1800" spc="-1" strike="noStrike">
              <a:latin typeface="Arial"/>
            </a:endParaRPr>
          </a:p>
        </p:txBody>
      </p:sp>
      <p:pic>
        <p:nvPicPr>
          <p:cNvPr id="133" name="Picture 5" descr=""/>
          <p:cNvPicPr/>
          <p:nvPr/>
        </p:nvPicPr>
        <p:blipFill>
          <a:blip r:embed="rId1"/>
          <a:stretch/>
        </p:blipFill>
        <p:spPr>
          <a:xfrm>
            <a:off x="2090160" y="2253600"/>
            <a:ext cx="5208840" cy="4389840"/>
          </a:xfrm>
          <a:prstGeom prst="rect">
            <a:avLst/>
          </a:prstGeom>
          <a:ln>
            <a:noFill/>
          </a:ln>
        </p:spPr>
      </p:pic>
      <p:pic>
        <p:nvPicPr>
          <p:cNvPr id="134" name="" descr=""/>
          <p:cNvPicPr/>
          <p:nvPr/>
        </p:nvPicPr>
        <p:blipFill>
          <a:blip r:embed="rId2"/>
          <a:stretch/>
        </p:blipFill>
        <p:spPr>
          <a:xfrm>
            <a:off x="6651360" y="4029120"/>
            <a:ext cx="208800" cy="65664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CustomShape 1"/>
          <p:cNvSpPr/>
          <p:nvPr/>
        </p:nvSpPr>
        <p:spPr>
          <a:xfrm>
            <a:off x="120600" y="419040"/>
            <a:ext cx="8902080" cy="6994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GB" sz="4000" spc="-1" strike="noStrike">
                <a:solidFill>
                  <a:srgbClr val="000000"/>
                </a:solidFill>
                <a:latin typeface="Raleway"/>
                <a:ea typeface="DejaVu Sans"/>
              </a:rPr>
              <a:t>Learning objectives</a:t>
            </a:r>
            <a:endParaRPr b="0" lang="en-GB" sz="4000" spc="-1" strike="noStrike">
              <a:latin typeface="Arial"/>
            </a:endParaRPr>
          </a:p>
        </p:txBody>
      </p:sp>
      <p:sp>
        <p:nvSpPr>
          <p:cNvPr id="48" name="CustomShape 2"/>
          <p:cNvSpPr/>
          <p:nvPr/>
        </p:nvSpPr>
        <p:spPr>
          <a:xfrm>
            <a:off x="120600" y="2511360"/>
            <a:ext cx="8902080" cy="228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800" spc="-1" strike="noStrike">
                <a:solidFill>
                  <a:srgbClr val="000000"/>
                </a:solidFill>
                <a:latin typeface="Raleway"/>
                <a:ea typeface="Calibri"/>
              </a:rPr>
              <a:t>At the end of this lecture and practical this afternoon you should be able to:</a:t>
            </a:r>
            <a:endParaRPr b="0" lang="en-GB" sz="1800" spc="-1" strike="noStrike">
              <a:latin typeface="Arial"/>
            </a:endParaRPr>
          </a:p>
          <a:p>
            <a:pPr>
              <a:lnSpc>
                <a:spcPct val="100000"/>
              </a:lnSpc>
            </a:pPr>
            <a:endParaRPr b="0" lang="en-GB" sz="1800" spc="-1" strike="noStrike">
              <a:latin typeface="Arial"/>
            </a:endParaRPr>
          </a:p>
          <a:p>
            <a:pPr marL="285840" indent="-285120">
              <a:lnSpc>
                <a:spcPct val="100000"/>
              </a:lnSpc>
              <a:buClr>
                <a:srgbClr val="000000"/>
              </a:buClr>
              <a:buFont typeface="StarSymbol"/>
              <a:buChar char="-"/>
            </a:pPr>
            <a:r>
              <a:rPr b="0" lang="en-GB" sz="1800" spc="-1" strike="noStrike">
                <a:solidFill>
                  <a:srgbClr val="000000"/>
                </a:solidFill>
                <a:latin typeface="Raleway"/>
                <a:ea typeface="Calibri"/>
              </a:rPr>
              <a:t>Explain what dimensionality reduction techniques are and why are they used</a:t>
            </a:r>
            <a:endParaRPr b="0" lang="en-GB" sz="1800" spc="-1" strike="noStrike">
              <a:latin typeface="Arial"/>
            </a:endParaRPr>
          </a:p>
          <a:p>
            <a:pPr>
              <a:lnSpc>
                <a:spcPct val="100000"/>
              </a:lnSpc>
            </a:pPr>
            <a:endParaRPr b="0" lang="en-GB" sz="1800" spc="-1" strike="noStrike">
              <a:latin typeface="Arial"/>
            </a:endParaRPr>
          </a:p>
          <a:p>
            <a:pPr marL="285840" indent="-285120">
              <a:lnSpc>
                <a:spcPct val="100000"/>
              </a:lnSpc>
              <a:buClr>
                <a:srgbClr val="000000"/>
              </a:buClr>
              <a:buFont typeface="StarSymbol"/>
              <a:buChar char="-"/>
            </a:pPr>
            <a:r>
              <a:rPr b="0" lang="en-GB" sz="1800" spc="-1" strike="noStrike">
                <a:solidFill>
                  <a:srgbClr val="000000"/>
                </a:solidFill>
                <a:latin typeface="Raleway"/>
                <a:ea typeface="Calibri"/>
              </a:rPr>
              <a:t>Describe the idea (and some simple process) behind principal component analysis</a:t>
            </a:r>
            <a:endParaRPr b="0" lang="en-GB" sz="1800" spc="-1" strike="noStrike">
              <a:latin typeface="Arial"/>
            </a:endParaRPr>
          </a:p>
          <a:p>
            <a:pPr>
              <a:lnSpc>
                <a:spcPct val="100000"/>
              </a:lnSpc>
            </a:pPr>
            <a:endParaRPr b="0" lang="en-GB" sz="1800" spc="-1" strike="noStrike">
              <a:latin typeface="Arial"/>
            </a:endParaRPr>
          </a:p>
          <a:p>
            <a:pPr marL="285840" indent="-285120">
              <a:lnSpc>
                <a:spcPct val="100000"/>
              </a:lnSpc>
              <a:buClr>
                <a:srgbClr val="000000"/>
              </a:buClr>
              <a:buFont typeface="StarSymbol"/>
              <a:buChar char="-"/>
            </a:pPr>
            <a:r>
              <a:rPr b="0" lang="en-GB" sz="1800" spc="-1" strike="noStrike">
                <a:solidFill>
                  <a:srgbClr val="000000"/>
                </a:solidFill>
                <a:latin typeface="Raleway"/>
                <a:ea typeface="Calibri"/>
              </a:rPr>
              <a:t>Perform, visualise and analyse PCA using R</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0" y="419040"/>
            <a:ext cx="8902080" cy="6386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GB" sz="3600" spc="-1" strike="noStrike">
                <a:solidFill>
                  <a:srgbClr val="000000"/>
                </a:solidFill>
                <a:latin typeface="Raleway"/>
                <a:ea typeface="DejaVu Sans"/>
              </a:rPr>
              <a:t>Let’s find PC2!</a:t>
            </a:r>
            <a:endParaRPr b="0" lang="en-GB" sz="3600" spc="-1" strike="noStrike">
              <a:latin typeface="Arial"/>
            </a:endParaRPr>
          </a:p>
        </p:txBody>
      </p:sp>
      <p:sp>
        <p:nvSpPr>
          <p:cNvPr id="136" name="CustomShape 2"/>
          <p:cNvSpPr/>
          <p:nvPr/>
        </p:nvSpPr>
        <p:spPr>
          <a:xfrm>
            <a:off x="63360" y="-136440"/>
            <a:ext cx="304200" cy="304200"/>
          </a:xfrm>
          <a:prstGeom prst="rect">
            <a:avLst/>
          </a:prstGeom>
          <a:noFill/>
          <a:ln>
            <a:noFill/>
          </a:ln>
        </p:spPr>
        <p:style>
          <a:lnRef idx="0"/>
          <a:fillRef idx="0"/>
          <a:effectRef idx="0"/>
          <a:fontRef idx="minor"/>
        </p:style>
      </p:sp>
      <p:sp>
        <p:nvSpPr>
          <p:cNvPr id="137" name="CustomShape 3"/>
          <p:cNvSpPr/>
          <p:nvPr/>
        </p:nvSpPr>
        <p:spPr>
          <a:xfrm>
            <a:off x="63360" y="1131480"/>
            <a:ext cx="8838360" cy="6386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800" spc="-1" strike="noStrike">
                <a:solidFill>
                  <a:srgbClr val="000000"/>
                </a:solidFill>
                <a:latin typeface="Raleway"/>
                <a:ea typeface="DejaVu Sans"/>
              </a:rPr>
              <a:t>The eigenvector for PC2 is (0.57; -0.81)</a:t>
            </a:r>
            <a:endParaRPr b="0" lang="en-GB" sz="1800" spc="-1" strike="noStrike">
              <a:latin typeface="Arial"/>
            </a:endParaRPr>
          </a:p>
          <a:p>
            <a:pPr>
              <a:lnSpc>
                <a:spcPct val="100000"/>
              </a:lnSpc>
            </a:pPr>
            <a:r>
              <a:rPr b="0" lang="en-GB" sz="1800" spc="-1" strike="noStrike">
                <a:solidFill>
                  <a:srgbClr val="000000"/>
                </a:solidFill>
                <a:latin typeface="Raleway"/>
                <a:ea typeface="DejaVu Sans"/>
              </a:rPr>
              <a:t>This means Gene B is ~1.4 times more important in determining PC2 then Gene A</a:t>
            </a:r>
            <a:endParaRPr b="0" lang="en-GB" sz="1800" spc="-1" strike="noStrike">
              <a:latin typeface="Arial"/>
            </a:endParaRPr>
          </a:p>
        </p:txBody>
      </p:sp>
      <p:pic>
        <p:nvPicPr>
          <p:cNvPr id="138" name="Picture 5" descr=""/>
          <p:cNvPicPr/>
          <p:nvPr/>
        </p:nvPicPr>
        <p:blipFill>
          <a:blip r:embed="rId1"/>
          <a:stretch/>
        </p:blipFill>
        <p:spPr>
          <a:xfrm>
            <a:off x="2090160" y="2253600"/>
            <a:ext cx="5208840" cy="4389840"/>
          </a:xfrm>
          <a:prstGeom prst="rect">
            <a:avLst/>
          </a:prstGeom>
          <a:ln>
            <a:noFill/>
          </a:ln>
        </p:spPr>
      </p:pic>
      <p:pic>
        <p:nvPicPr>
          <p:cNvPr id="139" name="" descr=""/>
          <p:cNvPicPr/>
          <p:nvPr/>
        </p:nvPicPr>
        <p:blipFill>
          <a:blip r:embed="rId2"/>
          <a:stretch/>
        </p:blipFill>
        <p:spPr>
          <a:xfrm>
            <a:off x="6651360" y="4065120"/>
            <a:ext cx="208800" cy="656640"/>
          </a:xfrm>
          <a:prstGeom prst="rect">
            <a:avLst/>
          </a:prstGeom>
          <a:ln>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0" y="419040"/>
            <a:ext cx="8902080" cy="6386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GB" sz="3600" spc="-1" strike="noStrike">
                <a:solidFill>
                  <a:srgbClr val="000000"/>
                </a:solidFill>
                <a:latin typeface="Raleway"/>
                <a:ea typeface="DejaVu Sans"/>
              </a:rPr>
              <a:t>And finally, some rotation</a:t>
            </a:r>
            <a:endParaRPr b="0" lang="en-GB" sz="3600" spc="-1" strike="noStrike">
              <a:latin typeface="Arial"/>
            </a:endParaRPr>
          </a:p>
        </p:txBody>
      </p:sp>
      <p:sp>
        <p:nvSpPr>
          <p:cNvPr id="141" name="CustomShape 2"/>
          <p:cNvSpPr/>
          <p:nvPr/>
        </p:nvSpPr>
        <p:spPr>
          <a:xfrm>
            <a:off x="63360" y="-136440"/>
            <a:ext cx="304200" cy="304200"/>
          </a:xfrm>
          <a:prstGeom prst="rect">
            <a:avLst/>
          </a:prstGeom>
          <a:noFill/>
          <a:ln>
            <a:noFill/>
          </a:ln>
        </p:spPr>
        <p:style>
          <a:lnRef idx="0"/>
          <a:fillRef idx="0"/>
          <a:effectRef idx="0"/>
          <a:fontRef idx="minor"/>
        </p:style>
      </p:sp>
      <p:sp>
        <p:nvSpPr>
          <p:cNvPr id="142" name="CustomShape 3"/>
          <p:cNvSpPr/>
          <p:nvPr/>
        </p:nvSpPr>
        <p:spPr>
          <a:xfrm>
            <a:off x="63360" y="1131480"/>
            <a:ext cx="8838360" cy="364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800" spc="-1" strike="noStrike">
                <a:solidFill>
                  <a:srgbClr val="000000"/>
                </a:solidFill>
                <a:latin typeface="Raleway"/>
                <a:ea typeface="DejaVu Sans"/>
              </a:rPr>
              <a:t>We now rotate our coordinate system, until PC1 is horizontal </a:t>
            </a:r>
            <a:endParaRPr b="0" lang="en-GB" sz="1800" spc="-1" strike="noStrike">
              <a:latin typeface="Arial"/>
            </a:endParaRPr>
          </a:p>
        </p:txBody>
      </p:sp>
      <p:grpSp>
        <p:nvGrpSpPr>
          <p:cNvPr id="143" name="Group 4"/>
          <p:cNvGrpSpPr/>
          <p:nvPr/>
        </p:nvGrpSpPr>
        <p:grpSpPr>
          <a:xfrm>
            <a:off x="2115000" y="2288520"/>
            <a:ext cx="4735080" cy="3990600"/>
            <a:chOff x="2115000" y="2288520"/>
            <a:chExt cx="4735080" cy="3990600"/>
          </a:xfrm>
        </p:grpSpPr>
        <p:pic>
          <p:nvPicPr>
            <p:cNvPr id="144" name="Picture 7" descr=""/>
            <p:cNvPicPr/>
            <p:nvPr/>
          </p:nvPicPr>
          <p:blipFill>
            <a:blip r:embed="rId1"/>
            <a:stretch/>
          </p:blipFill>
          <p:spPr>
            <a:xfrm>
              <a:off x="2115000" y="2288520"/>
              <a:ext cx="4735080" cy="3990600"/>
            </a:xfrm>
            <a:prstGeom prst="rect">
              <a:avLst/>
            </a:prstGeom>
            <a:ln>
              <a:noFill/>
            </a:ln>
          </p:spPr>
        </p:pic>
        <p:pic>
          <p:nvPicPr>
            <p:cNvPr id="145" name="" descr=""/>
            <p:cNvPicPr/>
            <p:nvPr/>
          </p:nvPicPr>
          <p:blipFill>
            <a:blip r:embed="rId2"/>
            <a:stretch/>
          </p:blipFill>
          <p:spPr>
            <a:xfrm>
              <a:off x="6255360" y="3885120"/>
              <a:ext cx="208800" cy="656640"/>
            </a:xfrm>
            <a:prstGeom prst="rect">
              <a:avLst/>
            </a:prstGeom>
            <a:ln>
              <a:noFill/>
            </a:ln>
          </p:spPr>
        </p:pic>
      </p:grpSp>
    </p:spTree>
  </p:cSld>
  <mc:AlternateContent>
    <mc:Choice Requires="p14">
      <p:transition spd="slow" p14:dur="2000"/>
    </mc:Choice>
    <mc:Fallback>
      <p:transition spd="slow"/>
    </mc:Fallback>
  </mc:AlternateContent>
  <p:timing>
    <p:tnLst>
      <p:par>
        <p:cTn id="79" dur="indefinite" restart="never" nodeType="tmRoot">
          <p:childTnLst>
            <p:seq>
              <p:cTn id="80" dur="indefinite" nodeType="mainSeq">
                <p:childTnLst>
                  <p:par>
                    <p:cTn id="81" fill="hold">
                      <p:stCondLst>
                        <p:cond delay="indefinite"/>
                      </p:stCondLst>
                      <p:childTnLst>
                        <p:par>
                          <p:cTn id="82" fill="hold">
                            <p:stCondLst>
                              <p:cond delay="0"/>
                            </p:stCondLst>
                            <p:childTnLst>
                              <p:par>
                                <p:cTn id="83" nodeType="clickEffect" fill="hold" presetClass="emph" presetID="8">
                                  <p:stCondLst>
                                    <p:cond delay="0"/>
                                  </p:stCondLst>
                                  <p:childTnLst>
                                    <p:animRot by="2280000">
                                      <p:cBhvr>
                                        <p:cTn id="84" dur="2000" fill="hold"/>
                                        <p:tgtEl>
                                          <p:spTgt spid="143"/>
                                        </p:tgtEl>
                                        <p:attrNameLst>
                                          <p:attrName>r</p:attrName>
                                        </p:attrNameLst>
                                      </p:cBhvr>
                                    </p:animRo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0" y="419040"/>
            <a:ext cx="8902080" cy="6386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GB" sz="3600" spc="-1" strike="noStrike">
                <a:solidFill>
                  <a:srgbClr val="000000"/>
                </a:solidFill>
                <a:latin typeface="Raleway"/>
                <a:ea typeface="DejaVu Sans"/>
              </a:rPr>
              <a:t>Our PCA is done!</a:t>
            </a:r>
            <a:endParaRPr b="0" lang="en-GB" sz="3600" spc="-1" strike="noStrike">
              <a:latin typeface="Arial"/>
            </a:endParaRPr>
          </a:p>
        </p:txBody>
      </p:sp>
      <p:sp>
        <p:nvSpPr>
          <p:cNvPr id="147" name="CustomShape 2"/>
          <p:cNvSpPr/>
          <p:nvPr/>
        </p:nvSpPr>
        <p:spPr>
          <a:xfrm>
            <a:off x="63360" y="-136440"/>
            <a:ext cx="304200" cy="304200"/>
          </a:xfrm>
          <a:prstGeom prst="rect">
            <a:avLst/>
          </a:prstGeom>
          <a:noFill/>
          <a:ln>
            <a:noFill/>
          </a:ln>
        </p:spPr>
        <p:style>
          <a:lnRef idx="0"/>
          <a:fillRef idx="0"/>
          <a:effectRef idx="0"/>
          <a:fontRef idx="minor"/>
        </p:style>
      </p:sp>
      <p:pic>
        <p:nvPicPr>
          <p:cNvPr id="148" name="Picture 5" descr=""/>
          <p:cNvPicPr/>
          <p:nvPr/>
        </p:nvPicPr>
        <p:blipFill>
          <a:blip r:embed="rId1"/>
          <a:stretch/>
        </p:blipFill>
        <p:spPr>
          <a:xfrm>
            <a:off x="1656360" y="1211040"/>
            <a:ext cx="5830200" cy="5139000"/>
          </a:xfrm>
          <a:prstGeom prst="rect">
            <a:avLst/>
          </a:prstGeom>
          <a:ln>
            <a:noFill/>
          </a:ln>
        </p:spPr>
      </p:pic>
      <p:pic>
        <p:nvPicPr>
          <p:cNvPr id="149" name="" descr=""/>
          <p:cNvPicPr/>
          <p:nvPr/>
        </p:nvPicPr>
        <p:blipFill>
          <a:blip r:embed="rId2"/>
          <a:stretch/>
        </p:blipFill>
        <p:spPr>
          <a:xfrm>
            <a:off x="6759360" y="3381120"/>
            <a:ext cx="208800" cy="656640"/>
          </a:xfrm>
          <a:prstGeom prst="rect">
            <a:avLst/>
          </a:prstGeom>
          <a:ln>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0" y="419040"/>
            <a:ext cx="8902080" cy="6386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GB" sz="3600" spc="-1" strike="noStrike">
                <a:solidFill>
                  <a:srgbClr val="000000"/>
                </a:solidFill>
                <a:latin typeface="Raleway"/>
                <a:ea typeface="DejaVu Sans"/>
              </a:rPr>
              <a:t>Variance explained</a:t>
            </a:r>
            <a:endParaRPr b="0" lang="en-GB" sz="3600" spc="-1" strike="noStrike">
              <a:latin typeface="Arial"/>
            </a:endParaRPr>
          </a:p>
        </p:txBody>
      </p:sp>
      <p:sp>
        <p:nvSpPr>
          <p:cNvPr id="151" name="CustomShape 2"/>
          <p:cNvSpPr/>
          <p:nvPr/>
        </p:nvSpPr>
        <p:spPr>
          <a:xfrm>
            <a:off x="63360" y="-136440"/>
            <a:ext cx="304200" cy="304200"/>
          </a:xfrm>
          <a:prstGeom prst="rect">
            <a:avLst/>
          </a:prstGeom>
          <a:noFill/>
          <a:ln>
            <a:noFill/>
          </a:ln>
        </p:spPr>
        <p:style>
          <a:lnRef idx="0"/>
          <a:fillRef idx="0"/>
          <a:effectRef idx="0"/>
          <a:fontRef idx="minor"/>
        </p:style>
      </p:sp>
      <p:pic>
        <p:nvPicPr>
          <p:cNvPr id="152" name="Picture 1" descr=""/>
          <p:cNvPicPr/>
          <p:nvPr/>
        </p:nvPicPr>
        <p:blipFill>
          <a:blip r:embed="rId1"/>
          <a:stretch/>
        </p:blipFill>
        <p:spPr>
          <a:xfrm>
            <a:off x="63360" y="1316160"/>
            <a:ext cx="4818240" cy="4246920"/>
          </a:xfrm>
          <a:prstGeom prst="rect">
            <a:avLst/>
          </a:prstGeom>
          <a:ln>
            <a:noFill/>
          </a:ln>
        </p:spPr>
      </p:pic>
      <p:sp>
        <p:nvSpPr>
          <p:cNvPr id="153" name="CustomShape 3"/>
          <p:cNvSpPr/>
          <p:nvPr/>
        </p:nvSpPr>
        <p:spPr>
          <a:xfrm>
            <a:off x="4765320" y="1316160"/>
            <a:ext cx="4377960" cy="3762000"/>
          </a:xfrm>
          <a:prstGeom prst="rect">
            <a:avLst/>
          </a:prstGeom>
          <a:blipFill rotWithShape="0">
            <a:blip r:embed="rId2"/>
            <a:stretch>
              <a:fillRect l="-1238" t="-957" r="-2357" b="0"/>
            </a:stretch>
          </a:blipFill>
          <a:ln>
            <a:noFill/>
          </a:ln>
        </p:spPr>
        <p:style>
          <a:lnRef idx="0"/>
          <a:fillRef idx="0"/>
          <a:effectRef idx="0"/>
          <a:fontRef idx="minor"/>
        </p:style>
        <p:txBody>
          <a:bodyPr lIns="90000" rIns="90000" tIns="45000" bIns="45000">
            <a:noAutofit/>
          </a:bodyPr>
          <a:p>
            <a:pPr>
              <a:lnSpc>
                <a:spcPct val="100000"/>
              </a:lnSpc>
            </a:pPr>
            <a:r>
              <a:rPr b="0" lang="en-GB" sz="1800" spc="-1" strike="noStrike">
                <a:solidFill>
                  <a:srgbClr val="000000"/>
                </a:solidFill>
                <a:latin typeface="Raleway"/>
                <a:ea typeface="DejaVu Sans"/>
              </a:rPr>
              <a:t> </a:t>
            </a:r>
            <a:endParaRPr b="0" lang="en-GB" sz="1800" spc="-1" strike="noStrike">
              <a:latin typeface="Arial"/>
            </a:endParaRPr>
          </a:p>
        </p:txBody>
      </p:sp>
      <p:sp>
        <p:nvSpPr>
          <p:cNvPr id="154" name="CustomShape 4"/>
          <p:cNvSpPr/>
          <p:nvPr/>
        </p:nvSpPr>
        <p:spPr>
          <a:xfrm>
            <a:off x="155520" y="-144360"/>
            <a:ext cx="304200" cy="304200"/>
          </a:xfrm>
          <a:prstGeom prst="rect">
            <a:avLst/>
          </a:prstGeom>
          <a:noFill/>
          <a:ln>
            <a:noFill/>
          </a:ln>
        </p:spPr>
        <p:style>
          <a:lnRef idx="0"/>
          <a:fillRef idx="0"/>
          <a:effectRef idx="0"/>
          <a:fontRef idx="minor"/>
        </p:style>
      </p:sp>
      <p:sp>
        <p:nvSpPr>
          <p:cNvPr id="155" name="CustomShape 5"/>
          <p:cNvSpPr/>
          <p:nvPr/>
        </p:nvSpPr>
        <p:spPr>
          <a:xfrm>
            <a:off x="361800" y="5565600"/>
            <a:ext cx="8769960" cy="1254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000000"/>
                </a:solidFill>
                <a:latin typeface="Raleway"/>
                <a:ea typeface="DejaVu Sans"/>
              </a:rPr>
              <a:t>In our example:</a:t>
            </a:r>
            <a:endParaRPr b="0" lang="en-GB" sz="1800" spc="-1" strike="noStrike">
              <a:latin typeface="Arial"/>
            </a:endParaRPr>
          </a:p>
          <a:p>
            <a:pPr>
              <a:lnSpc>
                <a:spcPct val="100000"/>
              </a:lnSpc>
            </a:pPr>
            <a:r>
              <a:rPr b="0" lang="en-GB" sz="1800" spc="-1" strike="noStrike">
                <a:solidFill>
                  <a:srgbClr val="000000"/>
                </a:solidFill>
                <a:latin typeface="Raleway"/>
                <a:ea typeface="DejaVu Sans"/>
              </a:rPr>
              <a:t>var</a:t>
            </a:r>
            <a:r>
              <a:rPr b="0" lang="en-GB" sz="1800" spc="-1" strike="noStrike" baseline="-25000">
                <a:solidFill>
                  <a:srgbClr val="000000"/>
                </a:solidFill>
                <a:latin typeface="Raleway"/>
                <a:ea typeface="DejaVu Sans"/>
              </a:rPr>
              <a:t>PC1 </a:t>
            </a:r>
            <a:r>
              <a:rPr b="0" lang="en-GB" sz="1800" spc="-1" strike="noStrike">
                <a:solidFill>
                  <a:srgbClr val="000000"/>
                </a:solidFill>
                <a:latin typeface="Raleway"/>
                <a:ea typeface="DejaVu Sans"/>
              </a:rPr>
              <a:t>= 8.9239            var</a:t>
            </a:r>
            <a:r>
              <a:rPr b="0" lang="en-GB" sz="1800" spc="-1" strike="noStrike" baseline="-25000">
                <a:solidFill>
                  <a:srgbClr val="000000"/>
                </a:solidFill>
                <a:latin typeface="Raleway"/>
                <a:ea typeface="DejaVu Sans"/>
              </a:rPr>
              <a:t>PC2 </a:t>
            </a:r>
            <a:r>
              <a:rPr b="0" lang="en-GB" sz="1800" spc="-1" strike="noStrike">
                <a:solidFill>
                  <a:srgbClr val="000000"/>
                </a:solidFill>
                <a:latin typeface="Raleway"/>
                <a:ea typeface="DejaVu Sans"/>
              </a:rPr>
              <a:t>= 0.8477</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2000" spc="-1" strike="noStrike">
                <a:solidFill>
                  <a:srgbClr val="000000"/>
                </a:solidFill>
                <a:latin typeface="Raleway"/>
                <a:ea typeface="DejaVu Sans"/>
              </a:rPr>
              <a:t>So, PC1 explains 8.9/(8.9+0.8) = 91.3% of variance in the data and PC2 8.7%.</a:t>
            </a:r>
            <a:endParaRPr b="0" lang="en-GB" sz="2000" spc="-1" strike="noStrike">
              <a:latin typeface="Arial"/>
            </a:endParaRPr>
          </a:p>
        </p:txBody>
      </p:sp>
    </p:spTree>
  </p:cSld>
  <mc:AlternateContent>
    <mc:Choice Requires="p14">
      <p:transition spd="slow" p14:dur="2000"/>
    </mc:Choice>
    <mc:Fallback>
      <p:transition spd="slow"/>
    </mc:Fallback>
  </mc:AlternateContent>
  <p:timing>
    <p:tnLst>
      <p:par>
        <p:cTn id="85" dur="indefinite" restart="never" nodeType="tmRoot">
          <p:childTnLst>
            <p:seq>
              <p:cTn id="86" dur="indefinite" nodeType="mainSeq">
                <p:childTnLst>
                  <p:par>
                    <p:cTn id="87" fill="hold">
                      <p:stCondLst>
                        <p:cond delay="indefinite"/>
                      </p:stCondLst>
                      <p:childTnLst>
                        <p:par>
                          <p:cTn id="88" fill="hold">
                            <p:stCondLst>
                              <p:cond delay="0"/>
                            </p:stCondLst>
                            <p:childTnLst>
                              <p:par>
                                <p:cTn id="89" nodeType="clickEffect" fill="hold" presetClass="entr" presetID="1">
                                  <p:stCondLst>
                                    <p:cond delay="0"/>
                                  </p:stCondLst>
                                  <p:childTnLst>
                                    <p:set>
                                      <p:cBhvr>
                                        <p:cTn id="90" dur="1" fill="hold">
                                          <p:stCondLst>
                                            <p:cond delay="0"/>
                                          </p:stCondLst>
                                        </p:cTn>
                                        <p:tgtEl>
                                          <p:spTgt spid="155"/>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0" y="419040"/>
            <a:ext cx="8902080" cy="6386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GB" sz="3600" spc="-1" strike="noStrike">
                <a:solidFill>
                  <a:srgbClr val="000000"/>
                </a:solidFill>
                <a:latin typeface="Raleway"/>
                <a:ea typeface="DejaVu Sans"/>
              </a:rPr>
              <a:t>Scree plots</a:t>
            </a:r>
            <a:endParaRPr b="0" lang="en-GB" sz="3600" spc="-1" strike="noStrike">
              <a:latin typeface="Arial"/>
            </a:endParaRPr>
          </a:p>
        </p:txBody>
      </p:sp>
      <p:sp>
        <p:nvSpPr>
          <p:cNvPr id="157" name="CustomShape 2"/>
          <p:cNvSpPr/>
          <p:nvPr/>
        </p:nvSpPr>
        <p:spPr>
          <a:xfrm>
            <a:off x="63360" y="-136440"/>
            <a:ext cx="304200" cy="304200"/>
          </a:xfrm>
          <a:prstGeom prst="rect">
            <a:avLst/>
          </a:prstGeom>
          <a:noFill/>
          <a:ln>
            <a:noFill/>
          </a:ln>
        </p:spPr>
        <p:style>
          <a:lnRef idx="0"/>
          <a:fillRef idx="0"/>
          <a:effectRef idx="0"/>
          <a:fontRef idx="minor"/>
        </p:style>
      </p:sp>
      <p:sp>
        <p:nvSpPr>
          <p:cNvPr id="158" name="CustomShape 3"/>
          <p:cNvSpPr/>
          <p:nvPr/>
        </p:nvSpPr>
        <p:spPr>
          <a:xfrm>
            <a:off x="155520" y="1316160"/>
            <a:ext cx="8987760" cy="6998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2000" spc="-1" strike="noStrike">
                <a:solidFill>
                  <a:srgbClr val="000000"/>
                </a:solidFill>
                <a:latin typeface="Raleway"/>
                <a:ea typeface="DejaVu Sans"/>
              </a:rPr>
              <a:t>A common way to visualise the contribute of each component is through a scree plot, a bar plot of the variance explained.</a:t>
            </a:r>
            <a:endParaRPr b="0" lang="en-GB" sz="2000" spc="-1" strike="noStrike">
              <a:latin typeface="Arial"/>
            </a:endParaRPr>
          </a:p>
        </p:txBody>
      </p:sp>
      <p:sp>
        <p:nvSpPr>
          <p:cNvPr id="159" name="CustomShape 4"/>
          <p:cNvSpPr/>
          <p:nvPr/>
        </p:nvSpPr>
        <p:spPr>
          <a:xfrm>
            <a:off x="155520" y="-144360"/>
            <a:ext cx="304200" cy="304200"/>
          </a:xfrm>
          <a:prstGeom prst="rect">
            <a:avLst/>
          </a:prstGeom>
          <a:noFill/>
          <a:ln>
            <a:noFill/>
          </a:ln>
        </p:spPr>
        <p:style>
          <a:lnRef idx="0"/>
          <a:fillRef idx="0"/>
          <a:effectRef idx="0"/>
          <a:fontRef idx="minor"/>
        </p:style>
      </p:sp>
      <p:pic>
        <p:nvPicPr>
          <p:cNvPr id="160" name="Picture 3" descr=""/>
          <p:cNvPicPr/>
          <p:nvPr/>
        </p:nvPicPr>
        <p:blipFill>
          <a:blip r:embed="rId1"/>
          <a:stretch/>
        </p:blipFill>
        <p:spPr>
          <a:xfrm>
            <a:off x="2045160" y="2274840"/>
            <a:ext cx="5208840" cy="4389840"/>
          </a:xfrm>
          <a:prstGeom prst="rect">
            <a:avLst/>
          </a:prstGeom>
          <a:ln>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0" y="419040"/>
            <a:ext cx="8902080" cy="6386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GB" sz="3600" spc="-1" strike="noStrike">
                <a:solidFill>
                  <a:srgbClr val="000000"/>
                </a:solidFill>
                <a:latin typeface="Raleway"/>
                <a:ea typeface="DejaVu Sans"/>
              </a:rPr>
              <a:t>Dimension reduction</a:t>
            </a:r>
            <a:endParaRPr b="0" lang="en-GB" sz="3600" spc="-1" strike="noStrike">
              <a:latin typeface="Arial"/>
            </a:endParaRPr>
          </a:p>
        </p:txBody>
      </p:sp>
      <p:sp>
        <p:nvSpPr>
          <p:cNvPr id="162" name="CustomShape 2"/>
          <p:cNvSpPr/>
          <p:nvPr/>
        </p:nvSpPr>
        <p:spPr>
          <a:xfrm>
            <a:off x="63360" y="-136440"/>
            <a:ext cx="304200" cy="304200"/>
          </a:xfrm>
          <a:prstGeom prst="rect">
            <a:avLst/>
          </a:prstGeom>
          <a:noFill/>
          <a:ln>
            <a:noFill/>
          </a:ln>
        </p:spPr>
        <p:style>
          <a:lnRef idx="0"/>
          <a:fillRef idx="0"/>
          <a:effectRef idx="0"/>
          <a:fontRef idx="minor"/>
        </p:style>
      </p:sp>
      <p:sp>
        <p:nvSpPr>
          <p:cNvPr id="163" name="CustomShape 3"/>
          <p:cNvSpPr/>
          <p:nvPr/>
        </p:nvSpPr>
        <p:spPr>
          <a:xfrm>
            <a:off x="155520" y="-144360"/>
            <a:ext cx="304200" cy="304200"/>
          </a:xfrm>
          <a:prstGeom prst="rect">
            <a:avLst/>
          </a:prstGeom>
          <a:noFill/>
          <a:ln>
            <a:noFill/>
          </a:ln>
        </p:spPr>
        <p:style>
          <a:lnRef idx="0"/>
          <a:fillRef idx="0"/>
          <a:effectRef idx="0"/>
          <a:fontRef idx="minor"/>
        </p:style>
      </p:sp>
      <p:pic>
        <p:nvPicPr>
          <p:cNvPr id="164" name="Picture 9" descr=""/>
          <p:cNvPicPr/>
          <p:nvPr/>
        </p:nvPicPr>
        <p:blipFill>
          <a:blip r:embed="rId1"/>
          <a:stretch/>
        </p:blipFill>
        <p:spPr>
          <a:xfrm>
            <a:off x="3818880" y="3483000"/>
            <a:ext cx="5208840" cy="1227960"/>
          </a:xfrm>
          <a:prstGeom prst="rect">
            <a:avLst/>
          </a:prstGeom>
          <a:ln>
            <a:noFill/>
          </a:ln>
        </p:spPr>
      </p:pic>
      <p:sp>
        <p:nvSpPr>
          <p:cNvPr id="165" name="CustomShape 4"/>
          <p:cNvSpPr/>
          <p:nvPr/>
        </p:nvSpPr>
        <p:spPr>
          <a:xfrm>
            <a:off x="1707120" y="1343520"/>
            <a:ext cx="4813560" cy="3643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000000"/>
                </a:solidFill>
                <a:latin typeface="Raleway"/>
                <a:ea typeface="DejaVu Sans"/>
              </a:rPr>
              <a:t>From 2D…                                                   …to 1D!</a:t>
            </a:r>
            <a:endParaRPr b="0" lang="en-GB" sz="1800" spc="-1" strike="noStrike">
              <a:latin typeface="Arial"/>
            </a:endParaRPr>
          </a:p>
        </p:txBody>
      </p:sp>
      <p:pic>
        <p:nvPicPr>
          <p:cNvPr id="166" name="Picture 11" descr=""/>
          <p:cNvPicPr/>
          <p:nvPr/>
        </p:nvPicPr>
        <p:blipFill>
          <a:blip r:embed="rId2"/>
          <a:srcRect l="0" t="0" r="15619" b="0"/>
          <a:stretch/>
        </p:blipFill>
        <p:spPr>
          <a:xfrm>
            <a:off x="0" y="1990800"/>
            <a:ext cx="4025520" cy="3761280"/>
          </a:xfrm>
          <a:prstGeom prst="rect">
            <a:avLst/>
          </a:prstGeom>
          <a:ln>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0" y="419040"/>
            <a:ext cx="8902080" cy="6386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GB" sz="3600" spc="-1" strike="noStrike">
                <a:solidFill>
                  <a:srgbClr val="000000"/>
                </a:solidFill>
                <a:latin typeface="Raleway"/>
                <a:ea typeface="DejaVu Sans"/>
              </a:rPr>
              <a:t>A larger dataset!</a:t>
            </a:r>
            <a:endParaRPr b="0" lang="en-GB" sz="3600" spc="-1" strike="noStrike">
              <a:latin typeface="Arial"/>
            </a:endParaRPr>
          </a:p>
        </p:txBody>
      </p:sp>
      <p:sp>
        <p:nvSpPr>
          <p:cNvPr id="168" name="CustomShape 2"/>
          <p:cNvSpPr/>
          <p:nvPr/>
        </p:nvSpPr>
        <p:spPr>
          <a:xfrm>
            <a:off x="63360" y="-136440"/>
            <a:ext cx="304200" cy="304200"/>
          </a:xfrm>
          <a:prstGeom prst="rect">
            <a:avLst/>
          </a:prstGeom>
          <a:noFill/>
          <a:ln>
            <a:noFill/>
          </a:ln>
        </p:spPr>
        <p:style>
          <a:lnRef idx="0"/>
          <a:fillRef idx="0"/>
          <a:effectRef idx="0"/>
          <a:fontRef idx="minor"/>
        </p:style>
      </p:sp>
      <p:sp>
        <p:nvSpPr>
          <p:cNvPr id="169" name="CustomShape 3"/>
          <p:cNvSpPr/>
          <p:nvPr/>
        </p:nvSpPr>
        <p:spPr>
          <a:xfrm>
            <a:off x="155520" y="-144360"/>
            <a:ext cx="304200" cy="304200"/>
          </a:xfrm>
          <a:prstGeom prst="rect">
            <a:avLst/>
          </a:prstGeom>
          <a:noFill/>
          <a:ln>
            <a:noFill/>
          </a:ln>
        </p:spPr>
        <p:style>
          <a:lnRef idx="0"/>
          <a:fillRef idx="0"/>
          <a:effectRef idx="0"/>
          <a:fontRef idx="minor"/>
        </p:style>
      </p:sp>
      <p:pic>
        <p:nvPicPr>
          <p:cNvPr id="170" name="Picture 7" descr=""/>
          <p:cNvPicPr/>
          <p:nvPr/>
        </p:nvPicPr>
        <p:blipFill>
          <a:blip r:embed="rId1"/>
          <a:stretch/>
        </p:blipFill>
        <p:spPr>
          <a:xfrm>
            <a:off x="666720" y="1065600"/>
            <a:ext cx="7568640" cy="5682240"/>
          </a:xfrm>
          <a:prstGeom prst="rect">
            <a:avLst/>
          </a:prstGeom>
          <a:ln>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0" y="419040"/>
            <a:ext cx="8902080" cy="6386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GB" sz="3600" spc="-1" strike="noStrike">
                <a:solidFill>
                  <a:srgbClr val="000000"/>
                </a:solidFill>
                <a:latin typeface="Raleway"/>
                <a:ea typeface="DejaVu Sans"/>
              </a:rPr>
              <a:t>PCA</a:t>
            </a:r>
            <a:endParaRPr b="0" lang="en-GB" sz="3600" spc="-1" strike="noStrike">
              <a:latin typeface="Arial"/>
            </a:endParaRPr>
          </a:p>
        </p:txBody>
      </p:sp>
      <p:sp>
        <p:nvSpPr>
          <p:cNvPr id="172" name="CustomShape 2"/>
          <p:cNvSpPr/>
          <p:nvPr/>
        </p:nvSpPr>
        <p:spPr>
          <a:xfrm>
            <a:off x="63360" y="-136440"/>
            <a:ext cx="304200" cy="304200"/>
          </a:xfrm>
          <a:prstGeom prst="rect">
            <a:avLst/>
          </a:prstGeom>
          <a:noFill/>
          <a:ln>
            <a:noFill/>
          </a:ln>
        </p:spPr>
        <p:style>
          <a:lnRef idx="0"/>
          <a:fillRef idx="0"/>
          <a:effectRef idx="0"/>
          <a:fontRef idx="minor"/>
        </p:style>
      </p:sp>
      <p:sp>
        <p:nvSpPr>
          <p:cNvPr id="173" name="CustomShape 3"/>
          <p:cNvSpPr/>
          <p:nvPr/>
        </p:nvSpPr>
        <p:spPr>
          <a:xfrm>
            <a:off x="155520" y="-144360"/>
            <a:ext cx="304200" cy="304200"/>
          </a:xfrm>
          <a:prstGeom prst="rect">
            <a:avLst/>
          </a:prstGeom>
          <a:noFill/>
          <a:ln>
            <a:noFill/>
          </a:ln>
        </p:spPr>
        <p:style>
          <a:lnRef idx="0"/>
          <a:fillRef idx="0"/>
          <a:effectRef idx="0"/>
          <a:fontRef idx="minor"/>
        </p:style>
      </p:sp>
      <p:pic>
        <p:nvPicPr>
          <p:cNvPr id="174" name="Picture 1" descr=""/>
          <p:cNvPicPr/>
          <p:nvPr/>
        </p:nvPicPr>
        <p:blipFill>
          <a:blip r:embed="rId1"/>
          <a:stretch/>
        </p:blipFill>
        <p:spPr>
          <a:xfrm>
            <a:off x="3693240" y="2119320"/>
            <a:ext cx="5208840" cy="4341960"/>
          </a:xfrm>
          <a:prstGeom prst="rect">
            <a:avLst/>
          </a:prstGeom>
          <a:ln>
            <a:noFill/>
          </a:ln>
        </p:spPr>
      </p:pic>
      <p:pic>
        <p:nvPicPr>
          <p:cNvPr id="175" name="Picture 8" descr=""/>
          <p:cNvPicPr/>
          <p:nvPr/>
        </p:nvPicPr>
        <p:blipFill>
          <a:blip r:embed="rId2"/>
          <a:stretch/>
        </p:blipFill>
        <p:spPr>
          <a:xfrm>
            <a:off x="63360" y="2964960"/>
            <a:ext cx="3530520" cy="2650320"/>
          </a:xfrm>
          <a:prstGeom prst="rect">
            <a:avLst/>
          </a:prstGeom>
          <a:ln>
            <a:noFill/>
          </a:ln>
        </p:spPr>
      </p:pic>
      <p:sp>
        <p:nvSpPr>
          <p:cNvPr id="176" name="CustomShape 4"/>
          <p:cNvSpPr/>
          <p:nvPr/>
        </p:nvSpPr>
        <p:spPr>
          <a:xfrm>
            <a:off x="1707480" y="1343520"/>
            <a:ext cx="4953960" cy="3643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000000"/>
                </a:solidFill>
                <a:latin typeface="Raleway"/>
                <a:ea typeface="DejaVu Sans"/>
              </a:rPr>
              <a:t>From 10D…                                                   …to 2D!</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0" y="419040"/>
            <a:ext cx="8902080" cy="6386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GB" sz="3600" spc="-1" strike="noStrike">
                <a:solidFill>
                  <a:srgbClr val="000000"/>
                </a:solidFill>
                <a:latin typeface="Raleway"/>
                <a:ea typeface="DejaVu Sans"/>
              </a:rPr>
              <a:t>Scree plot</a:t>
            </a:r>
            <a:endParaRPr b="0" lang="en-GB" sz="3600" spc="-1" strike="noStrike">
              <a:latin typeface="Arial"/>
            </a:endParaRPr>
          </a:p>
        </p:txBody>
      </p:sp>
      <p:sp>
        <p:nvSpPr>
          <p:cNvPr id="178" name="CustomShape 2"/>
          <p:cNvSpPr/>
          <p:nvPr/>
        </p:nvSpPr>
        <p:spPr>
          <a:xfrm>
            <a:off x="63360" y="-136440"/>
            <a:ext cx="304200" cy="304200"/>
          </a:xfrm>
          <a:prstGeom prst="rect">
            <a:avLst/>
          </a:prstGeom>
          <a:noFill/>
          <a:ln>
            <a:noFill/>
          </a:ln>
        </p:spPr>
        <p:style>
          <a:lnRef idx="0"/>
          <a:fillRef idx="0"/>
          <a:effectRef idx="0"/>
          <a:fontRef idx="minor"/>
        </p:style>
      </p:sp>
      <p:sp>
        <p:nvSpPr>
          <p:cNvPr id="179" name="CustomShape 3"/>
          <p:cNvSpPr/>
          <p:nvPr/>
        </p:nvSpPr>
        <p:spPr>
          <a:xfrm>
            <a:off x="155520" y="-144360"/>
            <a:ext cx="304200" cy="304200"/>
          </a:xfrm>
          <a:prstGeom prst="rect">
            <a:avLst/>
          </a:prstGeom>
          <a:noFill/>
          <a:ln>
            <a:noFill/>
          </a:ln>
        </p:spPr>
        <p:style>
          <a:lnRef idx="0"/>
          <a:fillRef idx="0"/>
          <a:effectRef idx="0"/>
          <a:fontRef idx="minor"/>
        </p:style>
      </p:sp>
      <p:pic>
        <p:nvPicPr>
          <p:cNvPr id="180" name="Picture 3" descr=""/>
          <p:cNvPicPr/>
          <p:nvPr/>
        </p:nvPicPr>
        <p:blipFill>
          <a:blip r:embed="rId1"/>
          <a:stretch/>
        </p:blipFill>
        <p:spPr>
          <a:xfrm>
            <a:off x="1299600" y="1065600"/>
            <a:ext cx="6302880" cy="5254200"/>
          </a:xfrm>
          <a:prstGeom prst="rect">
            <a:avLst/>
          </a:prstGeom>
          <a:ln>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0" y="419040"/>
            <a:ext cx="8902080" cy="6386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GB" sz="3600" spc="-1" strike="noStrike">
                <a:solidFill>
                  <a:srgbClr val="000000"/>
                </a:solidFill>
                <a:latin typeface="Raleway"/>
                <a:ea typeface="DejaVu Sans"/>
              </a:rPr>
              <a:t>Summary</a:t>
            </a:r>
            <a:endParaRPr b="0" lang="en-GB" sz="3600" spc="-1" strike="noStrike">
              <a:latin typeface="Arial"/>
            </a:endParaRPr>
          </a:p>
        </p:txBody>
      </p:sp>
      <p:sp>
        <p:nvSpPr>
          <p:cNvPr id="182" name="CustomShape 2"/>
          <p:cNvSpPr/>
          <p:nvPr/>
        </p:nvSpPr>
        <p:spPr>
          <a:xfrm>
            <a:off x="63360" y="-136440"/>
            <a:ext cx="304200" cy="304200"/>
          </a:xfrm>
          <a:prstGeom prst="rect">
            <a:avLst/>
          </a:prstGeom>
          <a:noFill/>
          <a:ln>
            <a:noFill/>
          </a:ln>
        </p:spPr>
        <p:style>
          <a:lnRef idx="0"/>
          <a:fillRef idx="0"/>
          <a:effectRef idx="0"/>
          <a:fontRef idx="minor"/>
        </p:style>
      </p:sp>
      <p:sp>
        <p:nvSpPr>
          <p:cNvPr id="183" name="CustomShape 3"/>
          <p:cNvSpPr/>
          <p:nvPr/>
        </p:nvSpPr>
        <p:spPr>
          <a:xfrm>
            <a:off x="155520" y="-144360"/>
            <a:ext cx="304200" cy="304200"/>
          </a:xfrm>
          <a:prstGeom prst="rect">
            <a:avLst/>
          </a:prstGeom>
          <a:noFill/>
          <a:ln>
            <a:noFill/>
          </a:ln>
        </p:spPr>
        <p:style>
          <a:lnRef idx="0"/>
          <a:fillRef idx="0"/>
          <a:effectRef idx="0"/>
          <a:fontRef idx="minor"/>
        </p:style>
      </p:sp>
      <p:sp>
        <p:nvSpPr>
          <p:cNvPr id="184" name="CustomShape 4"/>
          <p:cNvSpPr/>
          <p:nvPr/>
        </p:nvSpPr>
        <p:spPr>
          <a:xfrm>
            <a:off x="120600" y="1596960"/>
            <a:ext cx="8902080" cy="2833200"/>
          </a:xfrm>
          <a:prstGeom prst="rect">
            <a:avLst/>
          </a:prstGeom>
          <a:noFill/>
          <a:ln>
            <a:noFill/>
          </a:ln>
        </p:spPr>
        <p:style>
          <a:lnRef idx="0"/>
          <a:fillRef idx="0"/>
          <a:effectRef idx="0"/>
          <a:fontRef idx="minor"/>
        </p:style>
        <p:txBody>
          <a:bodyPr lIns="90000" rIns="90000" tIns="45000" bIns="45000">
            <a:spAutoFit/>
          </a:bodyPr>
          <a:p>
            <a:pPr marL="285840" indent="-285120">
              <a:lnSpc>
                <a:spcPct val="100000"/>
              </a:lnSpc>
              <a:buClr>
                <a:srgbClr val="000000"/>
              </a:buClr>
              <a:buFont typeface="StarSymbol"/>
              <a:buChar char="-"/>
            </a:pPr>
            <a:r>
              <a:rPr b="0" lang="en-GB" sz="1800" spc="-1" strike="noStrike">
                <a:solidFill>
                  <a:srgbClr val="000000"/>
                </a:solidFill>
                <a:latin typeface="Raleway"/>
                <a:ea typeface="Calibri"/>
              </a:rPr>
              <a:t>PCA is one of the dimension reduction techniques, that allow reducing the number of variables in a dataset</a:t>
            </a:r>
            <a:endParaRPr b="0" lang="en-GB" sz="1800" spc="-1" strike="noStrike">
              <a:latin typeface="Arial"/>
            </a:endParaRPr>
          </a:p>
          <a:p>
            <a:pPr>
              <a:lnSpc>
                <a:spcPct val="100000"/>
              </a:lnSpc>
            </a:pPr>
            <a:endParaRPr b="0" lang="en-GB" sz="1800" spc="-1" strike="noStrike">
              <a:latin typeface="Arial"/>
            </a:endParaRPr>
          </a:p>
          <a:p>
            <a:pPr marL="285840" indent="-285120">
              <a:lnSpc>
                <a:spcPct val="100000"/>
              </a:lnSpc>
              <a:buClr>
                <a:srgbClr val="000000"/>
              </a:buClr>
              <a:buFont typeface="StarSymbol"/>
              <a:buChar char="-"/>
            </a:pPr>
            <a:r>
              <a:rPr b="0" lang="en-GB" sz="1800" spc="-1" strike="noStrike">
                <a:solidFill>
                  <a:srgbClr val="000000"/>
                </a:solidFill>
                <a:latin typeface="Raleway"/>
                <a:ea typeface="Calibri"/>
              </a:rPr>
              <a:t>Useful for simplify dataset with many variables</a:t>
            </a:r>
            <a:endParaRPr b="0" lang="en-GB" sz="1800" spc="-1" strike="noStrike">
              <a:latin typeface="Arial"/>
            </a:endParaRPr>
          </a:p>
          <a:p>
            <a:pPr>
              <a:lnSpc>
                <a:spcPct val="100000"/>
              </a:lnSpc>
            </a:pPr>
            <a:endParaRPr b="0" lang="en-GB" sz="1800" spc="-1" strike="noStrike">
              <a:latin typeface="Arial"/>
            </a:endParaRPr>
          </a:p>
          <a:p>
            <a:pPr marL="285840" indent="-285120">
              <a:lnSpc>
                <a:spcPct val="100000"/>
              </a:lnSpc>
              <a:buClr>
                <a:srgbClr val="000000"/>
              </a:buClr>
              <a:buFont typeface="StarSymbol"/>
              <a:buChar char="-"/>
            </a:pPr>
            <a:r>
              <a:rPr b="0" lang="en-GB" sz="1800" spc="-1" strike="noStrike">
                <a:solidFill>
                  <a:srgbClr val="000000"/>
                </a:solidFill>
                <a:latin typeface="Raleway"/>
                <a:ea typeface="Calibri"/>
              </a:rPr>
              <a:t>Useful to find groups of observations that differ because of complex relations between variables</a:t>
            </a:r>
            <a:endParaRPr b="0" lang="en-GB" sz="1800" spc="-1" strike="noStrike">
              <a:latin typeface="Arial"/>
            </a:endParaRPr>
          </a:p>
          <a:p>
            <a:pPr>
              <a:lnSpc>
                <a:spcPct val="100000"/>
              </a:lnSpc>
            </a:pPr>
            <a:endParaRPr b="0" lang="en-GB" sz="1800" spc="-1" strike="noStrike">
              <a:latin typeface="Arial"/>
            </a:endParaRPr>
          </a:p>
          <a:p>
            <a:pPr marL="285840" indent="-285120">
              <a:lnSpc>
                <a:spcPct val="100000"/>
              </a:lnSpc>
              <a:buClr>
                <a:srgbClr val="000000"/>
              </a:buClr>
              <a:buFont typeface="StarSymbol"/>
              <a:buChar char="-"/>
            </a:pPr>
            <a:r>
              <a:rPr b="0" lang="en-GB" sz="1800" spc="-1" strike="noStrike">
                <a:solidFill>
                  <a:srgbClr val="000000"/>
                </a:solidFill>
                <a:latin typeface="Raleway"/>
                <a:ea typeface="Calibri"/>
              </a:rPr>
              <a:t>It relies on rotating the data so that we express them relative to the direction in which they have biggest variance</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CustomShape 1"/>
          <p:cNvSpPr/>
          <p:nvPr/>
        </p:nvSpPr>
        <p:spPr>
          <a:xfrm>
            <a:off x="0" y="419040"/>
            <a:ext cx="8902080" cy="6386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GB" sz="3600" spc="-1" strike="noStrike">
                <a:solidFill>
                  <a:srgbClr val="000000"/>
                </a:solidFill>
                <a:latin typeface="Raleway"/>
                <a:ea typeface="DejaVu Sans"/>
              </a:rPr>
              <a:t>Measuring gene expression!</a:t>
            </a:r>
            <a:endParaRPr b="0" lang="en-GB" sz="3600" spc="-1" strike="noStrike">
              <a:latin typeface="Arial"/>
            </a:endParaRPr>
          </a:p>
        </p:txBody>
      </p:sp>
      <p:sp>
        <p:nvSpPr>
          <p:cNvPr id="50" name="CustomShape 2"/>
          <p:cNvSpPr/>
          <p:nvPr/>
        </p:nvSpPr>
        <p:spPr>
          <a:xfrm>
            <a:off x="194040" y="1947960"/>
            <a:ext cx="8514000" cy="3930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800" spc="-1" strike="noStrike">
                <a:solidFill>
                  <a:srgbClr val="000000"/>
                </a:solidFill>
                <a:latin typeface="Raleway"/>
                <a:ea typeface="DejaVu Sans"/>
              </a:rPr>
              <a:t>We are interested in measuring gene expression in three sets of patients</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Raleway"/>
                <a:ea typeface="DejaVu Sans"/>
              </a:rPr>
              <a:t>Control group (</a:t>
            </a:r>
            <a:r>
              <a:rPr b="1" lang="en-GB" sz="1800" spc="-1" strike="noStrike">
                <a:solidFill>
                  <a:srgbClr val="000000"/>
                </a:solidFill>
                <a:latin typeface="Raleway"/>
                <a:ea typeface="DejaVu Sans"/>
              </a:rPr>
              <a:t>Ctrl</a:t>
            </a:r>
            <a:r>
              <a:rPr b="0" lang="en-GB" sz="1800" spc="-1" strike="noStrike">
                <a:solidFill>
                  <a:srgbClr val="000000"/>
                </a:solidFill>
                <a:latin typeface="Raleway"/>
                <a:ea typeface="DejaVu Sans"/>
              </a:rPr>
              <a:t>) : no liver pathology</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Raleway"/>
                <a:ea typeface="DejaVu Sans"/>
              </a:rPr>
              <a:t>Liver fibrosis group (</a:t>
            </a:r>
            <a:r>
              <a:rPr b="1" lang="en-GB" sz="1800" spc="-1" strike="noStrike">
                <a:solidFill>
                  <a:srgbClr val="000000"/>
                </a:solidFill>
                <a:latin typeface="Raleway"/>
                <a:ea typeface="DejaVu Sans"/>
              </a:rPr>
              <a:t>Fibr</a:t>
            </a:r>
            <a:r>
              <a:rPr b="0" lang="en-GB" sz="1800" spc="-1" strike="noStrike">
                <a:solidFill>
                  <a:srgbClr val="000000"/>
                </a:solidFill>
                <a:latin typeface="Raleway"/>
                <a:ea typeface="DejaVu Sans"/>
              </a:rPr>
              <a:t>) : patients with liver fibrosis</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Raleway"/>
                <a:ea typeface="DejaVu Sans"/>
              </a:rPr>
              <a:t>Liver cirrhosis group (</a:t>
            </a:r>
            <a:r>
              <a:rPr b="1" lang="en-GB" sz="1800" spc="-1" strike="noStrike">
                <a:solidFill>
                  <a:srgbClr val="000000"/>
                </a:solidFill>
                <a:latin typeface="Raleway"/>
                <a:ea typeface="DejaVu Sans"/>
              </a:rPr>
              <a:t>Cir</a:t>
            </a:r>
            <a:r>
              <a:rPr b="0" lang="en-GB" sz="1800" spc="-1" strike="noStrike">
                <a:solidFill>
                  <a:srgbClr val="000000"/>
                </a:solidFill>
                <a:latin typeface="Raleway"/>
                <a:ea typeface="DejaVu Sans"/>
              </a:rPr>
              <a:t>) : patients with liver cirrhosis</a:t>
            </a: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Raleway"/>
                <a:ea typeface="DejaVu Sans"/>
              </a:rPr>
              <a:t>10 patients / group</a:t>
            </a: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Raleway"/>
                <a:ea typeface="DejaVu Sans"/>
              </a:rPr>
              <a:t>RNA extracted from liver biopsy, RT-PCR, then expression of target genes assessed by qPCR.</a:t>
            </a:r>
            <a:endParaRPr b="0" lang="en-GB" sz="1800" spc="-1" strike="noStrike">
              <a:latin typeface="Arial"/>
            </a:endParaRPr>
          </a:p>
        </p:txBody>
      </p:sp>
      <p:sp>
        <p:nvSpPr>
          <p:cNvPr id="51" name="CustomShape 3"/>
          <p:cNvSpPr/>
          <p:nvPr/>
        </p:nvSpPr>
        <p:spPr>
          <a:xfrm>
            <a:off x="63360" y="-136440"/>
            <a:ext cx="304200" cy="30420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CustomShape 1"/>
          <p:cNvSpPr/>
          <p:nvPr/>
        </p:nvSpPr>
        <p:spPr>
          <a:xfrm>
            <a:off x="0" y="419040"/>
            <a:ext cx="8902080" cy="6386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GB" sz="3600" spc="-1" strike="noStrike">
                <a:solidFill>
                  <a:srgbClr val="000000"/>
                </a:solidFill>
                <a:latin typeface="Raleway"/>
                <a:ea typeface="DejaVu Sans"/>
              </a:rPr>
              <a:t>Experiment 1 – 1 gene</a:t>
            </a:r>
            <a:endParaRPr b="0" lang="en-GB" sz="3600" spc="-1" strike="noStrike">
              <a:latin typeface="Arial"/>
            </a:endParaRPr>
          </a:p>
        </p:txBody>
      </p:sp>
      <p:sp>
        <p:nvSpPr>
          <p:cNvPr id="53" name="CustomShape 2"/>
          <p:cNvSpPr/>
          <p:nvPr/>
        </p:nvSpPr>
        <p:spPr>
          <a:xfrm>
            <a:off x="194040" y="1947960"/>
            <a:ext cx="8514000" cy="364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800" spc="-1" strike="noStrike">
                <a:solidFill>
                  <a:srgbClr val="000000"/>
                </a:solidFill>
                <a:latin typeface="Raleway"/>
                <a:ea typeface="DejaVu Sans"/>
              </a:rPr>
              <a:t>Very simple experiment – we only measure gene A</a:t>
            </a:r>
            <a:endParaRPr b="0" lang="en-GB" sz="1800" spc="-1" strike="noStrike">
              <a:latin typeface="Arial"/>
            </a:endParaRPr>
          </a:p>
        </p:txBody>
      </p:sp>
      <p:sp>
        <p:nvSpPr>
          <p:cNvPr id="54" name="CustomShape 3"/>
          <p:cNvSpPr/>
          <p:nvPr/>
        </p:nvSpPr>
        <p:spPr>
          <a:xfrm>
            <a:off x="63360" y="-136440"/>
            <a:ext cx="304200" cy="304200"/>
          </a:xfrm>
          <a:prstGeom prst="rect">
            <a:avLst/>
          </a:prstGeom>
          <a:noFill/>
          <a:ln>
            <a:noFill/>
          </a:ln>
        </p:spPr>
        <p:style>
          <a:lnRef idx="0"/>
          <a:fillRef idx="0"/>
          <a:effectRef idx="0"/>
          <a:fontRef idx="minor"/>
        </p:style>
      </p:sp>
      <p:graphicFrame>
        <p:nvGraphicFramePr>
          <p:cNvPr id="55" name="Table 4"/>
          <p:cNvGraphicFramePr/>
          <p:nvPr/>
        </p:nvGraphicFramePr>
        <p:xfrm>
          <a:off x="368280" y="2679840"/>
          <a:ext cx="8533800" cy="741240"/>
        </p:xfrm>
        <a:graphic>
          <a:graphicData uri="http://schemas.openxmlformats.org/drawingml/2006/table">
            <a:tbl>
              <a:tblPr/>
              <a:tblGrid>
                <a:gridCol w="1066680"/>
                <a:gridCol w="1066680"/>
                <a:gridCol w="1066680"/>
                <a:gridCol w="1066680"/>
                <a:gridCol w="1066680"/>
                <a:gridCol w="1066680"/>
                <a:gridCol w="1066680"/>
                <a:gridCol w="1067400"/>
              </a:tblGrid>
              <a:tr h="370800">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e7e6e6"/>
                    </a:solidFill>
                  </a:tcPr>
                </a:tc>
                <a:tc>
                  <a:txBody>
                    <a:bodyPr>
                      <a:noAutofit/>
                    </a:bodyPr>
                    <a:p>
                      <a:pPr algn="ctr">
                        <a:lnSpc>
                          <a:spcPct val="100000"/>
                        </a:lnSpc>
                      </a:pPr>
                      <a:r>
                        <a:rPr b="1" lang="en-GB" sz="1400" spc="-1" strike="noStrike">
                          <a:solidFill>
                            <a:srgbClr val="ffffff"/>
                          </a:solidFill>
                          <a:latin typeface="Raleway"/>
                        </a:rPr>
                        <a:t>Patient 1</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noAutofit/>
                    </a:bodyPr>
                    <a:p>
                      <a:pPr algn="ctr">
                        <a:lnSpc>
                          <a:spcPct val="100000"/>
                        </a:lnSpc>
                      </a:pPr>
                      <a:r>
                        <a:rPr b="1" lang="en-GB" sz="1400" spc="-1" strike="noStrike">
                          <a:solidFill>
                            <a:srgbClr val="ffffff"/>
                          </a:solidFill>
                          <a:latin typeface="Raleway"/>
                        </a:rPr>
                        <a:t>Patient 2</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noAutofit/>
                    </a:bodyPr>
                    <a:p>
                      <a:pPr algn="ctr">
                        <a:lnSpc>
                          <a:spcPct val="100000"/>
                        </a:lnSpc>
                      </a:pPr>
                      <a:r>
                        <a:rPr b="1" lang="en-GB" sz="1400" spc="-1" strike="noStrike">
                          <a:solidFill>
                            <a:srgbClr val="ffffff"/>
                          </a:solidFill>
                          <a:latin typeface="Raleway"/>
                        </a:rPr>
                        <a:t>Patient 3</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noAutofit/>
                    </a:bodyPr>
                    <a:p>
                      <a:pPr algn="ctr">
                        <a:lnSpc>
                          <a:spcPct val="100000"/>
                        </a:lnSpc>
                      </a:pPr>
                      <a:r>
                        <a:rPr b="1" lang="en-GB" sz="1400" spc="-1" strike="noStrike">
                          <a:solidFill>
                            <a:srgbClr val="ffffff"/>
                          </a:solidFill>
                          <a:latin typeface="Raleway"/>
                        </a:rPr>
                        <a:t> </a:t>
                      </a:r>
                      <a:r>
                        <a:rPr b="1" lang="en-GB" sz="1400" spc="-1" strike="noStrike">
                          <a:solidFill>
                            <a:srgbClr val="ffffff"/>
                          </a:solidFill>
                          <a:latin typeface="Raleway"/>
                        </a:rPr>
                        <a:t>Patient 4</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noAutofit/>
                    </a:bodyPr>
                    <a:p>
                      <a:pPr algn="ctr">
                        <a:lnSpc>
                          <a:spcPct val="100000"/>
                        </a:lnSpc>
                      </a:pPr>
                      <a:r>
                        <a:rPr b="1" lang="en-GB" sz="1400" spc="-1" strike="noStrike">
                          <a:solidFill>
                            <a:srgbClr val="ffffff"/>
                          </a:solidFill>
                          <a:latin typeface="Raleway"/>
                        </a:rPr>
                        <a:t>Patient 5</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noAutofit/>
                    </a:bodyPr>
                    <a:p>
                      <a:pPr algn="ctr">
                        <a:lnSpc>
                          <a:spcPct val="100000"/>
                        </a:lnSpc>
                      </a:pPr>
                      <a:r>
                        <a:rPr b="1" lang="en-GB" sz="1400" spc="-1" strike="noStrike">
                          <a:solidFill>
                            <a:srgbClr val="ffffff"/>
                          </a:solidFill>
                          <a:latin typeface="Raleway"/>
                        </a:rPr>
                        <a:t>…</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noAutofit/>
                    </a:bodyPr>
                    <a:p>
                      <a:pPr algn="ctr">
                        <a:lnSpc>
                          <a:spcPct val="100000"/>
                        </a:lnSpc>
                      </a:pPr>
                      <a:r>
                        <a:rPr b="1" lang="en-GB" sz="1400" spc="-1" strike="noStrike">
                          <a:solidFill>
                            <a:srgbClr val="ffffff"/>
                          </a:solidFill>
                          <a:latin typeface="Raleway"/>
                        </a:rPr>
                        <a:t>Patient 30</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370800">
                <a:tc>
                  <a:txBody>
                    <a:bodyPr>
                      <a:noAutofit/>
                    </a:bodyPr>
                    <a:p>
                      <a:pPr algn="ctr">
                        <a:lnSpc>
                          <a:spcPct val="100000"/>
                        </a:lnSpc>
                      </a:pPr>
                      <a:r>
                        <a:rPr b="0" lang="en-GB" sz="1400" spc="-1" strike="noStrike">
                          <a:solidFill>
                            <a:srgbClr val="000000"/>
                          </a:solidFill>
                          <a:latin typeface="Raleway"/>
                        </a:rPr>
                        <a:t>A</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8cbad"/>
                    </a:solidFill>
                  </a:tcPr>
                </a:tc>
                <a:tc>
                  <a:txBody>
                    <a:bodyPr>
                      <a:noAutofit/>
                    </a:bodyPr>
                    <a:p>
                      <a:pPr algn="ctr">
                        <a:lnSpc>
                          <a:spcPct val="100000"/>
                        </a:lnSpc>
                      </a:pPr>
                      <a:r>
                        <a:rPr b="0" lang="en-GB" sz="1400" spc="-1" strike="noStrike">
                          <a:solidFill>
                            <a:srgbClr val="000000"/>
                          </a:solidFill>
                          <a:latin typeface="Raleway"/>
                        </a:rPr>
                        <a:t>12.5</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GB" sz="1400" spc="-1" strike="noStrike">
                          <a:solidFill>
                            <a:srgbClr val="000000"/>
                          </a:solidFill>
                          <a:latin typeface="Raleway"/>
                        </a:rPr>
                        <a:t>13.9</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GB" sz="1400" spc="-1" strike="noStrike">
                          <a:solidFill>
                            <a:srgbClr val="000000"/>
                          </a:solidFill>
                          <a:latin typeface="Raleway"/>
                        </a:rPr>
                        <a:t>8.4</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GB" sz="1400" spc="-1" strike="noStrike">
                          <a:solidFill>
                            <a:srgbClr val="000000"/>
                          </a:solidFill>
                          <a:latin typeface="Raleway"/>
                        </a:rPr>
                        <a:t>11.3</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GB" sz="1400" spc="-1" strike="noStrike">
                          <a:solidFill>
                            <a:srgbClr val="000000"/>
                          </a:solidFill>
                          <a:latin typeface="Raleway"/>
                        </a:rPr>
                        <a:t>12.9</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GB" sz="1400" spc="-1" strike="noStrike">
                          <a:solidFill>
                            <a:srgbClr val="000000"/>
                          </a:solidFill>
                          <a:latin typeface="Raleway"/>
                        </a:rPr>
                        <a:t>…</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GB" sz="1400" spc="-1" strike="noStrike">
                          <a:solidFill>
                            <a:srgbClr val="000000"/>
                          </a:solidFill>
                          <a:latin typeface="Raleway"/>
                        </a:rPr>
                        <a:t>22.4</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bl>
          </a:graphicData>
        </a:graphic>
      </p:graphicFrame>
      <p:pic>
        <p:nvPicPr>
          <p:cNvPr id="56" name="Picture 9" descr=""/>
          <p:cNvPicPr/>
          <p:nvPr/>
        </p:nvPicPr>
        <p:blipFill>
          <a:blip r:embed="rId1"/>
          <a:stretch/>
        </p:blipFill>
        <p:spPr>
          <a:xfrm>
            <a:off x="368280" y="4004280"/>
            <a:ext cx="8348760" cy="2063160"/>
          </a:xfrm>
          <a:prstGeom prst="rect">
            <a:avLst/>
          </a:prstGeom>
          <a:ln>
            <a:noFill/>
          </a:ln>
        </p:spPr>
      </p:pic>
      <p:pic>
        <p:nvPicPr>
          <p:cNvPr id="57" name="" descr=""/>
          <p:cNvPicPr/>
          <p:nvPr/>
        </p:nvPicPr>
        <p:blipFill>
          <a:blip r:embed="rId2"/>
          <a:stretch/>
        </p:blipFill>
        <p:spPr>
          <a:xfrm>
            <a:off x="8055000" y="4604760"/>
            <a:ext cx="208800" cy="65664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CustomShape 1"/>
          <p:cNvSpPr/>
          <p:nvPr/>
        </p:nvSpPr>
        <p:spPr>
          <a:xfrm>
            <a:off x="0" y="419040"/>
            <a:ext cx="8902080" cy="6386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GB" sz="3600" spc="-1" strike="noStrike">
                <a:solidFill>
                  <a:srgbClr val="000000"/>
                </a:solidFill>
                <a:latin typeface="Raleway"/>
                <a:ea typeface="DejaVu Sans"/>
              </a:rPr>
              <a:t>Experiment 2 – 2 genes</a:t>
            </a:r>
            <a:endParaRPr b="0" lang="en-GB" sz="3600" spc="-1" strike="noStrike">
              <a:latin typeface="Arial"/>
            </a:endParaRPr>
          </a:p>
        </p:txBody>
      </p:sp>
      <p:sp>
        <p:nvSpPr>
          <p:cNvPr id="59" name="CustomShape 2"/>
          <p:cNvSpPr/>
          <p:nvPr/>
        </p:nvSpPr>
        <p:spPr>
          <a:xfrm>
            <a:off x="194040" y="1413360"/>
            <a:ext cx="8514000" cy="364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800" spc="-1" strike="noStrike">
                <a:solidFill>
                  <a:srgbClr val="000000"/>
                </a:solidFill>
                <a:latin typeface="Raleway"/>
                <a:ea typeface="DejaVu Sans"/>
              </a:rPr>
              <a:t>Now we measure 2 genes</a:t>
            </a:r>
            <a:endParaRPr b="0" lang="en-GB" sz="1800" spc="-1" strike="noStrike">
              <a:latin typeface="Arial"/>
            </a:endParaRPr>
          </a:p>
        </p:txBody>
      </p:sp>
      <p:sp>
        <p:nvSpPr>
          <p:cNvPr id="60" name="CustomShape 3"/>
          <p:cNvSpPr/>
          <p:nvPr/>
        </p:nvSpPr>
        <p:spPr>
          <a:xfrm>
            <a:off x="63360" y="-136440"/>
            <a:ext cx="304200" cy="304200"/>
          </a:xfrm>
          <a:prstGeom prst="rect">
            <a:avLst/>
          </a:prstGeom>
          <a:noFill/>
          <a:ln>
            <a:noFill/>
          </a:ln>
        </p:spPr>
        <p:style>
          <a:lnRef idx="0"/>
          <a:fillRef idx="0"/>
          <a:effectRef idx="0"/>
          <a:fontRef idx="minor"/>
        </p:style>
      </p:sp>
      <p:graphicFrame>
        <p:nvGraphicFramePr>
          <p:cNvPr id="61" name="Table 4"/>
          <p:cNvGraphicFramePr/>
          <p:nvPr/>
        </p:nvGraphicFramePr>
        <p:xfrm>
          <a:off x="368280" y="2130840"/>
          <a:ext cx="8533800" cy="1112040"/>
        </p:xfrm>
        <a:graphic>
          <a:graphicData uri="http://schemas.openxmlformats.org/drawingml/2006/table">
            <a:tbl>
              <a:tblPr/>
              <a:tblGrid>
                <a:gridCol w="1066680"/>
                <a:gridCol w="1066680"/>
                <a:gridCol w="1066680"/>
                <a:gridCol w="1066680"/>
                <a:gridCol w="1066680"/>
                <a:gridCol w="1066680"/>
                <a:gridCol w="1066680"/>
                <a:gridCol w="1067400"/>
              </a:tblGrid>
              <a:tr h="370800">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e7e6e6"/>
                    </a:solidFill>
                  </a:tcPr>
                </a:tc>
                <a:tc>
                  <a:txBody>
                    <a:bodyPr>
                      <a:noAutofit/>
                    </a:bodyPr>
                    <a:p>
                      <a:pPr algn="ctr">
                        <a:lnSpc>
                          <a:spcPct val="100000"/>
                        </a:lnSpc>
                      </a:pPr>
                      <a:r>
                        <a:rPr b="1" lang="en-GB" sz="1400" spc="-1" strike="noStrike">
                          <a:solidFill>
                            <a:srgbClr val="ffffff"/>
                          </a:solidFill>
                          <a:latin typeface="Raleway"/>
                        </a:rPr>
                        <a:t>Patient 1</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noAutofit/>
                    </a:bodyPr>
                    <a:p>
                      <a:pPr algn="ctr">
                        <a:lnSpc>
                          <a:spcPct val="100000"/>
                        </a:lnSpc>
                      </a:pPr>
                      <a:r>
                        <a:rPr b="1" lang="en-GB" sz="1400" spc="-1" strike="noStrike">
                          <a:solidFill>
                            <a:srgbClr val="ffffff"/>
                          </a:solidFill>
                          <a:latin typeface="Raleway"/>
                        </a:rPr>
                        <a:t>Patient 2</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noAutofit/>
                    </a:bodyPr>
                    <a:p>
                      <a:pPr algn="ctr">
                        <a:lnSpc>
                          <a:spcPct val="100000"/>
                        </a:lnSpc>
                      </a:pPr>
                      <a:r>
                        <a:rPr b="1" lang="en-GB" sz="1400" spc="-1" strike="noStrike">
                          <a:solidFill>
                            <a:srgbClr val="ffffff"/>
                          </a:solidFill>
                          <a:latin typeface="Raleway"/>
                        </a:rPr>
                        <a:t>Patient 3</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noAutofit/>
                    </a:bodyPr>
                    <a:p>
                      <a:pPr algn="ctr">
                        <a:lnSpc>
                          <a:spcPct val="100000"/>
                        </a:lnSpc>
                      </a:pPr>
                      <a:r>
                        <a:rPr b="1" lang="en-GB" sz="1400" spc="-1" strike="noStrike">
                          <a:solidFill>
                            <a:srgbClr val="ffffff"/>
                          </a:solidFill>
                          <a:latin typeface="Raleway"/>
                        </a:rPr>
                        <a:t> </a:t>
                      </a:r>
                      <a:r>
                        <a:rPr b="1" lang="en-GB" sz="1400" spc="-1" strike="noStrike">
                          <a:solidFill>
                            <a:srgbClr val="ffffff"/>
                          </a:solidFill>
                          <a:latin typeface="Raleway"/>
                        </a:rPr>
                        <a:t>Patient 4</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noAutofit/>
                    </a:bodyPr>
                    <a:p>
                      <a:pPr algn="ctr">
                        <a:lnSpc>
                          <a:spcPct val="100000"/>
                        </a:lnSpc>
                      </a:pPr>
                      <a:r>
                        <a:rPr b="1" lang="en-GB" sz="1400" spc="-1" strike="noStrike">
                          <a:solidFill>
                            <a:srgbClr val="ffffff"/>
                          </a:solidFill>
                          <a:latin typeface="Raleway"/>
                        </a:rPr>
                        <a:t>Patient 5</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noAutofit/>
                    </a:bodyPr>
                    <a:p>
                      <a:pPr algn="ctr">
                        <a:lnSpc>
                          <a:spcPct val="100000"/>
                        </a:lnSpc>
                      </a:pPr>
                      <a:r>
                        <a:rPr b="1" lang="en-GB" sz="1400" spc="-1" strike="noStrike">
                          <a:solidFill>
                            <a:srgbClr val="ffffff"/>
                          </a:solidFill>
                          <a:latin typeface="Raleway"/>
                        </a:rPr>
                        <a:t>…</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noAutofit/>
                    </a:bodyPr>
                    <a:p>
                      <a:pPr algn="ctr">
                        <a:lnSpc>
                          <a:spcPct val="100000"/>
                        </a:lnSpc>
                      </a:pPr>
                      <a:r>
                        <a:rPr b="1" lang="en-GB" sz="1400" spc="-1" strike="noStrike">
                          <a:solidFill>
                            <a:srgbClr val="ffffff"/>
                          </a:solidFill>
                          <a:latin typeface="Raleway"/>
                        </a:rPr>
                        <a:t>Patient 30</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370800">
                <a:tc>
                  <a:txBody>
                    <a:bodyPr>
                      <a:noAutofit/>
                    </a:bodyPr>
                    <a:p>
                      <a:pPr algn="ctr">
                        <a:lnSpc>
                          <a:spcPct val="100000"/>
                        </a:lnSpc>
                      </a:pPr>
                      <a:r>
                        <a:rPr b="0" lang="en-GB" sz="1400" spc="-1" strike="noStrike">
                          <a:solidFill>
                            <a:srgbClr val="000000"/>
                          </a:solidFill>
                          <a:latin typeface="Raleway"/>
                        </a:rPr>
                        <a:t>A</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8cbad"/>
                    </a:solidFill>
                  </a:tcPr>
                </a:tc>
                <a:tc>
                  <a:txBody>
                    <a:bodyPr>
                      <a:noAutofit/>
                    </a:bodyPr>
                    <a:p>
                      <a:pPr algn="ctr">
                        <a:lnSpc>
                          <a:spcPct val="100000"/>
                        </a:lnSpc>
                      </a:pPr>
                      <a:r>
                        <a:rPr b="0" lang="en-GB" sz="1400" spc="-1" strike="noStrike">
                          <a:solidFill>
                            <a:srgbClr val="000000"/>
                          </a:solidFill>
                          <a:latin typeface="Raleway"/>
                        </a:rPr>
                        <a:t>12.5</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GB" sz="1400" spc="-1" strike="noStrike">
                          <a:solidFill>
                            <a:srgbClr val="000000"/>
                          </a:solidFill>
                          <a:latin typeface="Raleway"/>
                        </a:rPr>
                        <a:t>13.9</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GB" sz="1400" spc="-1" strike="noStrike">
                          <a:solidFill>
                            <a:srgbClr val="000000"/>
                          </a:solidFill>
                          <a:latin typeface="Raleway"/>
                        </a:rPr>
                        <a:t>8.4</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GB" sz="1400" spc="-1" strike="noStrike">
                          <a:solidFill>
                            <a:srgbClr val="000000"/>
                          </a:solidFill>
                          <a:latin typeface="Raleway"/>
                        </a:rPr>
                        <a:t>11.3</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GB" sz="1400" spc="-1" strike="noStrike">
                          <a:solidFill>
                            <a:srgbClr val="000000"/>
                          </a:solidFill>
                          <a:latin typeface="Raleway"/>
                        </a:rPr>
                        <a:t>12.9</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GB" sz="1400" spc="-1" strike="noStrike">
                          <a:solidFill>
                            <a:srgbClr val="000000"/>
                          </a:solidFill>
                          <a:latin typeface="Raleway"/>
                        </a:rPr>
                        <a:t>…</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GB" sz="1400" spc="-1" strike="noStrike">
                          <a:solidFill>
                            <a:srgbClr val="000000"/>
                          </a:solidFill>
                          <a:latin typeface="Raleway"/>
                        </a:rPr>
                        <a:t>22.4</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370800">
                <a:tc>
                  <a:txBody>
                    <a:bodyPr>
                      <a:noAutofit/>
                    </a:bodyPr>
                    <a:p>
                      <a:pPr algn="ctr">
                        <a:lnSpc>
                          <a:spcPct val="100000"/>
                        </a:lnSpc>
                      </a:pPr>
                      <a:r>
                        <a:rPr b="0" lang="en-GB" sz="1400" spc="-1" strike="noStrike">
                          <a:solidFill>
                            <a:srgbClr val="000000"/>
                          </a:solidFill>
                          <a:latin typeface="Raleway"/>
                        </a:rPr>
                        <a:t>B</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8cbad"/>
                    </a:solidFill>
                  </a:tcPr>
                </a:tc>
                <a:tc>
                  <a:txBody>
                    <a:bodyPr>
                      <a:noAutofit/>
                    </a:bodyPr>
                    <a:p>
                      <a:pPr algn="ctr">
                        <a:lnSpc>
                          <a:spcPct val="100000"/>
                        </a:lnSpc>
                      </a:pPr>
                      <a:r>
                        <a:rPr b="0" lang="en-GB" sz="1400" spc="-1" strike="noStrike">
                          <a:solidFill>
                            <a:srgbClr val="000000"/>
                          </a:solidFill>
                          <a:latin typeface="Raleway"/>
                        </a:rPr>
                        <a:t>18.2</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GB" sz="1400" spc="-1" strike="noStrike">
                          <a:solidFill>
                            <a:srgbClr val="000000"/>
                          </a:solidFill>
                          <a:latin typeface="Raleway"/>
                        </a:rPr>
                        <a:t>11.1</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GB" sz="1400" spc="-1" strike="noStrike">
                          <a:solidFill>
                            <a:srgbClr val="000000"/>
                          </a:solidFill>
                          <a:latin typeface="Raleway"/>
                        </a:rPr>
                        <a:t>16.4</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GB" sz="1400" spc="-1" strike="noStrike">
                          <a:solidFill>
                            <a:srgbClr val="000000"/>
                          </a:solidFill>
                          <a:latin typeface="Raleway"/>
                        </a:rPr>
                        <a:t>15.8</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GB" sz="1400" spc="-1" strike="noStrike">
                          <a:solidFill>
                            <a:srgbClr val="000000"/>
                          </a:solidFill>
                          <a:latin typeface="Raleway"/>
                        </a:rPr>
                        <a:t>15.6</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GB" sz="1400" spc="-1" strike="noStrike">
                          <a:solidFill>
                            <a:srgbClr val="000000"/>
                          </a:solidFill>
                          <a:latin typeface="Raleway"/>
                        </a:rPr>
                        <a:t>…</a:t>
                      </a:r>
                      <a:r>
                        <a:rPr b="0" lang="en-GB" sz="1400" spc="-1" strike="noStrike">
                          <a:solidFill>
                            <a:srgbClr val="000000"/>
                          </a:solidFill>
                          <a:latin typeface="Raleway"/>
                        </a:rPr>
                        <a:t>.</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GB" sz="1400" spc="-1" strike="noStrike">
                          <a:solidFill>
                            <a:srgbClr val="000000"/>
                          </a:solidFill>
                          <a:latin typeface="Raleway"/>
                        </a:rPr>
                        <a:t>24.3</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bl>
          </a:graphicData>
        </a:graphic>
      </p:graphicFrame>
      <p:pic>
        <p:nvPicPr>
          <p:cNvPr id="62" name="Picture 8" descr=""/>
          <p:cNvPicPr/>
          <p:nvPr/>
        </p:nvPicPr>
        <p:blipFill>
          <a:blip r:embed="rId1"/>
          <a:stretch/>
        </p:blipFill>
        <p:spPr>
          <a:xfrm>
            <a:off x="2466720" y="3438000"/>
            <a:ext cx="4336920" cy="3419280"/>
          </a:xfrm>
          <a:prstGeom prst="rect">
            <a:avLst/>
          </a:prstGeom>
          <a:ln>
            <a:noFill/>
          </a:ln>
        </p:spPr>
      </p:pic>
      <p:pic>
        <p:nvPicPr>
          <p:cNvPr id="63" name="" descr=""/>
          <p:cNvPicPr/>
          <p:nvPr/>
        </p:nvPicPr>
        <p:blipFill>
          <a:blip r:embed="rId2"/>
          <a:stretch/>
        </p:blipFill>
        <p:spPr>
          <a:xfrm>
            <a:off x="6255000" y="4748760"/>
            <a:ext cx="208800" cy="65664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CustomShape 1"/>
          <p:cNvSpPr/>
          <p:nvPr/>
        </p:nvSpPr>
        <p:spPr>
          <a:xfrm>
            <a:off x="0" y="419040"/>
            <a:ext cx="8902080" cy="6386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GB" sz="3600" spc="-1" strike="noStrike">
                <a:solidFill>
                  <a:srgbClr val="000000"/>
                </a:solidFill>
                <a:latin typeface="Raleway"/>
                <a:ea typeface="DejaVu Sans"/>
              </a:rPr>
              <a:t>Experiment 3 – 10 genes</a:t>
            </a:r>
            <a:endParaRPr b="0" lang="en-GB" sz="3600" spc="-1" strike="noStrike">
              <a:latin typeface="Arial"/>
            </a:endParaRPr>
          </a:p>
        </p:txBody>
      </p:sp>
      <p:sp>
        <p:nvSpPr>
          <p:cNvPr id="65" name="CustomShape 2"/>
          <p:cNvSpPr/>
          <p:nvPr/>
        </p:nvSpPr>
        <p:spPr>
          <a:xfrm>
            <a:off x="194040" y="1413360"/>
            <a:ext cx="8514000" cy="364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800" spc="-1" strike="noStrike">
                <a:solidFill>
                  <a:srgbClr val="000000"/>
                </a:solidFill>
                <a:latin typeface="Raleway"/>
                <a:ea typeface="DejaVu Sans"/>
              </a:rPr>
              <a:t>Now we measure 10 genes</a:t>
            </a:r>
            <a:endParaRPr b="0" lang="en-GB" sz="1800" spc="-1" strike="noStrike">
              <a:latin typeface="Arial"/>
            </a:endParaRPr>
          </a:p>
        </p:txBody>
      </p:sp>
      <p:sp>
        <p:nvSpPr>
          <p:cNvPr id="66" name="CustomShape 3"/>
          <p:cNvSpPr/>
          <p:nvPr/>
        </p:nvSpPr>
        <p:spPr>
          <a:xfrm>
            <a:off x="63360" y="-136440"/>
            <a:ext cx="304200" cy="304200"/>
          </a:xfrm>
          <a:prstGeom prst="rect">
            <a:avLst/>
          </a:prstGeom>
          <a:noFill/>
          <a:ln>
            <a:noFill/>
          </a:ln>
        </p:spPr>
        <p:style>
          <a:lnRef idx="0"/>
          <a:fillRef idx="0"/>
          <a:effectRef idx="0"/>
          <a:fontRef idx="minor"/>
        </p:style>
      </p:sp>
      <p:graphicFrame>
        <p:nvGraphicFramePr>
          <p:cNvPr id="67" name="Table 4"/>
          <p:cNvGraphicFramePr/>
          <p:nvPr/>
        </p:nvGraphicFramePr>
        <p:xfrm>
          <a:off x="368280" y="2130840"/>
          <a:ext cx="8533800" cy="1853640"/>
        </p:xfrm>
        <a:graphic>
          <a:graphicData uri="http://schemas.openxmlformats.org/drawingml/2006/table">
            <a:tbl>
              <a:tblPr/>
              <a:tblGrid>
                <a:gridCol w="1066680"/>
                <a:gridCol w="1066680"/>
                <a:gridCol w="1066680"/>
                <a:gridCol w="1066680"/>
                <a:gridCol w="1066680"/>
                <a:gridCol w="1066680"/>
                <a:gridCol w="1066680"/>
                <a:gridCol w="1067400"/>
              </a:tblGrid>
              <a:tr h="370800">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noAutofit/>
                    </a:bodyPr>
                    <a:p>
                      <a:pPr algn="ctr">
                        <a:lnSpc>
                          <a:spcPct val="100000"/>
                        </a:lnSpc>
                      </a:pPr>
                      <a:r>
                        <a:rPr b="1" lang="en-GB" sz="1400" spc="-1" strike="noStrike">
                          <a:solidFill>
                            <a:srgbClr val="ffffff"/>
                          </a:solidFill>
                          <a:latin typeface="Raleway"/>
                        </a:rPr>
                        <a:t>Patient 1</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noAutofit/>
                    </a:bodyPr>
                    <a:p>
                      <a:pPr algn="ctr">
                        <a:lnSpc>
                          <a:spcPct val="100000"/>
                        </a:lnSpc>
                      </a:pPr>
                      <a:r>
                        <a:rPr b="1" lang="en-GB" sz="1400" spc="-1" strike="noStrike">
                          <a:solidFill>
                            <a:srgbClr val="ffffff"/>
                          </a:solidFill>
                          <a:latin typeface="Raleway"/>
                        </a:rPr>
                        <a:t>Patient 2</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noAutofit/>
                    </a:bodyPr>
                    <a:p>
                      <a:pPr algn="ctr">
                        <a:lnSpc>
                          <a:spcPct val="100000"/>
                        </a:lnSpc>
                      </a:pPr>
                      <a:r>
                        <a:rPr b="1" lang="en-GB" sz="1400" spc="-1" strike="noStrike">
                          <a:solidFill>
                            <a:srgbClr val="ffffff"/>
                          </a:solidFill>
                          <a:latin typeface="Raleway"/>
                        </a:rPr>
                        <a:t>Patient 3</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noAutofit/>
                    </a:bodyPr>
                    <a:p>
                      <a:pPr algn="ctr">
                        <a:lnSpc>
                          <a:spcPct val="100000"/>
                        </a:lnSpc>
                      </a:pPr>
                      <a:r>
                        <a:rPr b="1" lang="en-GB" sz="1400" spc="-1" strike="noStrike">
                          <a:solidFill>
                            <a:srgbClr val="ffffff"/>
                          </a:solidFill>
                          <a:latin typeface="Raleway"/>
                        </a:rPr>
                        <a:t> </a:t>
                      </a:r>
                      <a:r>
                        <a:rPr b="1" lang="en-GB" sz="1400" spc="-1" strike="noStrike">
                          <a:solidFill>
                            <a:srgbClr val="ffffff"/>
                          </a:solidFill>
                          <a:latin typeface="Raleway"/>
                        </a:rPr>
                        <a:t>Patient 4</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noAutofit/>
                    </a:bodyPr>
                    <a:p>
                      <a:pPr algn="ctr">
                        <a:lnSpc>
                          <a:spcPct val="100000"/>
                        </a:lnSpc>
                      </a:pPr>
                      <a:r>
                        <a:rPr b="1" lang="en-GB" sz="1400" spc="-1" strike="noStrike">
                          <a:solidFill>
                            <a:srgbClr val="ffffff"/>
                          </a:solidFill>
                          <a:latin typeface="Raleway"/>
                        </a:rPr>
                        <a:t>Patient 5</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noAutofit/>
                    </a:bodyPr>
                    <a:p>
                      <a:pPr algn="ctr">
                        <a:lnSpc>
                          <a:spcPct val="100000"/>
                        </a:lnSpc>
                      </a:pPr>
                      <a:r>
                        <a:rPr b="1" lang="en-GB" sz="1400" spc="-1" strike="noStrike">
                          <a:solidFill>
                            <a:srgbClr val="ffffff"/>
                          </a:solidFill>
                          <a:latin typeface="Raleway"/>
                        </a:rPr>
                        <a:t>…</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noAutofit/>
                    </a:bodyPr>
                    <a:p>
                      <a:pPr algn="ctr">
                        <a:lnSpc>
                          <a:spcPct val="100000"/>
                        </a:lnSpc>
                      </a:pPr>
                      <a:r>
                        <a:rPr b="1" lang="en-GB" sz="1400" spc="-1" strike="noStrike">
                          <a:solidFill>
                            <a:srgbClr val="ffffff"/>
                          </a:solidFill>
                          <a:latin typeface="Raleway"/>
                        </a:rPr>
                        <a:t>Patient 30</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370800">
                <a:tc>
                  <a:txBody>
                    <a:bodyPr>
                      <a:noAutofit/>
                    </a:bodyPr>
                    <a:p>
                      <a:pPr algn="ctr">
                        <a:lnSpc>
                          <a:spcPct val="100000"/>
                        </a:lnSpc>
                      </a:pPr>
                      <a:r>
                        <a:rPr b="0" lang="en-GB" sz="1400" spc="-1" strike="noStrike">
                          <a:solidFill>
                            <a:srgbClr val="000000"/>
                          </a:solidFill>
                          <a:latin typeface="Raleway"/>
                        </a:rPr>
                        <a:t>A</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GB" sz="1400" spc="-1" strike="noStrike">
                          <a:solidFill>
                            <a:srgbClr val="000000"/>
                          </a:solidFill>
                          <a:latin typeface="Raleway"/>
                        </a:rPr>
                        <a:t>12.5</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GB" sz="1400" spc="-1" strike="noStrike">
                          <a:solidFill>
                            <a:srgbClr val="000000"/>
                          </a:solidFill>
                          <a:latin typeface="Raleway"/>
                        </a:rPr>
                        <a:t>13.9</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GB" sz="1400" spc="-1" strike="noStrike">
                          <a:solidFill>
                            <a:srgbClr val="000000"/>
                          </a:solidFill>
                          <a:latin typeface="Raleway"/>
                        </a:rPr>
                        <a:t>8.4</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GB" sz="1400" spc="-1" strike="noStrike">
                          <a:solidFill>
                            <a:srgbClr val="000000"/>
                          </a:solidFill>
                          <a:latin typeface="Raleway"/>
                        </a:rPr>
                        <a:t>11.3</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GB" sz="1400" spc="-1" strike="noStrike">
                          <a:solidFill>
                            <a:srgbClr val="000000"/>
                          </a:solidFill>
                          <a:latin typeface="Raleway"/>
                        </a:rPr>
                        <a:t>12.9</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GB" sz="1400" spc="-1" strike="noStrike">
                          <a:solidFill>
                            <a:srgbClr val="000000"/>
                          </a:solidFill>
                          <a:latin typeface="Raleway"/>
                        </a:rPr>
                        <a:t>…</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GB" sz="1400" spc="-1" strike="noStrike">
                          <a:solidFill>
                            <a:srgbClr val="000000"/>
                          </a:solidFill>
                          <a:latin typeface="Raleway"/>
                        </a:rPr>
                        <a:t>22.4</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370800">
                <a:tc>
                  <a:txBody>
                    <a:bodyPr>
                      <a:noAutofit/>
                    </a:bodyPr>
                    <a:p>
                      <a:pPr algn="ctr">
                        <a:lnSpc>
                          <a:spcPct val="100000"/>
                        </a:lnSpc>
                      </a:pPr>
                      <a:r>
                        <a:rPr b="0" lang="en-GB" sz="1400" spc="-1" strike="noStrike">
                          <a:solidFill>
                            <a:srgbClr val="000000"/>
                          </a:solidFill>
                          <a:latin typeface="Raleway"/>
                        </a:rPr>
                        <a:t>B</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GB" sz="1400" spc="-1" strike="noStrike">
                          <a:solidFill>
                            <a:srgbClr val="000000"/>
                          </a:solidFill>
                          <a:latin typeface="Raleway"/>
                        </a:rPr>
                        <a:t>18.2</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GB" sz="1400" spc="-1" strike="noStrike">
                          <a:solidFill>
                            <a:srgbClr val="000000"/>
                          </a:solidFill>
                          <a:latin typeface="Raleway"/>
                        </a:rPr>
                        <a:t>11.1</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GB" sz="1400" spc="-1" strike="noStrike">
                          <a:solidFill>
                            <a:srgbClr val="000000"/>
                          </a:solidFill>
                          <a:latin typeface="Raleway"/>
                        </a:rPr>
                        <a:t>16.4</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GB" sz="1400" spc="-1" strike="noStrike">
                          <a:solidFill>
                            <a:srgbClr val="000000"/>
                          </a:solidFill>
                          <a:latin typeface="Raleway"/>
                        </a:rPr>
                        <a:t>15.8</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GB" sz="1400" spc="-1" strike="noStrike">
                          <a:solidFill>
                            <a:srgbClr val="000000"/>
                          </a:solidFill>
                          <a:latin typeface="Raleway"/>
                        </a:rPr>
                        <a:t>15.6</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GB" sz="1400" spc="-1" strike="noStrike">
                          <a:solidFill>
                            <a:srgbClr val="000000"/>
                          </a:solidFill>
                          <a:latin typeface="Raleway"/>
                        </a:rPr>
                        <a:t>…</a:t>
                      </a:r>
                      <a:r>
                        <a:rPr b="0" lang="en-GB" sz="1400" spc="-1" strike="noStrike">
                          <a:solidFill>
                            <a:srgbClr val="000000"/>
                          </a:solidFill>
                          <a:latin typeface="Raleway"/>
                        </a:rPr>
                        <a:t>.</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GB" sz="1400" spc="-1" strike="noStrike">
                          <a:solidFill>
                            <a:srgbClr val="000000"/>
                          </a:solidFill>
                          <a:latin typeface="Raleway"/>
                        </a:rPr>
                        <a:t>24.3</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370800">
                <a:tc>
                  <a:txBody>
                    <a:bodyPr>
                      <a:noAutofit/>
                    </a:bodyPr>
                    <a:p>
                      <a:pPr algn="ctr">
                        <a:lnSpc>
                          <a:spcPct val="100000"/>
                        </a:lnSpc>
                      </a:pPr>
                      <a:r>
                        <a:rPr b="0" lang="en-GB" sz="1400" spc="-1" strike="noStrike">
                          <a:solidFill>
                            <a:srgbClr val="000000"/>
                          </a:solidFill>
                          <a:latin typeface="Raleway"/>
                        </a:rPr>
                        <a:t>…</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GB" sz="1400" spc="-1" strike="noStrike">
                          <a:solidFill>
                            <a:srgbClr val="000000"/>
                          </a:solidFill>
                          <a:latin typeface="Raleway"/>
                        </a:rPr>
                        <a:t>…</a:t>
                      </a:r>
                      <a:r>
                        <a:rPr b="0" lang="en-GB" sz="1400" spc="-1" strike="noStrike">
                          <a:solidFill>
                            <a:srgbClr val="000000"/>
                          </a:solidFill>
                          <a:latin typeface="Raleway"/>
                        </a:rPr>
                        <a:t>.</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GB" sz="1400" spc="-1" strike="noStrike">
                          <a:solidFill>
                            <a:srgbClr val="000000"/>
                          </a:solidFill>
                          <a:latin typeface="Raleway"/>
                        </a:rPr>
                        <a:t>…</a:t>
                      </a:r>
                      <a:r>
                        <a:rPr b="0" lang="en-GB" sz="1400" spc="-1" strike="noStrike">
                          <a:solidFill>
                            <a:srgbClr val="000000"/>
                          </a:solidFill>
                          <a:latin typeface="Raleway"/>
                        </a:rPr>
                        <a:t>.</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GB" sz="1400" spc="-1" strike="noStrike">
                          <a:solidFill>
                            <a:srgbClr val="000000"/>
                          </a:solidFill>
                          <a:latin typeface="Raleway"/>
                        </a:rPr>
                        <a:t>…</a:t>
                      </a:r>
                      <a:r>
                        <a:rPr b="0" lang="en-GB" sz="1400" spc="-1" strike="noStrike">
                          <a:solidFill>
                            <a:srgbClr val="000000"/>
                          </a:solidFill>
                          <a:latin typeface="Raleway"/>
                        </a:rPr>
                        <a:t>.</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GB" sz="1400" spc="-1" strike="noStrike">
                          <a:solidFill>
                            <a:srgbClr val="000000"/>
                          </a:solidFill>
                          <a:latin typeface="Raleway"/>
                        </a:rPr>
                        <a:t>…</a:t>
                      </a:r>
                      <a:r>
                        <a:rPr b="0" lang="en-GB" sz="1400" spc="-1" strike="noStrike">
                          <a:solidFill>
                            <a:srgbClr val="000000"/>
                          </a:solidFill>
                          <a:latin typeface="Raleway"/>
                        </a:rPr>
                        <a:t>.</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GB" sz="1400" spc="-1" strike="noStrike">
                          <a:solidFill>
                            <a:srgbClr val="000000"/>
                          </a:solidFill>
                          <a:latin typeface="Raleway"/>
                        </a:rPr>
                        <a:t>…</a:t>
                      </a:r>
                      <a:r>
                        <a:rPr b="0" lang="en-GB" sz="1400" spc="-1" strike="noStrike">
                          <a:solidFill>
                            <a:srgbClr val="000000"/>
                          </a:solidFill>
                          <a:latin typeface="Raleway"/>
                        </a:rPr>
                        <a:t>.</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GB" sz="1400" spc="-1" strike="noStrike">
                          <a:solidFill>
                            <a:srgbClr val="000000"/>
                          </a:solidFill>
                          <a:latin typeface="Raleway"/>
                        </a:rPr>
                        <a:t>…</a:t>
                      </a:r>
                      <a:r>
                        <a:rPr b="0" lang="en-GB" sz="1400" spc="-1" strike="noStrike">
                          <a:solidFill>
                            <a:srgbClr val="000000"/>
                          </a:solidFill>
                          <a:latin typeface="Raleway"/>
                        </a:rPr>
                        <a:t>.</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GB" sz="1400" spc="-1" strike="noStrike">
                          <a:solidFill>
                            <a:srgbClr val="000000"/>
                          </a:solidFill>
                          <a:latin typeface="Raleway"/>
                        </a:rPr>
                        <a:t>…</a:t>
                      </a:r>
                      <a:r>
                        <a:rPr b="0" lang="en-GB" sz="1400" spc="-1" strike="noStrike">
                          <a:solidFill>
                            <a:srgbClr val="000000"/>
                          </a:solidFill>
                          <a:latin typeface="Raleway"/>
                        </a:rPr>
                        <a:t>.</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370800">
                <a:tc>
                  <a:txBody>
                    <a:bodyPr>
                      <a:noAutofit/>
                    </a:bodyPr>
                    <a:p>
                      <a:pPr algn="ctr">
                        <a:lnSpc>
                          <a:spcPct val="100000"/>
                        </a:lnSpc>
                      </a:pPr>
                      <a:r>
                        <a:rPr b="0" lang="en-GB" sz="1400" spc="-1" strike="noStrike">
                          <a:solidFill>
                            <a:srgbClr val="000000"/>
                          </a:solidFill>
                          <a:latin typeface="Raleway"/>
                        </a:rPr>
                        <a:t>J</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GB" sz="1400" spc="-1" strike="noStrike">
                          <a:solidFill>
                            <a:srgbClr val="000000"/>
                          </a:solidFill>
                          <a:latin typeface="Raleway"/>
                        </a:rPr>
                        <a:t>32.7</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GB" sz="1400" spc="-1" strike="noStrike">
                          <a:solidFill>
                            <a:srgbClr val="000000"/>
                          </a:solidFill>
                          <a:latin typeface="Raleway"/>
                        </a:rPr>
                        <a:t>28.0</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GB" sz="1400" spc="-1" strike="noStrike">
                          <a:solidFill>
                            <a:srgbClr val="000000"/>
                          </a:solidFill>
                          <a:latin typeface="Raleway"/>
                        </a:rPr>
                        <a:t>30.9</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GB" sz="1400" spc="-1" strike="noStrike">
                          <a:solidFill>
                            <a:srgbClr val="000000"/>
                          </a:solidFill>
                          <a:latin typeface="Raleway"/>
                        </a:rPr>
                        <a:t>42.8</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GB" sz="1400" spc="-1" strike="noStrike">
                          <a:solidFill>
                            <a:srgbClr val="000000"/>
                          </a:solidFill>
                          <a:latin typeface="Raleway"/>
                        </a:rPr>
                        <a:t>31.4</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GB" sz="1400" spc="-1" strike="noStrike">
                          <a:solidFill>
                            <a:srgbClr val="000000"/>
                          </a:solidFill>
                          <a:latin typeface="Raleway"/>
                        </a:rPr>
                        <a:t>28.5</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bl>
          </a:graphicData>
        </a:graphic>
      </p:graphicFrame>
      <p:sp>
        <p:nvSpPr>
          <p:cNvPr id="68" name="CustomShape 5"/>
          <p:cNvSpPr/>
          <p:nvPr/>
        </p:nvSpPr>
        <p:spPr>
          <a:xfrm>
            <a:off x="3037680" y="5050080"/>
            <a:ext cx="2826360" cy="3643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000000"/>
                </a:solidFill>
                <a:latin typeface="Raleway"/>
                <a:ea typeface="DejaVu Sans"/>
              </a:rPr>
              <a:t>Would need a 10D plot!!!!</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CustomShape 1"/>
          <p:cNvSpPr/>
          <p:nvPr/>
        </p:nvSpPr>
        <p:spPr>
          <a:xfrm>
            <a:off x="0" y="419040"/>
            <a:ext cx="8902080" cy="6386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GB" sz="3600" spc="-1" strike="noStrike">
                <a:solidFill>
                  <a:srgbClr val="000000"/>
                </a:solidFill>
                <a:latin typeface="Raleway"/>
                <a:ea typeface="DejaVu Sans"/>
              </a:rPr>
              <a:t>Experiment 3 – 10 genes</a:t>
            </a:r>
            <a:endParaRPr b="0" lang="en-GB" sz="3600" spc="-1" strike="noStrike">
              <a:latin typeface="Arial"/>
            </a:endParaRPr>
          </a:p>
        </p:txBody>
      </p:sp>
      <p:sp>
        <p:nvSpPr>
          <p:cNvPr id="70" name="CustomShape 2"/>
          <p:cNvSpPr/>
          <p:nvPr/>
        </p:nvSpPr>
        <p:spPr>
          <a:xfrm>
            <a:off x="63360" y="-136440"/>
            <a:ext cx="304200" cy="304200"/>
          </a:xfrm>
          <a:prstGeom prst="rect">
            <a:avLst/>
          </a:prstGeom>
          <a:noFill/>
          <a:ln>
            <a:noFill/>
          </a:ln>
        </p:spPr>
        <p:style>
          <a:lnRef idx="0"/>
          <a:fillRef idx="0"/>
          <a:effectRef idx="0"/>
          <a:fontRef idx="minor"/>
        </p:style>
      </p:sp>
      <p:pic>
        <p:nvPicPr>
          <p:cNvPr id="71" name="Picture 9" descr=""/>
          <p:cNvPicPr/>
          <p:nvPr/>
        </p:nvPicPr>
        <p:blipFill>
          <a:blip r:embed="rId1"/>
          <a:stretch/>
        </p:blipFill>
        <p:spPr>
          <a:xfrm>
            <a:off x="965520" y="1065600"/>
            <a:ext cx="7568640" cy="568224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CustomShape 1"/>
          <p:cNvSpPr/>
          <p:nvPr/>
        </p:nvSpPr>
        <p:spPr>
          <a:xfrm>
            <a:off x="0" y="419040"/>
            <a:ext cx="8902080" cy="6386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GB" sz="3600" spc="-1" strike="noStrike">
                <a:solidFill>
                  <a:srgbClr val="000000"/>
                </a:solidFill>
                <a:latin typeface="Raleway"/>
                <a:ea typeface="DejaVu Sans"/>
              </a:rPr>
              <a:t>Dimensionality reduction techniques</a:t>
            </a:r>
            <a:r>
              <a:rPr b="0" lang="en-GB" sz="3600" spc="-1" strike="noStrike">
                <a:solidFill>
                  <a:srgbClr val="000000"/>
                </a:solidFill>
                <a:latin typeface="Raleway"/>
                <a:ea typeface="DejaVu Sans"/>
              </a:rPr>
              <a:t>	</a:t>
            </a:r>
            <a:endParaRPr b="0" lang="en-GB" sz="3600" spc="-1" strike="noStrike">
              <a:latin typeface="Arial"/>
            </a:endParaRPr>
          </a:p>
        </p:txBody>
      </p:sp>
      <p:sp>
        <p:nvSpPr>
          <p:cNvPr id="73" name="CustomShape 2"/>
          <p:cNvSpPr/>
          <p:nvPr/>
        </p:nvSpPr>
        <p:spPr>
          <a:xfrm>
            <a:off x="194040" y="1223280"/>
            <a:ext cx="8514000" cy="5354640"/>
          </a:xfrm>
          <a:prstGeom prst="rect">
            <a:avLst/>
          </a:prstGeom>
          <a:blipFill rotWithShape="0">
            <a:blip r:embed="rId1"/>
            <a:stretch>
              <a:fillRect l="-637" t="-675" r="-779" b="-900"/>
            </a:stretch>
          </a:blipFill>
          <a:ln>
            <a:noFill/>
          </a:ln>
        </p:spPr>
        <p:style>
          <a:lnRef idx="0"/>
          <a:fillRef idx="0"/>
          <a:effectRef idx="0"/>
          <a:fontRef idx="minor"/>
        </p:style>
        <p:txBody>
          <a:bodyPr lIns="90000" rIns="90000" tIns="45000" bIns="45000">
            <a:noAutofit/>
          </a:bodyPr>
          <a:p>
            <a:pPr>
              <a:lnSpc>
                <a:spcPct val="100000"/>
              </a:lnSpc>
            </a:pPr>
            <a:r>
              <a:rPr b="0" lang="en-GB" sz="1800" spc="-1" strike="noStrike">
                <a:solidFill>
                  <a:srgbClr val="000000"/>
                </a:solidFill>
                <a:latin typeface="Raleway"/>
                <a:ea typeface="DejaVu Sans"/>
              </a:rPr>
              <a:t> </a:t>
            </a:r>
            <a:endParaRPr b="0" lang="en-GB" sz="1800" spc="-1" strike="noStrike">
              <a:latin typeface="Arial"/>
            </a:endParaRPr>
          </a:p>
        </p:txBody>
      </p:sp>
      <p:sp>
        <p:nvSpPr>
          <p:cNvPr id="74" name="CustomShape 3"/>
          <p:cNvSpPr/>
          <p:nvPr/>
        </p:nvSpPr>
        <p:spPr>
          <a:xfrm>
            <a:off x="63360" y="-136440"/>
            <a:ext cx="304200" cy="304200"/>
          </a:xfrm>
          <a:prstGeom prst="rect">
            <a:avLst/>
          </a:prstGeom>
          <a:noFill/>
          <a:ln>
            <a:noFill/>
          </a:ln>
        </p:spPr>
        <p:style>
          <a:lnRef idx="0"/>
          <a:fillRef idx="0"/>
          <a:effectRef idx="0"/>
          <a:fontRef idx="minor"/>
        </p:style>
      </p:sp>
      <p:sp>
        <p:nvSpPr>
          <p:cNvPr id="75" name="CustomShape 4"/>
          <p:cNvSpPr/>
          <p:nvPr/>
        </p:nvSpPr>
        <p:spPr>
          <a:xfrm rot="5400000">
            <a:off x="6381000" y="3297240"/>
            <a:ext cx="853920" cy="1396080"/>
          </a:xfrm>
          <a:prstGeom prst="curvedConnector2">
            <a:avLst/>
          </a:prstGeom>
          <a:noFill/>
          <a:ln>
            <a:round/>
            <a:tailEnd len="med" type="triangle" w="med"/>
          </a:ln>
        </p:spPr>
        <p:style>
          <a:lnRef idx="1">
            <a:schemeClr val="dk1"/>
          </a:lnRef>
          <a:fillRef idx="0">
            <a:schemeClr val="dk1"/>
          </a:fillRef>
          <a:effectRef idx="0">
            <a:schemeClr val="dk1"/>
          </a:effectRef>
          <a:fontRef idx="minor"/>
        </p:style>
      </p:sp>
      <p:sp>
        <p:nvSpPr>
          <p:cNvPr id="76" name="CustomShape 5"/>
          <p:cNvSpPr/>
          <p:nvPr/>
        </p:nvSpPr>
        <p:spPr>
          <a:xfrm>
            <a:off x="6109560" y="2829600"/>
            <a:ext cx="2792520" cy="7293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400" spc="-1" strike="noStrike">
                <a:solidFill>
                  <a:srgbClr val="000000"/>
                </a:solidFill>
                <a:latin typeface="Raleway"/>
                <a:ea typeface="DejaVu Sans"/>
              </a:rPr>
              <a:t>PC = principal component;</a:t>
            </a:r>
            <a:endParaRPr b="0" lang="en-GB" sz="1400" spc="-1" strike="noStrike">
              <a:latin typeface="Arial"/>
            </a:endParaRPr>
          </a:p>
          <a:p>
            <a:pPr>
              <a:lnSpc>
                <a:spcPct val="100000"/>
              </a:lnSpc>
            </a:pPr>
            <a:r>
              <a:rPr b="0" lang="en-GB" sz="1400" spc="-1" strike="noStrike">
                <a:solidFill>
                  <a:srgbClr val="000000"/>
                </a:solidFill>
                <a:latin typeface="Raleway"/>
                <a:ea typeface="DejaVu Sans"/>
              </a:rPr>
              <a:t>each PC is a linear combination of the original variables</a:t>
            </a:r>
            <a:endParaRPr b="0" lang="en-GB" sz="14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73">
                                            <p:txEl>
                                              <p:pRg st="3" end="3"/>
                                            </p:txEl>
                                          </p:spTgt>
                                        </p:tgtEl>
                                        <p:attrNameLst>
                                          <p:attrName>style.visibility</p:attrName>
                                        </p:attrNameLst>
                                      </p:cBhvr>
                                      <p:to>
                                        <p:strVal val="visible"/>
                                      </p:to>
                                    </p:set>
                                  </p:childTnLst>
                                </p:cTn>
                              </p:par>
                              <p:par>
                                <p:cTn id="7" nodeType="withEffect" fill="hold" presetClass="entr" presetID="1">
                                  <p:stCondLst>
                                    <p:cond delay="0"/>
                                  </p:stCondLst>
                                  <p:childTnLst>
                                    <p:set>
                                      <p:cBhvr>
                                        <p:cTn id="8" dur="1" fill="hold">
                                          <p:stCondLst>
                                            <p:cond delay="0"/>
                                          </p:stCondLst>
                                        </p:cTn>
                                        <p:tgtEl>
                                          <p:spTgt spid="7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nodeType="clickEffect" fill="hold" presetClass="entr" presetID="1">
                                  <p:stCondLst>
                                    <p:cond delay="0"/>
                                  </p:stCondLst>
                                  <p:childTnLst>
                                    <p:set>
                                      <p:cBhvr>
                                        <p:cTn id="12" dur="1" fill="hold">
                                          <p:stCondLst>
                                            <p:cond delay="0"/>
                                          </p:stCondLst>
                                        </p:cTn>
                                        <p:tgtEl>
                                          <p:spTgt spid="73">
                                            <p:txEl>
                                              <p:pRg st="7" end="7"/>
                                            </p:txEl>
                                          </p:spTgt>
                                        </p:tgtEl>
                                        <p:attrNameLst>
                                          <p:attrName>style.visibility</p:attrName>
                                        </p:attrNameLst>
                                      </p:cBhvr>
                                      <p:to>
                                        <p:strVal val="visible"/>
                                      </p:to>
                                    </p:set>
                                  </p:childTnLst>
                                </p:cTn>
                              </p:par>
                              <p:par>
                                <p:cTn id="13" nodeType="withEffect" fill="hold" presetClass="entr" presetID="1">
                                  <p:stCondLst>
                                    <p:cond delay="0"/>
                                  </p:stCondLst>
                                  <p:childTnLst>
                                    <p:set>
                                      <p:cBhvr>
                                        <p:cTn id="14" dur="1" fill="hold">
                                          <p:stCondLst>
                                            <p:cond delay="0"/>
                                          </p:stCondLst>
                                        </p:cTn>
                                        <p:tgtEl>
                                          <p:spTgt spid="73">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nodeType="clickEffect" fill="hold" presetClass="entr" presetID="1">
                                  <p:stCondLst>
                                    <p:cond delay="0"/>
                                  </p:stCondLst>
                                  <p:childTnLst>
                                    <p:set>
                                      <p:cBhvr>
                                        <p:cTn id="18" dur="1" fill="hold">
                                          <p:stCondLst>
                                            <p:cond delay="0"/>
                                          </p:stCondLst>
                                        </p:cTn>
                                        <p:tgtEl>
                                          <p:spTgt spid="76"/>
                                        </p:tgtEl>
                                        <p:attrNameLst>
                                          <p:attrName>style.visibility</p:attrName>
                                        </p:attrNameLst>
                                      </p:cBhvr>
                                      <p:to>
                                        <p:strVal val="visible"/>
                                      </p:to>
                                    </p:set>
                                  </p:childTnLst>
                                </p:cTn>
                              </p:par>
                              <p:par>
                                <p:cTn id="19" nodeType="withEffect" fill="hold" presetClass="entr" presetID="1">
                                  <p:stCondLst>
                                    <p:cond delay="0"/>
                                  </p:stCondLst>
                                  <p:childTnLst>
                                    <p:set>
                                      <p:cBhvr>
                                        <p:cTn id="20" dur="1" fill="hold">
                                          <p:stCondLst>
                                            <p:cond delay="0"/>
                                          </p:stCondLst>
                                        </p:cTn>
                                        <p:tgtEl>
                                          <p:spTgt spid="7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nodeType="clickEffect" fill="hold" presetClass="entr" presetID="1">
                                  <p:stCondLst>
                                    <p:cond delay="0"/>
                                  </p:stCondLst>
                                  <p:childTnLst>
                                    <p:set>
                                      <p:cBhvr>
                                        <p:cTn id="24" dur="1" fill="hold">
                                          <p:stCondLst>
                                            <p:cond delay="0"/>
                                          </p:stCondLst>
                                        </p:cTn>
                                        <p:tgtEl>
                                          <p:spTgt spid="73">
                                            <p:txEl>
                                              <p:pRg st="11" end="11"/>
                                            </p:txEl>
                                          </p:spTgt>
                                        </p:tgtEl>
                                        <p:attrNameLst>
                                          <p:attrName>style.visibility</p:attrName>
                                        </p:attrNameLst>
                                      </p:cBhvr>
                                      <p:to>
                                        <p:strVal val="visible"/>
                                      </p:to>
                                    </p:set>
                                  </p:childTnLst>
                                </p:cTn>
                              </p:par>
                              <p:par>
                                <p:cTn id="25" nodeType="withEffect" fill="hold" presetClass="entr" presetID="1">
                                  <p:stCondLst>
                                    <p:cond delay="0"/>
                                  </p:stCondLst>
                                  <p:childTnLst>
                                    <p:set>
                                      <p:cBhvr>
                                        <p:cTn id="26" dur="1" fill="hold">
                                          <p:stCondLst>
                                            <p:cond delay="0"/>
                                          </p:stCondLst>
                                        </p:cTn>
                                        <p:tgtEl>
                                          <p:spTgt spid="73">
                                            <p:txEl>
                                              <p:pRg st="13" end="13"/>
                                            </p:txEl>
                                          </p:spTgt>
                                        </p:tgtEl>
                                        <p:attrNameLst>
                                          <p:attrName>style.visibility</p:attrName>
                                        </p:attrNameLst>
                                      </p:cBhvr>
                                      <p:to>
                                        <p:strVal val="visible"/>
                                      </p:to>
                                    </p:set>
                                  </p:childTnLst>
                                </p:cTn>
                              </p:par>
                              <p:par>
                                <p:cTn id="27" nodeType="withEffect" fill="hold" presetClass="entr" presetID="1">
                                  <p:stCondLst>
                                    <p:cond delay="0"/>
                                  </p:stCondLst>
                                  <p:childTnLst>
                                    <p:set>
                                      <p:cBhvr>
                                        <p:cTn id="28" dur="1" fill="hold">
                                          <p:stCondLst>
                                            <p:cond delay="0"/>
                                          </p:stCondLst>
                                        </p:cTn>
                                        <p:tgtEl>
                                          <p:spTgt spid="73">
                                            <p:txEl>
                                              <p:pRg st="15" end="1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CustomShape 1"/>
          <p:cNvSpPr/>
          <p:nvPr/>
        </p:nvSpPr>
        <p:spPr>
          <a:xfrm>
            <a:off x="0" y="419040"/>
            <a:ext cx="8902080" cy="6386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GB" sz="3600" spc="-1" strike="noStrike">
                <a:solidFill>
                  <a:srgbClr val="000000"/>
                </a:solidFill>
                <a:latin typeface="Raleway"/>
                <a:ea typeface="DejaVu Sans"/>
              </a:rPr>
              <a:t>Experiment 3 – 10 genes</a:t>
            </a:r>
            <a:endParaRPr b="0" lang="en-GB" sz="3600" spc="-1" strike="noStrike">
              <a:latin typeface="Arial"/>
            </a:endParaRPr>
          </a:p>
        </p:txBody>
      </p:sp>
      <p:sp>
        <p:nvSpPr>
          <p:cNvPr id="78" name="CustomShape 2"/>
          <p:cNvSpPr/>
          <p:nvPr/>
        </p:nvSpPr>
        <p:spPr>
          <a:xfrm>
            <a:off x="194040" y="1413360"/>
            <a:ext cx="8514000" cy="364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800" spc="-1" strike="noStrike">
                <a:solidFill>
                  <a:srgbClr val="000000"/>
                </a:solidFill>
                <a:latin typeface="Raleway"/>
                <a:ea typeface="DejaVu Sans"/>
              </a:rPr>
              <a:t>I start from </a:t>
            </a:r>
            <a:endParaRPr b="0" lang="en-GB" sz="1800" spc="-1" strike="noStrike">
              <a:latin typeface="Arial"/>
            </a:endParaRPr>
          </a:p>
        </p:txBody>
      </p:sp>
      <p:sp>
        <p:nvSpPr>
          <p:cNvPr id="79" name="CustomShape 3"/>
          <p:cNvSpPr/>
          <p:nvPr/>
        </p:nvSpPr>
        <p:spPr>
          <a:xfrm>
            <a:off x="63360" y="-136440"/>
            <a:ext cx="304200" cy="304200"/>
          </a:xfrm>
          <a:prstGeom prst="rect">
            <a:avLst/>
          </a:prstGeom>
          <a:noFill/>
          <a:ln>
            <a:noFill/>
          </a:ln>
        </p:spPr>
        <p:style>
          <a:lnRef idx="0"/>
          <a:fillRef idx="0"/>
          <a:effectRef idx="0"/>
          <a:fontRef idx="minor"/>
        </p:style>
      </p:sp>
      <p:graphicFrame>
        <p:nvGraphicFramePr>
          <p:cNvPr id="80" name="Table 4"/>
          <p:cNvGraphicFramePr/>
          <p:nvPr/>
        </p:nvGraphicFramePr>
        <p:xfrm>
          <a:off x="216000" y="1782720"/>
          <a:ext cx="8533800" cy="1853640"/>
        </p:xfrm>
        <a:graphic>
          <a:graphicData uri="http://schemas.openxmlformats.org/drawingml/2006/table">
            <a:tbl>
              <a:tblPr/>
              <a:tblGrid>
                <a:gridCol w="1066680"/>
                <a:gridCol w="1066680"/>
                <a:gridCol w="1066680"/>
                <a:gridCol w="1066680"/>
                <a:gridCol w="1066680"/>
                <a:gridCol w="1066680"/>
                <a:gridCol w="1066680"/>
                <a:gridCol w="1067400"/>
              </a:tblGrid>
              <a:tr h="370800">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noAutofit/>
                    </a:bodyPr>
                    <a:p>
                      <a:pPr algn="ctr">
                        <a:lnSpc>
                          <a:spcPct val="100000"/>
                        </a:lnSpc>
                      </a:pPr>
                      <a:r>
                        <a:rPr b="1" lang="en-GB" sz="1400" spc="-1" strike="noStrike">
                          <a:solidFill>
                            <a:srgbClr val="ffffff"/>
                          </a:solidFill>
                          <a:latin typeface="Raleway"/>
                        </a:rPr>
                        <a:t>Patient 1</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noAutofit/>
                    </a:bodyPr>
                    <a:p>
                      <a:pPr algn="ctr">
                        <a:lnSpc>
                          <a:spcPct val="100000"/>
                        </a:lnSpc>
                      </a:pPr>
                      <a:r>
                        <a:rPr b="1" lang="en-GB" sz="1400" spc="-1" strike="noStrike">
                          <a:solidFill>
                            <a:srgbClr val="ffffff"/>
                          </a:solidFill>
                          <a:latin typeface="Raleway"/>
                        </a:rPr>
                        <a:t>Patient 2</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noAutofit/>
                    </a:bodyPr>
                    <a:p>
                      <a:pPr algn="ctr">
                        <a:lnSpc>
                          <a:spcPct val="100000"/>
                        </a:lnSpc>
                      </a:pPr>
                      <a:r>
                        <a:rPr b="1" lang="en-GB" sz="1400" spc="-1" strike="noStrike">
                          <a:solidFill>
                            <a:srgbClr val="ffffff"/>
                          </a:solidFill>
                          <a:latin typeface="Raleway"/>
                        </a:rPr>
                        <a:t>Patient 3</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noAutofit/>
                    </a:bodyPr>
                    <a:p>
                      <a:pPr algn="ctr">
                        <a:lnSpc>
                          <a:spcPct val="100000"/>
                        </a:lnSpc>
                      </a:pPr>
                      <a:r>
                        <a:rPr b="1" lang="en-GB" sz="1400" spc="-1" strike="noStrike">
                          <a:solidFill>
                            <a:srgbClr val="ffffff"/>
                          </a:solidFill>
                          <a:latin typeface="Raleway"/>
                        </a:rPr>
                        <a:t> </a:t>
                      </a:r>
                      <a:r>
                        <a:rPr b="1" lang="en-GB" sz="1400" spc="-1" strike="noStrike">
                          <a:solidFill>
                            <a:srgbClr val="ffffff"/>
                          </a:solidFill>
                          <a:latin typeface="Raleway"/>
                        </a:rPr>
                        <a:t>Patient 4</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noAutofit/>
                    </a:bodyPr>
                    <a:p>
                      <a:pPr algn="ctr">
                        <a:lnSpc>
                          <a:spcPct val="100000"/>
                        </a:lnSpc>
                      </a:pPr>
                      <a:r>
                        <a:rPr b="1" lang="en-GB" sz="1400" spc="-1" strike="noStrike">
                          <a:solidFill>
                            <a:srgbClr val="ffffff"/>
                          </a:solidFill>
                          <a:latin typeface="Raleway"/>
                        </a:rPr>
                        <a:t>Patient 5</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noAutofit/>
                    </a:bodyPr>
                    <a:p>
                      <a:pPr algn="ctr">
                        <a:lnSpc>
                          <a:spcPct val="100000"/>
                        </a:lnSpc>
                      </a:pPr>
                      <a:r>
                        <a:rPr b="1" lang="en-GB" sz="1400" spc="-1" strike="noStrike">
                          <a:solidFill>
                            <a:srgbClr val="ffffff"/>
                          </a:solidFill>
                          <a:latin typeface="Raleway"/>
                        </a:rPr>
                        <a:t>…</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noAutofit/>
                    </a:bodyPr>
                    <a:p>
                      <a:pPr algn="ctr">
                        <a:lnSpc>
                          <a:spcPct val="100000"/>
                        </a:lnSpc>
                      </a:pPr>
                      <a:r>
                        <a:rPr b="1" lang="en-GB" sz="1400" spc="-1" strike="noStrike">
                          <a:solidFill>
                            <a:srgbClr val="ffffff"/>
                          </a:solidFill>
                          <a:latin typeface="Raleway"/>
                        </a:rPr>
                        <a:t>Patient 30</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370800">
                <a:tc>
                  <a:txBody>
                    <a:bodyPr>
                      <a:noAutofit/>
                    </a:bodyPr>
                    <a:p>
                      <a:pPr algn="ctr">
                        <a:lnSpc>
                          <a:spcPct val="100000"/>
                        </a:lnSpc>
                      </a:pPr>
                      <a:r>
                        <a:rPr b="0" lang="en-GB" sz="1400" spc="-1" strike="noStrike">
                          <a:solidFill>
                            <a:srgbClr val="000000"/>
                          </a:solidFill>
                          <a:latin typeface="Raleway"/>
                        </a:rPr>
                        <a:t>A</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GB" sz="1400" spc="-1" strike="noStrike">
                          <a:solidFill>
                            <a:srgbClr val="000000"/>
                          </a:solidFill>
                          <a:latin typeface="Raleway"/>
                        </a:rPr>
                        <a:t>12.5</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GB" sz="1400" spc="-1" strike="noStrike">
                          <a:solidFill>
                            <a:srgbClr val="000000"/>
                          </a:solidFill>
                          <a:latin typeface="Raleway"/>
                        </a:rPr>
                        <a:t>13.9</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GB" sz="1400" spc="-1" strike="noStrike">
                          <a:solidFill>
                            <a:srgbClr val="000000"/>
                          </a:solidFill>
                          <a:latin typeface="Raleway"/>
                        </a:rPr>
                        <a:t>8.4</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GB" sz="1400" spc="-1" strike="noStrike">
                          <a:solidFill>
                            <a:srgbClr val="000000"/>
                          </a:solidFill>
                          <a:latin typeface="Raleway"/>
                        </a:rPr>
                        <a:t>11.3</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GB" sz="1400" spc="-1" strike="noStrike">
                          <a:solidFill>
                            <a:srgbClr val="000000"/>
                          </a:solidFill>
                          <a:latin typeface="Raleway"/>
                        </a:rPr>
                        <a:t>12.9</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GB" sz="1400" spc="-1" strike="noStrike">
                          <a:solidFill>
                            <a:srgbClr val="000000"/>
                          </a:solidFill>
                          <a:latin typeface="Raleway"/>
                        </a:rPr>
                        <a:t>…</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GB" sz="1400" spc="-1" strike="noStrike">
                          <a:solidFill>
                            <a:srgbClr val="000000"/>
                          </a:solidFill>
                          <a:latin typeface="Raleway"/>
                        </a:rPr>
                        <a:t>22.4</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370800">
                <a:tc>
                  <a:txBody>
                    <a:bodyPr>
                      <a:noAutofit/>
                    </a:bodyPr>
                    <a:p>
                      <a:pPr algn="ctr">
                        <a:lnSpc>
                          <a:spcPct val="100000"/>
                        </a:lnSpc>
                      </a:pPr>
                      <a:r>
                        <a:rPr b="0" lang="en-GB" sz="1400" spc="-1" strike="noStrike">
                          <a:solidFill>
                            <a:srgbClr val="000000"/>
                          </a:solidFill>
                          <a:latin typeface="Raleway"/>
                        </a:rPr>
                        <a:t>B</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GB" sz="1400" spc="-1" strike="noStrike">
                          <a:solidFill>
                            <a:srgbClr val="000000"/>
                          </a:solidFill>
                          <a:latin typeface="Raleway"/>
                        </a:rPr>
                        <a:t>18.2</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GB" sz="1400" spc="-1" strike="noStrike">
                          <a:solidFill>
                            <a:srgbClr val="000000"/>
                          </a:solidFill>
                          <a:latin typeface="Raleway"/>
                        </a:rPr>
                        <a:t>11.1</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GB" sz="1400" spc="-1" strike="noStrike">
                          <a:solidFill>
                            <a:srgbClr val="000000"/>
                          </a:solidFill>
                          <a:latin typeface="Raleway"/>
                        </a:rPr>
                        <a:t>16.4</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GB" sz="1400" spc="-1" strike="noStrike">
                          <a:solidFill>
                            <a:srgbClr val="000000"/>
                          </a:solidFill>
                          <a:latin typeface="Raleway"/>
                        </a:rPr>
                        <a:t>15.8</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GB" sz="1400" spc="-1" strike="noStrike">
                          <a:solidFill>
                            <a:srgbClr val="000000"/>
                          </a:solidFill>
                          <a:latin typeface="Raleway"/>
                        </a:rPr>
                        <a:t>15.6</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GB" sz="1400" spc="-1" strike="noStrike">
                          <a:solidFill>
                            <a:srgbClr val="000000"/>
                          </a:solidFill>
                          <a:latin typeface="Raleway"/>
                        </a:rPr>
                        <a:t>…</a:t>
                      </a:r>
                      <a:r>
                        <a:rPr b="0" lang="en-GB" sz="1400" spc="-1" strike="noStrike">
                          <a:solidFill>
                            <a:srgbClr val="000000"/>
                          </a:solidFill>
                          <a:latin typeface="Raleway"/>
                        </a:rPr>
                        <a:t>.</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GB" sz="1400" spc="-1" strike="noStrike">
                          <a:solidFill>
                            <a:srgbClr val="000000"/>
                          </a:solidFill>
                          <a:latin typeface="Raleway"/>
                        </a:rPr>
                        <a:t>24.3</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370800">
                <a:tc>
                  <a:txBody>
                    <a:bodyPr>
                      <a:noAutofit/>
                    </a:bodyPr>
                    <a:p>
                      <a:pPr algn="ctr">
                        <a:lnSpc>
                          <a:spcPct val="100000"/>
                        </a:lnSpc>
                      </a:pPr>
                      <a:r>
                        <a:rPr b="0" lang="en-GB" sz="1400" spc="-1" strike="noStrike">
                          <a:solidFill>
                            <a:srgbClr val="000000"/>
                          </a:solidFill>
                          <a:latin typeface="Raleway"/>
                        </a:rPr>
                        <a:t>…</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GB" sz="1400" spc="-1" strike="noStrike">
                          <a:solidFill>
                            <a:srgbClr val="000000"/>
                          </a:solidFill>
                          <a:latin typeface="Raleway"/>
                        </a:rPr>
                        <a:t>…</a:t>
                      </a:r>
                      <a:r>
                        <a:rPr b="0" lang="en-GB" sz="1400" spc="-1" strike="noStrike">
                          <a:solidFill>
                            <a:srgbClr val="000000"/>
                          </a:solidFill>
                          <a:latin typeface="Raleway"/>
                        </a:rPr>
                        <a:t>.</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GB" sz="1400" spc="-1" strike="noStrike">
                          <a:solidFill>
                            <a:srgbClr val="000000"/>
                          </a:solidFill>
                          <a:latin typeface="Raleway"/>
                        </a:rPr>
                        <a:t>…</a:t>
                      </a:r>
                      <a:r>
                        <a:rPr b="0" lang="en-GB" sz="1400" spc="-1" strike="noStrike">
                          <a:solidFill>
                            <a:srgbClr val="000000"/>
                          </a:solidFill>
                          <a:latin typeface="Raleway"/>
                        </a:rPr>
                        <a:t>.</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GB" sz="1400" spc="-1" strike="noStrike">
                          <a:solidFill>
                            <a:srgbClr val="000000"/>
                          </a:solidFill>
                          <a:latin typeface="Raleway"/>
                        </a:rPr>
                        <a:t>…</a:t>
                      </a:r>
                      <a:r>
                        <a:rPr b="0" lang="en-GB" sz="1400" spc="-1" strike="noStrike">
                          <a:solidFill>
                            <a:srgbClr val="000000"/>
                          </a:solidFill>
                          <a:latin typeface="Raleway"/>
                        </a:rPr>
                        <a:t>.</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GB" sz="1400" spc="-1" strike="noStrike">
                          <a:solidFill>
                            <a:srgbClr val="000000"/>
                          </a:solidFill>
                          <a:latin typeface="Raleway"/>
                        </a:rPr>
                        <a:t>…</a:t>
                      </a:r>
                      <a:r>
                        <a:rPr b="0" lang="en-GB" sz="1400" spc="-1" strike="noStrike">
                          <a:solidFill>
                            <a:srgbClr val="000000"/>
                          </a:solidFill>
                          <a:latin typeface="Raleway"/>
                        </a:rPr>
                        <a:t>.</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GB" sz="1400" spc="-1" strike="noStrike">
                          <a:solidFill>
                            <a:srgbClr val="000000"/>
                          </a:solidFill>
                          <a:latin typeface="Raleway"/>
                        </a:rPr>
                        <a:t>…</a:t>
                      </a:r>
                      <a:r>
                        <a:rPr b="0" lang="en-GB" sz="1400" spc="-1" strike="noStrike">
                          <a:solidFill>
                            <a:srgbClr val="000000"/>
                          </a:solidFill>
                          <a:latin typeface="Raleway"/>
                        </a:rPr>
                        <a:t>.</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GB" sz="1400" spc="-1" strike="noStrike">
                          <a:solidFill>
                            <a:srgbClr val="000000"/>
                          </a:solidFill>
                          <a:latin typeface="Raleway"/>
                        </a:rPr>
                        <a:t>…</a:t>
                      </a:r>
                      <a:r>
                        <a:rPr b="0" lang="en-GB" sz="1400" spc="-1" strike="noStrike">
                          <a:solidFill>
                            <a:srgbClr val="000000"/>
                          </a:solidFill>
                          <a:latin typeface="Raleway"/>
                        </a:rPr>
                        <a:t>.</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GB" sz="1400" spc="-1" strike="noStrike">
                          <a:solidFill>
                            <a:srgbClr val="000000"/>
                          </a:solidFill>
                          <a:latin typeface="Raleway"/>
                        </a:rPr>
                        <a:t>…</a:t>
                      </a:r>
                      <a:r>
                        <a:rPr b="0" lang="en-GB" sz="1400" spc="-1" strike="noStrike">
                          <a:solidFill>
                            <a:srgbClr val="000000"/>
                          </a:solidFill>
                          <a:latin typeface="Raleway"/>
                        </a:rPr>
                        <a:t>.</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370800">
                <a:tc>
                  <a:txBody>
                    <a:bodyPr>
                      <a:noAutofit/>
                    </a:bodyPr>
                    <a:p>
                      <a:pPr algn="ctr">
                        <a:lnSpc>
                          <a:spcPct val="100000"/>
                        </a:lnSpc>
                      </a:pPr>
                      <a:r>
                        <a:rPr b="0" lang="en-GB" sz="1400" spc="-1" strike="noStrike">
                          <a:solidFill>
                            <a:srgbClr val="000000"/>
                          </a:solidFill>
                          <a:latin typeface="Raleway"/>
                        </a:rPr>
                        <a:t>J</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GB" sz="1400" spc="-1" strike="noStrike">
                          <a:solidFill>
                            <a:srgbClr val="000000"/>
                          </a:solidFill>
                          <a:latin typeface="Raleway"/>
                        </a:rPr>
                        <a:t>32.7</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GB" sz="1400" spc="-1" strike="noStrike">
                          <a:solidFill>
                            <a:srgbClr val="000000"/>
                          </a:solidFill>
                          <a:latin typeface="Raleway"/>
                        </a:rPr>
                        <a:t>28.0</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GB" sz="1400" spc="-1" strike="noStrike">
                          <a:solidFill>
                            <a:srgbClr val="000000"/>
                          </a:solidFill>
                          <a:latin typeface="Raleway"/>
                        </a:rPr>
                        <a:t>30.9</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GB" sz="1400" spc="-1" strike="noStrike">
                          <a:solidFill>
                            <a:srgbClr val="000000"/>
                          </a:solidFill>
                          <a:latin typeface="Raleway"/>
                        </a:rPr>
                        <a:t>42.8</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GB" sz="1400" spc="-1" strike="noStrike">
                          <a:solidFill>
                            <a:srgbClr val="000000"/>
                          </a:solidFill>
                          <a:latin typeface="Raleway"/>
                        </a:rPr>
                        <a:t>31.4</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GB" sz="1400" spc="-1" strike="noStrike">
                          <a:solidFill>
                            <a:srgbClr val="000000"/>
                          </a:solidFill>
                          <a:latin typeface="Raleway"/>
                        </a:rPr>
                        <a:t>28.5</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bl>
          </a:graphicData>
        </a:graphic>
      </p:graphicFrame>
      <p:graphicFrame>
        <p:nvGraphicFramePr>
          <p:cNvPr id="81" name="Table 5"/>
          <p:cNvGraphicFramePr/>
          <p:nvPr/>
        </p:nvGraphicFramePr>
        <p:xfrm>
          <a:off x="216000" y="4746960"/>
          <a:ext cx="8533800" cy="1112040"/>
        </p:xfrm>
        <a:graphic>
          <a:graphicData uri="http://schemas.openxmlformats.org/drawingml/2006/table">
            <a:tbl>
              <a:tblPr/>
              <a:tblGrid>
                <a:gridCol w="1066680"/>
                <a:gridCol w="1066680"/>
                <a:gridCol w="1066680"/>
                <a:gridCol w="1066680"/>
                <a:gridCol w="1066680"/>
                <a:gridCol w="1066680"/>
                <a:gridCol w="1066680"/>
                <a:gridCol w="1067400"/>
              </a:tblGrid>
              <a:tr h="370800">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noAutofit/>
                    </a:bodyPr>
                    <a:p>
                      <a:pPr algn="ctr">
                        <a:lnSpc>
                          <a:spcPct val="100000"/>
                        </a:lnSpc>
                      </a:pPr>
                      <a:r>
                        <a:rPr b="1" lang="en-GB" sz="1400" spc="-1" strike="noStrike">
                          <a:solidFill>
                            <a:srgbClr val="ffffff"/>
                          </a:solidFill>
                          <a:latin typeface="Raleway"/>
                        </a:rPr>
                        <a:t>Patient 1</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noAutofit/>
                    </a:bodyPr>
                    <a:p>
                      <a:pPr algn="ctr">
                        <a:lnSpc>
                          <a:spcPct val="100000"/>
                        </a:lnSpc>
                      </a:pPr>
                      <a:r>
                        <a:rPr b="1" lang="en-GB" sz="1400" spc="-1" strike="noStrike">
                          <a:solidFill>
                            <a:srgbClr val="ffffff"/>
                          </a:solidFill>
                          <a:latin typeface="Raleway"/>
                        </a:rPr>
                        <a:t>Patient 2</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noAutofit/>
                    </a:bodyPr>
                    <a:p>
                      <a:pPr algn="ctr">
                        <a:lnSpc>
                          <a:spcPct val="100000"/>
                        </a:lnSpc>
                      </a:pPr>
                      <a:r>
                        <a:rPr b="1" lang="en-GB" sz="1400" spc="-1" strike="noStrike">
                          <a:solidFill>
                            <a:srgbClr val="ffffff"/>
                          </a:solidFill>
                          <a:latin typeface="Raleway"/>
                        </a:rPr>
                        <a:t>Patient 3</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noAutofit/>
                    </a:bodyPr>
                    <a:p>
                      <a:pPr algn="ctr">
                        <a:lnSpc>
                          <a:spcPct val="100000"/>
                        </a:lnSpc>
                      </a:pPr>
                      <a:r>
                        <a:rPr b="1" lang="en-GB" sz="1400" spc="-1" strike="noStrike">
                          <a:solidFill>
                            <a:srgbClr val="ffffff"/>
                          </a:solidFill>
                          <a:latin typeface="Raleway"/>
                        </a:rPr>
                        <a:t> </a:t>
                      </a:r>
                      <a:r>
                        <a:rPr b="1" lang="en-GB" sz="1400" spc="-1" strike="noStrike">
                          <a:solidFill>
                            <a:srgbClr val="ffffff"/>
                          </a:solidFill>
                          <a:latin typeface="Raleway"/>
                        </a:rPr>
                        <a:t>Patient 4</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noAutofit/>
                    </a:bodyPr>
                    <a:p>
                      <a:pPr algn="ctr">
                        <a:lnSpc>
                          <a:spcPct val="100000"/>
                        </a:lnSpc>
                      </a:pPr>
                      <a:r>
                        <a:rPr b="1" lang="en-GB" sz="1400" spc="-1" strike="noStrike">
                          <a:solidFill>
                            <a:srgbClr val="ffffff"/>
                          </a:solidFill>
                          <a:latin typeface="Raleway"/>
                        </a:rPr>
                        <a:t>Patient 5</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noAutofit/>
                    </a:bodyPr>
                    <a:p>
                      <a:pPr algn="ctr">
                        <a:lnSpc>
                          <a:spcPct val="100000"/>
                        </a:lnSpc>
                      </a:pPr>
                      <a:r>
                        <a:rPr b="1" lang="en-GB" sz="1400" spc="-1" strike="noStrike">
                          <a:solidFill>
                            <a:srgbClr val="ffffff"/>
                          </a:solidFill>
                          <a:latin typeface="Raleway"/>
                        </a:rPr>
                        <a:t>…</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noAutofit/>
                    </a:bodyPr>
                    <a:p>
                      <a:pPr algn="ctr">
                        <a:lnSpc>
                          <a:spcPct val="100000"/>
                        </a:lnSpc>
                      </a:pPr>
                      <a:r>
                        <a:rPr b="1" lang="en-GB" sz="1400" spc="-1" strike="noStrike">
                          <a:solidFill>
                            <a:srgbClr val="ffffff"/>
                          </a:solidFill>
                          <a:latin typeface="Raleway"/>
                        </a:rPr>
                        <a:t>Patient 30</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370800">
                <a:tc>
                  <a:txBody>
                    <a:bodyPr>
                      <a:noAutofit/>
                    </a:bodyPr>
                    <a:p>
                      <a:pPr algn="ctr">
                        <a:lnSpc>
                          <a:spcPct val="100000"/>
                        </a:lnSpc>
                      </a:pPr>
                      <a:r>
                        <a:rPr b="0" lang="en-GB" sz="1400" spc="-1" strike="noStrike">
                          <a:solidFill>
                            <a:srgbClr val="000000"/>
                          </a:solidFill>
                          <a:latin typeface="Raleway"/>
                        </a:rPr>
                        <a:t>PC1</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GB" sz="1400" spc="-1" strike="noStrike">
                          <a:solidFill>
                            <a:srgbClr val="000000"/>
                          </a:solidFill>
                          <a:latin typeface="Raleway"/>
                        </a:rPr>
                        <a:t>-56.73</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GB" sz="1400" spc="-1" strike="noStrike">
                          <a:solidFill>
                            <a:srgbClr val="000000"/>
                          </a:solidFill>
                          <a:latin typeface="Raleway"/>
                        </a:rPr>
                        <a:t>-74.9</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GB" sz="1400" spc="-1" strike="noStrike">
                          <a:solidFill>
                            <a:srgbClr val="000000"/>
                          </a:solidFill>
                          <a:latin typeface="Raleway"/>
                        </a:rPr>
                        <a:t>-69.4</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GB" sz="1400" spc="-1" strike="noStrike">
                          <a:solidFill>
                            <a:srgbClr val="000000"/>
                          </a:solidFill>
                          <a:latin typeface="Raleway"/>
                        </a:rPr>
                        <a:t>-69.0</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GB" sz="1400" spc="-1" strike="noStrike">
                          <a:solidFill>
                            <a:srgbClr val="000000"/>
                          </a:solidFill>
                          <a:latin typeface="Raleway"/>
                        </a:rPr>
                        <a:t>-66.0</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GB" sz="1400" spc="-1" strike="noStrike">
                          <a:solidFill>
                            <a:srgbClr val="000000"/>
                          </a:solidFill>
                          <a:latin typeface="Raleway"/>
                        </a:rPr>
                        <a:t>…</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GB" sz="1400" spc="-1" strike="noStrike">
                          <a:solidFill>
                            <a:srgbClr val="000000"/>
                          </a:solidFill>
                          <a:latin typeface="Raleway"/>
                        </a:rPr>
                        <a:t>54.7</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370800">
                <a:tc>
                  <a:txBody>
                    <a:bodyPr>
                      <a:noAutofit/>
                    </a:bodyPr>
                    <a:p>
                      <a:pPr algn="ctr">
                        <a:lnSpc>
                          <a:spcPct val="100000"/>
                        </a:lnSpc>
                      </a:pPr>
                      <a:r>
                        <a:rPr b="0" lang="en-GB" sz="1400" spc="-1" strike="noStrike">
                          <a:solidFill>
                            <a:srgbClr val="000000"/>
                          </a:solidFill>
                          <a:latin typeface="Raleway"/>
                        </a:rPr>
                        <a:t>PC2</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GB" sz="1400" spc="-1" strike="noStrike">
                          <a:solidFill>
                            <a:srgbClr val="000000"/>
                          </a:solidFill>
                          <a:latin typeface="Raleway"/>
                        </a:rPr>
                        <a:t>-4.2</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GB" sz="1400" spc="-1" strike="noStrike">
                          <a:solidFill>
                            <a:srgbClr val="000000"/>
                          </a:solidFill>
                          <a:latin typeface="Raleway"/>
                        </a:rPr>
                        <a:t>-5.6</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GB" sz="1400" spc="-1" strike="noStrike">
                          <a:solidFill>
                            <a:srgbClr val="000000"/>
                          </a:solidFill>
                          <a:latin typeface="Raleway"/>
                        </a:rPr>
                        <a:t>-5.1</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GB" sz="1400" spc="-1" strike="noStrike">
                          <a:solidFill>
                            <a:srgbClr val="000000"/>
                          </a:solidFill>
                          <a:latin typeface="Raleway"/>
                        </a:rPr>
                        <a:t>-8.3</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GB" sz="1400" spc="-1" strike="noStrike">
                          <a:solidFill>
                            <a:srgbClr val="000000"/>
                          </a:solidFill>
                          <a:latin typeface="Raleway"/>
                        </a:rPr>
                        <a:t>-5.6</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GB" sz="1400" spc="-1" strike="noStrike">
                          <a:solidFill>
                            <a:srgbClr val="000000"/>
                          </a:solidFill>
                          <a:latin typeface="Raleway"/>
                        </a:rPr>
                        <a:t>…</a:t>
                      </a:r>
                      <a:r>
                        <a:rPr b="0" lang="en-GB" sz="1400" spc="-1" strike="noStrike">
                          <a:solidFill>
                            <a:srgbClr val="000000"/>
                          </a:solidFill>
                          <a:latin typeface="Raleway"/>
                        </a:rPr>
                        <a:t>.</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GB" sz="1400" spc="-1" strike="noStrike">
                          <a:solidFill>
                            <a:srgbClr val="000000"/>
                          </a:solidFill>
                          <a:latin typeface="Raleway"/>
                        </a:rPr>
                        <a:t>-14.9</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bl>
          </a:graphicData>
        </a:graphic>
      </p:graphicFrame>
      <p:sp>
        <p:nvSpPr>
          <p:cNvPr id="82" name="CustomShape 6"/>
          <p:cNvSpPr/>
          <p:nvPr/>
        </p:nvSpPr>
        <p:spPr>
          <a:xfrm>
            <a:off x="194040" y="4006440"/>
            <a:ext cx="8514000" cy="364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800" spc="-1" strike="noStrike">
                <a:solidFill>
                  <a:srgbClr val="000000"/>
                </a:solidFill>
                <a:latin typeface="Raleway"/>
                <a:ea typeface="DejaVu Sans"/>
              </a:rPr>
              <a:t>I get to</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80925</TotalTime>
  <Application>LibreOffice/6.2.8.2$Linux_X86_64 LibreOffice_project/20$Build-2</Application>
  <Words>1272</Words>
  <Paragraphs>334</Paragraphs>
  <Company>University of Edinburgh</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2017-08-08T09:48:16Z</dcterms:created>
  <dc:creator>ROMANO Nicola</dc:creator>
  <dc:description/>
  <dc:language>en-GB</dc:language>
  <cp:lastModifiedBy/>
  <dcterms:modified xsi:type="dcterms:W3CDTF">2020-04-08T16:53:57Z</dcterms:modified>
  <cp:revision>600</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University of Edinburgh</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28</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29</vt:i4>
  </property>
</Properties>
</file>