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8.jpeg" ContentType="image/jpe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9D591A0-8849-41F4-A76F-165F4D16318B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217EA5-0911-4CEB-A95A-B854C61AB32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called hold-out validation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042667F-4992-4144-A040-9B656B6D0C1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3B0D1D3-1BBF-49DF-81FF-466BFEAD355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686C726-753E-4874-9E4B-E14395082C2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Leave-one out cross validation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9C6231F-FF2B-4204-8037-37B2EC946CF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Accuracy = %TP + %TN = % correct classification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BBE5CB-C8B2-47C9-BC77-4E28FEF9A8B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D73CE2-CEDD-4CDE-A587-E8AD59EF81E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F9EBE7E-F7ED-48CF-BD87-C1190A87E44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68B59B-D072-48F2-9134-1E8FD6BBE9F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60CC726-17F8-4B65-A520-953F55D4A48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30F1210-7350-43AE-A1D4-2B396B0A638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9F5F4C-DC37-4AFF-86C7-05E62CD6839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51E3E3-9D69-498D-A661-A09552D173A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58A0F3-67C6-4B3B-AA8D-CE6CDBF37E6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From the </a:t>
            </a:r>
            <a:r>
              <a:rPr b="0" lang="en-GB" sz="2000" spc="-1" strike="noStrike">
                <a:latin typeface="Arial"/>
              </a:rPr>
              <a:t>“Cleveland </a:t>
            </a:r>
            <a:r>
              <a:rPr b="0" lang="en-GB" sz="2000" spc="-1" strike="noStrike">
                <a:latin typeface="Arial"/>
              </a:rPr>
              <a:t>database”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8D6516A-CBC1-4F3B-8E07-6557F8AC110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E3134B-0B6D-4841-9567-0A0285FBEAA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67BF35-A1E5-4D9B-8E38-FC0ECD9E0C9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F594A2-FD23-4995-A660-DDD6259F7D9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0603048-FDD9-4D62-9573-C7265ABC0EC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6E89FC-EDA1-4ED6-8FD9-25E0BAB8B1F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743120"/>
            <a:ext cx="77716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</a:t>
            </a:r>
            <a:r>
              <a:rPr b="0" lang="en-GB" sz="1800" spc="-1" strike="noStrike">
                <a:latin typeface="Arial"/>
              </a:rPr>
              <a:t>to edit </a:t>
            </a:r>
            <a:r>
              <a:rPr b="0" lang="en-GB" sz="1800" spc="-1" strike="noStrike">
                <a:latin typeface="Arial"/>
              </a:rPr>
              <a:t>the </a:t>
            </a:r>
            <a:r>
              <a:rPr b="0" lang="en-GB" sz="1800" spc="-1" strike="noStrike">
                <a:latin typeface="Arial"/>
              </a:rPr>
              <a:t>title </a:t>
            </a:r>
            <a:r>
              <a:rPr b="0" lang="en-GB" sz="1800" spc="-1" strike="noStrike">
                <a:latin typeface="Arial"/>
              </a:rPr>
              <a:t>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 descr=""/>
          <p:cNvPicPr/>
          <p:nvPr/>
        </p:nvPicPr>
        <p:blipFill>
          <a:blip r:embed="rId1"/>
          <a:stretch/>
        </p:blipFill>
        <p:spPr>
          <a:xfrm>
            <a:off x="3335760" y="2130120"/>
            <a:ext cx="2725920" cy="27493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2158560" y="4983120"/>
            <a:ext cx="5080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Nicola Romanò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nicola.romano@ed.ac.uk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46" name="Picture 7" descr=""/>
          <p:cNvPicPr/>
          <p:nvPr/>
        </p:nvPicPr>
        <p:blipFill>
          <a:blip r:embed="rId2"/>
          <a:stretch/>
        </p:blipFill>
        <p:spPr>
          <a:xfrm>
            <a:off x="2585520" y="5998680"/>
            <a:ext cx="4226400" cy="8586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609120" y="87840"/>
            <a:ext cx="817884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Lecture 19.3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Evaluating classification performance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Test and training sets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82880" y="2611080"/>
            <a:ext cx="8777880" cy="25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Randomly divide the data for which you have labels into a </a:t>
            </a: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training set 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and a </a:t>
            </a: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test set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The training set is used to generate (in ML this is called training) the model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The test set is used to test how good the predictions of the model are!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Test and training sets</a:t>
            </a:r>
            <a:endParaRPr b="0" lang="en-GB" sz="4000" spc="-1" strike="noStrike">
              <a:latin typeface="Arial"/>
            </a:endParaRPr>
          </a:p>
        </p:txBody>
      </p:sp>
      <p:grpSp>
        <p:nvGrpSpPr>
          <p:cNvPr id="85" name="Group 2"/>
          <p:cNvGrpSpPr/>
          <p:nvPr/>
        </p:nvGrpSpPr>
        <p:grpSpPr>
          <a:xfrm>
            <a:off x="2109600" y="1489680"/>
            <a:ext cx="4924080" cy="1507680"/>
            <a:chOff x="2109600" y="1489680"/>
            <a:chExt cx="4924080" cy="1507680"/>
          </a:xfrm>
        </p:grpSpPr>
        <p:pic>
          <p:nvPicPr>
            <p:cNvPr id="86" name="Picture 3" descr=""/>
            <p:cNvPicPr/>
            <p:nvPr/>
          </p:nvPicPr>
          <p:blipFill>
            <a:blip r:embed="rId1"/>
            <a:stretch/>
          </p:blipFill>
          <p:spPr>
            <a:xfrm>
              <a:off x="2116080" y="1489680"/>
              <a:ext cx="4917600" cy="370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1" descr=""/>
            <p:cNvPicPr/>
            <p:nvPr/>
          </p:nvPicPr>
          <p:blipFill>
            <a:blip r:embed="rId2"/>
            <a:stretch/>
          </p:blipFill>
          <p:spPr>
            <a:xfrm>
              <a:off x="2109600" y="2275920"/>
              <a:ext cx="4924080" cy="7214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8" name="Picture 7" descr=""/>
          <p:cNvPicPr/>
          <p:nvPr/>
        </p:nvPicPr>
        <p:blipFill>
          <a:blip r:embed="rId3"/>
          <a:stretch/>
        </p:blipFill>
        <p:spPr>
          <a:xfrm>
            <a:off x="1037880" y="3413520"/>
            <a:ext cx="2505240" cy="226548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1061280" y="5725800"/>
            <a:ext cx="2517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Run the model on the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training set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926600" y="3326400"/>
            <a:ext cx="388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Apply the prediction to the test set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3970800" y="4402800"/>
            <a:ext cx="57996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957200" y="4390200"/>
            <a:ext cx="382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Prediction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1, 0, 1, 1, 1, 0, 0, 0, 0, 1, 0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5061240" y="5033160"/>
            <a:ext cx="3617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Check how good the model did!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(we know the labels!)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5061240" y="5953320"/>
            <a:ext cx="3617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Apply the model to a new unlabelled dataset!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The confusion matrix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42640" y="1346400"/>
            <a:ext cx="863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 confusion matrix tells us how good our model is at classifying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1514880" y="2296800"/>
          <a:ext cx="6095160" cy="21952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66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Disease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No disease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Disease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24</a:t>
                      </a:r>
                      <a:br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(true positives)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1</a:t>
                      </a:r>
                      <a:br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(false positive)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No disease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5</a:t>
                      </a:r>
                      <a:br/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(false negative)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20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Raleway"/>
                        </a:rPr>
                        <a:t>(true negatives)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2f0d9"/>
                    </a:solidFill>
                  </a:tcPr>
                </a:tc>
              </a:tr>
            </a:tbl>
          </a:graphicData>
        </a:graphic>
      </p:graphicFrame>
      <p:sp>
        <p:nvSpPr>
          <p:cNvPr id="98" name="CustomShape 4"/>
          <p:cNvSpPr/>
          <p:nvPr/>
        </p:nvSpPr>
        <p:spPr>
          <a:xfrm>
            <a:off x="4123800" y="1750680"/>
            <a:ext cx="895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Actual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131400" y="3293280"/>
            <a:ext cx="124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Predicted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440640" y="5414400"/>
            <a:ext cx="7142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Sensitivity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= TP / (TP + FN) = 24 / (24 + 5) = 0.83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=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83% </a:t>
            </a: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(% true positives)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Specificity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= TN / (FP + TN) = 20 / (20 + 1) = 0.95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=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95% </a:t>
            </a: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(% true negative)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Test and training sets</a:t>
            </a:r>
            <a:endParaRPr b="0" lang="en-GB" sz="4000" spc="-1" strike="noStrike"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2109600" y="1489680"/>
            <a:ext cx="4924080" cy="1507680"/>
            <a:chOff x="2109600" y="1489680"/>
            <a:chExt cx="4924080" cy="1507680"/>
          </a:xfrm>
        </p:grpSpPr>
        <p:pic>
          <p:nvPicPr>
            <p:cNvPr id="103" name="Picture 3" descr=""/>
            <p:cNvPicPr/>
            <p:nvPr/>
          </p:nvPicPr>
          <p:blipFill>
            <a:blip r:embed="rId1"/>
            <a:stretch/>
          </p:blipFill>
          <p:spPr>
            <a:xfrm>
              <a:off x="2116080" y="1489680"/>
              <a:ext cx="4917600" cy="370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4" name="Picture 1" descr=""/>
            <p:cNvPicPr/>
            <p:nvPr/>
          </p:nvPicPr>
          <p:blipFill>
            <a:blip r:embed="rId2"/>
            <a:stretch/>
          </p:blipFill>
          <p:spPr>
            <a:xfrm>
              <a:off x="2109600" y="2275920"/>
              <a:ext cx="4924080" cy="721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5" name="CustomShape 3"/>
          <p:cNvSpPr/>
          <p:nvPr/>
        </p:nvSpPr>
        <p:spPr>
          <a:xfrm>
            <a:off x="120600" y="4146840"/>
            <a:ext cx="885024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Problem: why choose the last 50 observation (or the first 50, for that matter)?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risk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overfitting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the model to the training set!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This means that the model is very good at classifying the training set, but may perform poorly on other data. This is also called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variance.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Cross-validation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330480" y="1488600"/>
            <a:ext cx="4476240" cy="1412640"/>
          </a:xfrm>
          <a:prstGeom prst="rect">
            <a:avLst/>
          </a:prstGeom>
          <a:ln>
            <a:noFill/>
          </a:ln>
        </p:spPr>
      </p:pic>
      <p:pic>
        <p:nvPicPr>
          <p:cNvPr id="108" name="Picture 10" descr=""/>
          <p:cNvPicPr/>
          <p:nvPr/>
        </p:nvPicPr>
        <p:blipFill>
          <a:blip r:embed="rId2"/>
          <a:stretch/>
        </p:blipFill>
        <p:spPr>
          <a:xfrm>
            <a:off x="330480" y="3281400"/>
            <a:ext cx="4476240" cy="15429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5135760" y="2594160"/>
            <a:ext cx="3886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Generate model on training set, apply to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135760" y="3281400"/>
            <a:ext cx="3886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Generate model on training set, apply to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135760" y="3899160"/>
            <a:ext cx="3886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Generate model on training set, apply to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5135760" y="4517280"/>
            <a:ext cx="3886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Generate model on training set, apply to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2863800" y="5204160"/>
            <a:ext cx="3886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Generate confusion matrix!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0" y="5783400"/>
            <a:ext cx="91432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We call this 4-fold cross-validation.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If we divided the data into 10 we would call it 10-fold cross-validation, etc.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CV of heart disease dataset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0" y="1269720"/>
            <a:ext cx="914328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We call perform CV in R using the caret package (code will be in the workshop)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10-fold CV on the heart disease dataset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20600" y="2876040"/>
            <a:ext cx="8902080" cy="283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Cross-Validated (10 fold) Confusion Matrix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(entries are percentual average cell counts across resamples)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Reference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Prediction    0    1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0 32.3  8.9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1 13.2 45.5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 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Accuracy (average) : 0.7789</a:t>
            </a:r>
            <a:endParaRPr b="0" lang="en-GB" sz="1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CV of heart disease dataset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1269720"/>
            <a:ext cx="9143280" cy="28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So… now we have a way of telling how good our model is!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We can: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Compare different models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Compare the same model with different parameters (e.g. different logistic regressions classifying using different thresholds)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ROC curves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62120" y="2924280"/>
            <a:ext cx="7619400" cy="22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A</a:t>
            </a: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 Receiver Operating Characteristic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 (ROC) curve shows the classification ability of a binary classifier at different thresholds.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We plot Specificity and Sensitivity while varying the threshold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The area under the curve (AUC) is a good measure of how well the classifier predicts the outcome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Comparing methods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91160" y="5801040"/>
            <a:ext cx="8571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ROC curve for the heart disease dataset using </a:t>
            </a:r>
            <a:r>
              <a:rPr b="1" lang="en-GB" sz="1800" spc="-1" strike="noStrike">
                <a:solidFill>
                  <a:srgbClr val="2e75b6"/>
                </a:solidFill>
                <a:latin typeface="Raleway"/>
                <a:ea typeface="DejaVu Sans"/>
              </a:rPr>
              <a:t>logistic regression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– AUC = 0.856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ROC curve for the same dataset using </a:t>
            </a:r>
            <a:r>
              <a:rPr b="1" lang="en-GB" sz="1800" spc="-1" strike="noStrike">
                <a:solidFill>
                  <a:srgbClr val="70ad47"/>
                </a:solidFill>
                <a:latin typeface="Raleway"/>
                <a:ea typeface="DejaVu Sans"/>
              </a:rPr>
              <a:t>randomForest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– AUC = 0.848 or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ed7d31"/>
                </a:solidFill>
                <a:latin typeface="Raleway"/>
                <a:ea typeface="DejaVu Sans"/>
              </a:rPr>
              <a:t>Naïve Bayes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– AUC = 0.842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4" name="Picture 5" descr=""/>
          <p:cNvPicPr/>
          <p:nvPr/>
        </p:nvPicPr>
        <p:blipFill>
          <a:blip r:embed="rId1"/>
          <a:stretch/>
        </p:blipFill>
        <p:spPr>
          <a:xfrm>
            <a:off x="2081520" y="1159200"/>
            <a:ext cx="4980240" cy="4608720"/>
          </a:xfrm>
          <a:prstGeom prst="rect">
            <a:avLst/>
          </a:prstGeom>
          <a:ln>
            <a:noFill/>
          </a:ln>
        </p:spPr>
      </p:pic>
      <p:pic>
        <p:nvPicPr>
          <p:cNvPr id="125" name="Picture 6" descr=""/>
          <p:cNvPicPr/>
          <p:nvPr/>
        </p:nvPicPr>
        <p:blipFill>
          <a:blip r:embed="rId2"/>
          <a:stretch/>
        </p:blipFill>
        <p:spPr>
          <a:xfrm>
            <a:off x="2081520" y="1170360"/>
            <a:ext cx="4980240" cy="460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Choosing threshold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49760" y="5768640"/>
            <a:ext cx="890208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700" spc="-1" strike="noStrike">
                <a:solidFill>
                  <a:srgbClr val="000000"/>
                </a:solidFill>
                <a:latin typeface="Raleway"/>
                <a:ea typeface="DejaVu Sans"/>
              </a:rPr>
              <a:t>In most situations, the best threshold is the one giving highest specificity and sensitivity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700" spc="-1" strike="noStrike">
                <a:solidFill>
                  <a:srgbClr val="000000"/>
                </a:solidFill>
                <a:latin typeface="Raleway"/>
                <a:ea typeface="DejaVu Sans"/>
              </a:rPr>
              <a:t>But… sometimes you may want to compromise on one of the two!</a:t>
            </a:r>
            <a:endParaRPr b="0" lang="en-GB" sz="1700" spc="-1" strike="noStrike">
              <a:latin typeface="Arial"/>
            </a:endParaRPr>
          </a:p>
        </p:txBody>
      </p:sp>
      <p:pic>
        <p:nvPicPr>
          <p:cNvPr id="128" name="Picture 7" descr=""/>
          <p:cNvPicPr/>
          <p:nvPr/>
        </p:nvPicPr>
        <p:blipFill>
          <a:blip r:embed="rId1"/>
          <a:stretch/>
        </p:blipFill>
        <p:spPr>
          <a:xfrm>
            <a:off x="2081520" y="1124280"/>
            <a:ext cx="4980240" cy="460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Learning objectives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20600" y="1462680"/>
            <a:ext cx="89020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At the end of this lecture you will be able to: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Explain the concepts of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confusion matrices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ROC and AUC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Cross-validation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Choose an appropriate classification threshold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Compare different classifiers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R workshop #6 on classification will show you how to practically apply these concepts and perform these analyses in R (will be published on Learn on 27</a:t>
            </a:r>
            <a:r>
              <a:rPr b="0" lang="en-GB" sz="1800" spc="-1" strike="noStrike" baseline="101000">
                <a:solidFill>
                  <a:srgbClr val="000000"/>
                </a:solidFill>
                <a:latin typeface="Raleway"/>
                <a:ea typeface="Calibri"/>
              </a:rPr>
              <a:t>th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March).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Choosing predictors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49760" y="5352480"/>
            <a:ext cx="459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Logistic regression on the heart disease dataset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Blue curve is ROC for full model, black curve for intercept-only model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Other curves have different numbers of predictors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31" name="Picture 1" descr=""/>
          <p:cNvPicPr/>
          <p:nvPr/>
        </p:nvPicPr>
        <p:blipFill>
          <a:blip r:embed="rId1"/>
          <a:stretch/>
        </p:blipFill>
        <p:spPr>
          <a:xfrm>
            <a:off x="149760" y="1542960"/>
            <a:ext cx="4115880" cy="3808800"/>
          </a:xfrm>
          <a:prstGeom prst="rect">
            <a:avLst/>
          </a:prstGeom>
          <a:ln>
            <a:noFill/>
          </a:ln>
        </p:spPr>
      </p:pic>
      <p:pic>
        <p:nvPicPr>
          <p:cNvPr id="132" name="Picture 2" descr=""/>
          <p:cNvPicPr/>
          <p:nvPr/>
        </p:nvPicPr>
        <p:blipFill>
          <a:blip r:embed="rId2"/>
          <a:stretch/>
        </p:blipFill>
        <p:spPr>
          <a:xfrm>
            <a:off x="5159160" y="1668240"/>
            <a:ext cx="3225240" cy="35586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4746240" y="5352480"/>
            <a:ext cx="45957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ROC curves for models using different predictors.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From Yates et al. 2013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Summary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0600" y="2052720"/>
            <a:ext cx="89020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Classification models allow prediction of discrete outcomes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Cross-validation allows to avoid overfitting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Confusion matrices and ROC curves allow to compare models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Next week… some practical examples of classification models!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Classification algorithms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20600" y="1419840"/>
            <a:ext cx="890208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Problem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We are interested in a discrete outcome (e.g. yes/no, mild/medium/severe)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Collect data from several subjects (outcome + predictors)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We want to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predict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the outcome for a new set of predictors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Many different classification models exist; classification trees, RandomForest, SVM, logistic regression, Naïve Bayes …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How do we choose one?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Need a measure of how good is the model prediction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In the next lecture we will talk about specific methods!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	</a:t>
            </a: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Predicting heart disease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20600" y="1127160"/>
            <a:ext cx="8902080" cy="51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303 patients with chest pain syndrome undergoing angiography at Cleveland Hospital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96 women, 207 men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Data collected between May 1981 and September 1984.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Outcome variable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: heart disease → binary yes/no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Descriptors*:  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Age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Gender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Resting heart rate (bpm)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Cholesterol level (mg/dl)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Exercise-induced angina (yes/no)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Chest pain type (typical anginal, atypical anginal, nonanginal, asymptomatic)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* the full “Cleveland dataset” has more descriptors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Given a new patient of a certain age/gender/etc. can we predict whether they are at risk of heart disease?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Fitting a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20600" y="1127160"/>
            <a:ext cx="890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For this example we can use logistic regression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0600" y="1604160"/>
            <a:ext cx="8902080" cy="42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model &lt;- glm(Disease ~ ., data = heart, family = "binomial")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summary(model)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[…]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Coefficients: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Estimate Std. Error z value Pr(&gt;|z|)   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(Intercept)  7.710271   1.608494   4.793 1.64e-06 ***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Age         -0.057784   0.018142  -3.185  0.00145 **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SexM        -1.844392   0.368588  -5.004 5.62e-07 ***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RestBP      -0.018822   0.008869  -2.122  0.03382 * 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Cholesterol -0.003652   0.002974  -1.228  0.21942   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ExAng       -1.423848   0.334959  -4.251 2.13e-05 ***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ChestPain    0.839769   0.155814   5.390 7.06e-08 ***</a:t>
            </a:r>
            <a:endParaRPr b="0" lang="en-GB" sz="1800" spc="-1" strike="noStrike">
              <a:latin typeface="Courier New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3844440" y="2496600"/>
            <a:ext cx="4755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Raleway"/>
                <a:ea typeface="DejaVu Sans"/>
              </a:rPr>
              <a:t>The dot means to use all the other columns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 flipH="1" flipV="1">
            <a:off x="3555360" y="2018520"/>
            <a:ext cx="245880" cy="66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Using the model for prediction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120600" y="1127160"/>
            <a:ext cx="890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The </a:t>
            </a:r>
            <a:r>
              <a:rPr b="0" i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predict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function can be used to predict new outcomes from a model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120600" y="1604160"/>
            <a:ext cx="8902080" cy="310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new.patient &lt;- data.frame(Age = 45,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Sex = "M",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RestBP = 125,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Cholesterol = 350,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ExAng = 0,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ChestPain = 2)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predict(model, new.patient, type = "response")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 </a:t>
            </a:r>
            <a:endParaRPr b="0" lang="en-GB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0.7882252 </a:t>
            </a:r>
            <a:endParaRPr b="0" lang="en-GB" sz="1800" spc="-1" strike="noStrike">
              <a:latin typeface="Courier New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158400" y="5043960"/>
            <a:ext cx="6927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There is ~79% probability that the patient will have heart disease.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See Workshop 4 for another example!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Generating binary outcomes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64" name="Picture 10" descr=""/>
          <p:cNvPicPr/>
          <p:nvPr/>
        </p:nvPicPr>
        <p:blipFill>
          <a:blip r:embed="rId1"/>
          <a:stretch/>
        </p:blipFill>
        <p:spPr>
          <a:xfrm>
            <a:off x="1900080" y="1303200"/>
            <a:ext cx="5342760" cy="4857120"/>
          </a:xfrm>
          <a:prstGeom prst="rect">
            <a:avLst/>
          </a:prstGeom>
          <a:ln>
            <a:noFill/>
          </a:ln>
        </p:spPr>
      </p:pic>
      <p:pic>
        <p:nvPicPr>
          <p:cNvPr id="65" name="Picture 11" descr=""/>
          <p:cNvPicPr/>
          <p:nvPr/>
        </p:nvPicPr>
        <p:blipFill>
          <a:blip r:embed="rId2"/>
          <a:stretch/>
        </p:blipFill>
        <p:spPr>
          <a:xfrm>
            <a:off x="1900080" y="1303200"/>
            <a:ext cx="5342760" cy="485712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2171880" y="6337080"/>
            <a:ext cx="4799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Do we classify this as positive or negative?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Setting a threshold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68" name="Picture 1" descr=""/>
          <p:cNvPicPr/>
          <p:nvPr/>
        </p:nvPicPr>
        <p:blipFill>
          <a:blip r:embed="rId1"/>
          <a:stretch/>
        </p:blipFill>
        <p:spPr>
          <a:xfrm>
            <a:off x="1406880" y="1213920"/>
            <a:ext cx="2491920" cy="2265480"/>
          </a:xfrm>
          <a:prstGeom prst="rect">
            <a:avLst/>
          </a:prstGeom>
          <a:ln>
            <a:noFill/>
          </a:ln>
        </p:spPr>
      </p:pic>
      <p:pic>
        <p:nvPicPr>
          <p:cNvPr id="69" name="Picture 2" descr=""/>
          <p:cNvPicPr/>
          <p:nvPr/>
        </p:nvPicPr>
        <p:blipFill>
          <a:blip r:embed="rId2"/>
          <a:stretch/>
        </p:blipFill>
        <p:spPr>
          <a:xfrm>
            <a:off x="5010120" y="1213920"/>
            <a:ext cx="2491920" cy="226548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2683440" y="3566880"/>
            <a:ext cx="374760" cy="441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6299640" y="3566880"/>
            <a:ext cx="374760" cy="441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4"/>
          <p:cNvSpPr/>
          <p:nvPr/>
        </p:nvSpPr>
        <p:spPr>
          <a:xfrm>
            <a:off x="2352240" y="4160520"/>
            <a:ext cx="103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Positive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5901120" y="4165560"/>
            <a:ext cx="1171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Negative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1038600" y="5734800"/>
            <a:ext cx="706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In what instances would you use a threshold different from 0.5?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120600" y="4712760"/>
            <a:ext cx="8902080" cy="3182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000000"/>
                </a:solidFill>
                <a:latin typeface="Space Mono"/>
                <a:ea typeface="DejaVu Sans"/>
              </a:rPr>
              <a:t>ifelse(</a:t>
            </a:r>
            <a:r>
              <a:rPr b="1" lang="en-GB" sz="1500" spc="-1" strike="noStrike">
                <a:solidFill>
                  <a:srgbClr val="127622"/>
                </a:solidFill>
                <a:latin typeface="Space Mono"/>
                <a:ea typeface="DejaVu Sans"/>
              </a:rPr>
              <a:t>predict(model, new.patient, type = "response") &gt; threshold</a:t>
            </a:r>
            <a:r>
              <a:rPr b="0" lang="en-GB" sz="1500" spc="-1" strike="noStrike">
                <a:solidFill>
                  <a:srgbClr val="000000"/>
                </a:solidFill>
                <a:latin typeface="Space Mono"/>
                <a:ea typeface="DejaVu Sans"/>
              </a:rPr>
              <a:t>, </a:t>
            </a:r>
            <a:r>
              <a:rPr b="1" lang="en-GB" sz="1500" spc="-1" strike="noStrike">
                <a:solidFill>
                  <a:srgbClr val="800080"/>
                </a:solidFill>
                <a:latin typeface="Space Mono"/>
                <a:ea typeface="DejaVu Sans"/>
              </a:rPr>
              <a:t>1</a:t>
            </a:r>
            <a:r>
              <a:rPr b="0" lang="en-GB" sz="1500" spc="-1" strike="noStrike">
                <a:solidFill>
                  <a:srgbClr val="000000"/>
                </a:solidFill>
                <a:latin typeface="Space Mono"/>
                <a:ea typeface="DejaVu Sans"/>
              </a:rPr>
              <a:t>, </a:t>
            </a:r>
            <a:r>
              <a:rPr b="1" lang="en-GB" sz="1500" spc="-1" strike="noStrike">
                <a:solidFill>
                  <a:srgbClr val="2a6099"/>
                </a:solidFill>
                <a:latin typeface="Space Mono"/>
                <a:ea typeface="DejaVu Sans"/>
              </a:rPr>
              <a:t>0</a:t>
            </a:r>
            <a:r>
              <a:rPr b="0" lang="en-GB" sz="1500" spc="-1" strike="noStrike">
                <a:solidFill>
                  <a:srgbClr val="000000"/>
                </a:solidFill>
                <a:latin typeface="Space Mono"/>
                <a:ea typeface="DejaVu Sans"/>
              </a:rPr>
              <a:t>)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120600" y="6158520"/>
            <a:ext cx="89020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DejaVu Sans"/>
              </a:rPr>
              <a:t>NOTE: although most classification methods return a probability, some only return a label (positive/negative). The concept of threshold does not apply to those methods.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3621240" y="5256000"/>
            <a:ext cx="1274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127622"/>
                </a:solidFill>
                <a:latin typeface="Raleway"/>
              </a:rPr>
              <a:t>Condititon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7329600" y="5256360"/>
            <a:ext cx="806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800080"/>
                </a:solidFill>
                <a:latin typeface="Raleway"/>
              </a:rPr>
              <a:t>If true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8049600" y="5256720"/>
            <a:ext cx="950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2a6099"/>
                </a:solidFill>
                <a:latin typeface="Raleway"/>
              </a:rPr>
              <a:t>If false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OK but… how good is our model?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929240" y="2614680"/>
            <a:ext cx="528444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are still unsure…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model do I choose?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parameters and threshold do I choose?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How do I know if the model prediction was right?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78606</TotalTime>
  <Application>LibreOffice/6.2.8.2$Linux_X86_64 LibreOffice_project/20$Build-2</Application>
  <Words>1177</Words>
  <Paragraphs>222</Paragraphs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2017-08-08T09:48:16Z</dcterms:created>
  <dc:creator>ROMANO Nicola</dc:creator>
  <dc:description/>
  <dc:language>en-GB</dc:language>
  <cp:lastModifiedBy/>
  <dcterms:modified xsi:type="dcterms:W3CDTF">2020-02-26T15:14:20Z</dcterms:modified>
  <cp:revision>543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Edinburgh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