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60" r:id="rId2"/>
    <p:sldId id="261" r:id="rId3"/>
    <p:sldId id="262" r:id="rId4"/>
    <p:sldId id="263" r:id="rId5"/>
    <p:sldId id="265" r:id="rId6"/>
    <p:sldId id="284" r:id="rId7"/>
    <p:sldId id="285" r:id="rId8"/>
    <p:sldId id="264" r:id="rId9"/>
    <p:sldId id="266" r:id="rId10"/>
    <p:sldId id="278" r:id="rId11"/>
    <p:sldId id="289" r:id="rId12"/>
    <p:sldId id="279" r:id="rId13"/>
    <p:sldId id="267" r:id="rId14"/>
    <p:sldId id="280" r:id="rId15"/>
    <p:sldId id="281" r:id="rId16"/>
    <p:sldId id="282" r:id="rId17"/>
    <p:sldId id="283" r:id="rId18"/>
    <p:sldId id="274" r:id="rId19"/>
    <p:sldId id="275" r:id="rId20"/>
    <p:sldId id="287" r:id="rId21"/>
    <p:sldId id="276" r:id="rId22"/>
    <p:sldId id="286" r:id="rId23"/>
    <p:sldId id="272" r:id="rId24"/>
    <p:sldId id="268" r:id="rId25"/>
    <p:sldId id="269" r:id="rId26"/>
    <p:sldId id="270" r:id="rId27"/>
    <p:sldId id="271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6" autoAdjust="0"/>
    <p:restoredTop sz="94343" autoAdjust="0"/>
  </p:normalViewPr>
  <p:slideViewPr>
    <p:cSldViewPr snapToGrid="0">
      <p:cViewPr varScale="1">
        <p:scale>
          <a:sx n="70" d="100"/>
          <a:sy n="70" d="100"/>
        </p:scale>
        <p:origin x="132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55E0C-26EC-4299-AA4B-CA0B6E0D322F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F4E85-6412-4BD1-B5F7-FC2A8ED5C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46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4E85-6412-4BD1-B5F7-FC2A8ED5C27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56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4E85-6412-4BD1-B5F7-FC2A8ED5C27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779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4E85-6412-4BD1-B5F7-FC2A8ED5C27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35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4E85-6412-4BD1-B5F7-FC2A8ED5C27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709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4E85-6412-4BD1-B5F7-FC2A8ED5C27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84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4E85-6412-4BD1-B5F7-FC2A8ED5C27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337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4E85-6412-4BD1-B5F7-FC2A8ED5C27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098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4E85-6412-4BD1-B5F7-FC2A8ED5C27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494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4E85-6412-4BD1-B5F7-FC2A8ED5C27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693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4E85-6412-4BD1-B5F7-FC2A8ED5C27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3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4E85-6412-4BD1-B5F7-FC2A8ED5C27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75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P1 and</a:t>
            </a:r>
            <a:r>
              <a:rPr lang="en-GB" baseline="0" dirty="0" smtClean="0"/>
              <a:t> P2 not defined (could be OK).</a:t>
            </a:r>
          </a:p>
          <a:p>
            <a:r>
              <a:rPr lang="en-GB" baseline="0" dirty="0" smtClean="0"/>
              <a:t>Unclear how p2 is adjusted</a:t>
            </a:r>
          </a:p>
          <a:p>
            <a:r>
              <a:rPr lang="en-GB" baseline="0" dirty="0" smtClean="0"/>
              <a:t>One sex missing</a:t>
            </a:r>
          </a:p>
          <a:p>
            <a:r>
              <a:rPr lang="en-GB" baseline="0" dirty="0" smtClean="0"/>
              <a:t>What is the first column?</a:t>
            </a:r>
          </a:p>
          <a:p>
            <a:r>
              <a:rPr lang="en-GB" baseline="0" dirty="0" smtClean="0"/>
              <a:t>Stats???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4E85-6412-4BD1-B5F7-FC2A8ED5C27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820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4E85-6412-4BD1-B5F7-FC2A8ED5C27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21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4E85-6412-4BD1-B5F7-FC2A8ED5C27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10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4E85-6412-4BD1-B5F7-FC2A8ED5C27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914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4E85-6412-4BD1-B5F7-FC2A8ED5C27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802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4E85-6412-4BD1-B5F7-FC2A8ED5C27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184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4E85-6412-4BD1-B5F7-FC2A8ED5C27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365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4E85-6412-4BD1-B5F7-FC2A8ED5C27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500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4E85-6412-4BD1-B5F7-FC2A8ED5C27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632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4E85-6412-4BD1-B5F7-FC2A8ED5C27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9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78DD-E304-480B-B09A-C5D205169002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7079-4BBE-426C-82E4-58B034E57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5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78DD-E304-480B-B09A-C5D205169002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7079-4BBE-426C-82E4-58B034E57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43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78DD-E304-480B-B09A-C5D205169002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7079-4BBE-426C-82E4-58B034E57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6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78DD-E304-480B-B09A-C5D205169002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7079-4BBE-426C-82E4-58B034E57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86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78DD-E304-480B-B09A-C5D205169002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7079-4BBE-426C-82E4-58B034E57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97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78DD-E304-480B-B09A-C5D205169002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7079-4BBE-426C-82E4-58B034E57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8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78DD-E304-480B-B09A-C5D205169002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7079-4BBE-426C-82E4-58B034E57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15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78DD-E304-480B-B09A-C5D205169002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7079-4BBE-426C-82E4-58B034E57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2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78DD-E304-480B-B09A-C5D205169002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7079-4BBE-426C-82E4-58B034E57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5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78DD-E304-480B-B09A-C5D205169002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7079-4BBE-426C-82E4-58B034E57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9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78DD-E304-480B-B09A-C5D205169002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7079-4BBE-426C-82E4-58B034E57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44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678DD-E304-480B-B09A-C5D205169002}" type="datetimeFigureOut">
              <a:rPr lang="en-GB" smtClean="0"/>
              <a:t>07/09/2019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87079-4BBE-426C-82E4-58B034E57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47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63" y="1891287"/>
            <a:ext cx="6523945" cy="32684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25981" y="280587"/>
            <a:ext cx="645593" cy="803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893360" y="1029287"/>
            <a:ext cx="931714" cy="6497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336274" y="1237462"/>
            <a:ext cx="529790" cy="605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57313" y="399825"/>
            <a:ext cx="8282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Experimental design #1</a:t>
            </a:r>
          </a:p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Data formats, missing data, </a:t>
            </a:r>
          </a:p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and outliers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4374" y="4795140"/>
            <a:ext cx="433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Raleway" panose="020B0503030101060003" pitchFamily="34" charset="0"/>
              </a:rPr>
              <a:t>Nicola Romanò</a:t>
            </a:r>
          </a:p>
          <a:p>
            <a:pPr algn="ctr"/>
            <a:r>
              <a:rPr lang="en-GB" sz="2000" dirty="0" smtClean="0">
                <a:latin typeface="Raleway" panose="020B0503030101060003" pitchFamily="34" charset="0"/>
              </a:rPr>
              <a:t>nicola.romano@ed.ac.uk</a:t>
            </a:r>
            <a:endParaRPr lang="en-GB" sz="2000" dirty="0">
              <a:latin typeface="Raleway" panose="020B0503030101060003" pitchFamily="34" charset="0"/>
            </a:endParaRPr>
          </a:p>
          <a:p>
            <a:pPr algn="ctr"/>
            <a:r>
              <a:rPr lang="en-GB" sz="2000" dirty="0" smtClean="0">
                <a:latin typeface="Raleway" panose="020B0503030101060003" pitchFamily="34" charset="0"/>
              </a:rPr>
              <a:t>11-09-2019</a:t>
            </a:r>
            <a:endParaRPr lang="en-GB" sz="2000" dirty="0" smtClean="0">
              <a:latin typeface="Raleway" panose="020B0503030101060003" pitchFamily="34" charset="0"/>
            </a:endParaRPr>
          </a:p>
        </p:txBody>
      </p:sp>
      <p:pic>
        <p:nvPicPr>
          <p:cNvPr id="8" name="Picture 7" descr="Macintosh HD:Users:Zale:360云盘:Marketing:Design:logo:Offical Logo-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5810803"/>
            <a:ext cx="5114925" cy="1039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 rot="16200000">
            <a:off x="6445478" y="3371645"/>
            <a:ext cx="286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©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dirkcuys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, Flickr, CC BY-SA 2.0 </a:t>
            </a:r>
          </a:p>
        </p:txBody>
      </p:sp>
    </p:spTree>
    <p:extLst>
      <p:ext uri="{BB962C8B-B14F-4D97-AF65-F5344CB8AC3E}">
        <p14:creationId xmlns:p14="http://schemas.microsoft.com/office/powerpoint/2010/main" val="161756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Data format – wide format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58548"/>
              </p:ext>
            </p:extLst>
          </p:nvPr>
        </p:nvGraphicFramePr>
        <p:xfrm>
          <a:off x="628650" y="1940523"/>
          <a:ext cx="7886700" cy="123444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175257091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250681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550245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9745768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3721778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564309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Subject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Monday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Tuesday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Wednesday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>
                          <a:effectLst/>
                          <a:latin typeface="Monaco" panose="00000400000000000000" pitchFamily="2" charset="0"/>
                        </a:rPr>
                        <a:t>Thurdsday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Friday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28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1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36.6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36.6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37.3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36.9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36.8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51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2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36.1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36.2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36.1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36.3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36.4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077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37.0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37.1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36.9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36.8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36.9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9097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928234" y="134908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Wide data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28650" y="3701861"/>
            <a:ext cx="670888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One row per subject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One column for each level of the factor (e.g. day of the week)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The measured variable (body temperature) is in each cell</a:t>
            </a:r>
          </a:p>
        </p:txBody>
      </p:sp>
    </p:spTree>
    <p:extLst>
      <p:ext uri="{BB962C8B-B14F-4D97-AF65-F5344CB8AC3E}">
        <p14:creationId xmlns:p14="http://schemas.microsoft.com/office/powerpoint/2010/main" val="29699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Data format – long format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896014"/>
              </p:ext>
            </p:extLst>
          </p:nvPr>
        </p:nvGraphicFramePr>
        <p:xfrm>
          <a:off x="2600325" y="1905644"/>
          <a:ext cx="3943350" cy="308610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175257091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250681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55024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Subject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Temp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Day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28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1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36.6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Monday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51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1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36.6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Tuesday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077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1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37.3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Wednesday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909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1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36.9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Thursday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18351"/>
                  </a:ext>
                </a:extLst>
              </a:tr>
              <a:tr h="30470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1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36.8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Friday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238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2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36.1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Monday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70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2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36.2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Tuesday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120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2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36.1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Wednesday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765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…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…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 smtClean="0">
                          <a:effectLst/>
                          <a:latin typeface="Monaco" panose="00000400000000000000" pitchFamily="2" charset="0"/>
                        </a:rPr>
                        <a:t>…</a:t>
                      </a:r>
                      <a:endParaRPr lang="en-GB" sz="1400" dirty="0">
                        <a:effectLst/>
                        <a:latin typeface="Monaco" panose="00000400000000000000" pitchFamily="2" charset="0"/>
                      </a:endParaRPr>
                    </a:p>
                  </a:txBody>
                  <a:tcPr marL="95250" marR="95250" marT="47625" marB="47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340305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472981" y="1331649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Long (narrow) data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217556" y="5196407"/>
            <a:ext cx="545053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One row per measurement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One column for each factor or measured variable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Multiple rows per subject</a:t>
            </a:r>
          </a:p>
        </p:txBody>
      </p:sp>
    </p:spTree>
    <p:extLst>
      <p:ext uri="{BB962C8B-B14F-4D97-AF65-F5344CB8AC3E}">
        <p14:creationId xmlns:p14="http://schemas.microsoft.com/office/powerpoint/2010/main" val="26882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Wide vs long format</a:t>
            </a:r>
          </a:p>
        </p:txBody>
      </p:sp>
      <p:sp>
        <p:nvSpPr>
          <p:cNvPr id="7" name="Rectangle 6"/>
          <p:cNvSpPr/>
          <p:nvPr/>
        </p:nvSpPr>
        <p:spPr>
          <a:xfrm>
            <a:off x="310216" y="1325300"/>
            <a:ext cx="8791189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Wide data is often easier to read for humans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Long data makes it easier to process data with software such as R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endParaRPr lang="en-GB" dirty="0" smtClean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For example with the long data you can write: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sz="1600" dirty="0" smtClean="0">
                <a:latin typeface="Monaco" panose="00000400000000000000" pitchFamily="2" charset="0"/>
              </a:rPr>
              <a:t>boxplot(temp ~ day, </a:t>
            </a:r>
            <a:r>
              <a:rPr lang="en-GB" sz="1600" dirty="0" err="1" smtClean="0">
                <a:latin typeface="Monaco" panose="00000400000000000000" pitchFamily="2" charset="0"/>
              </a:rPr>
              <a:t>tempdata</a:t>
            </a:r>
            <a:r>
              <a:rPr lang="en-GB" sz="1600" dirty="0" smtClean="0">
                <a:latin typeface="Monaco" panose="00000400000000000000" pitchFamily="2" charset="0"/>
              </a:rPr>
              <a:t>)</a:t>
            </a:r>
          </a:p>
          <a:p>
            <a:endParaRPr lang="en-GB" sz="1600" dirty="0">
              <a:latin typeface="Monaco" panose="00000400000000000000" pitchFamily="2" charset="0"/>
            </a:endParaRPr>
          </a:p>
          <a:p>
            <a:endParaRPr lang="en-GB" sz="1600" dirty="0" smtClean="0">
              <a:latin typeface="Monaco" panose="00000400000000000000" pitchFamily="2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Although it is possible to deal with wide data in R often it becomes very complex</a:t>
            </a:r>
            <a:endParaRPr lang="en-GB" sz="1600" dirty="0">
              <a:latin typeface="Raleway" panose="020B05030301010600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7681" y="5605397"/>
            <a:ext cx="7357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latin typeface="Raleway" panose="020B0503030101060003" pitchFamily="34" charset="0"/>
              </a:rPr>
              <a:t>Workshop #1 will show you how to convert wide data into long data (and other things as well!)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2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Missing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63378" y="1277111"/>
            <a:ext cx="841724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Ideal situation → all the data is collected and recorded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In real life some data points may be missing e.g.: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Some data was not recorded by error (avoidable)</a:t>
            </a:r>
          </a:p>
          <a:p>
            <a:pPr marL="285750" indent="-285750">
              <a:buFontTx/>
              <a:buChar char="-"/>
            </a:pPr>
            <a:endParaRPr lang="en-GB" dirty="0">
              <a:latin typeface="Raleway" panose="020B05030301010600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Data (or part of) was lost (should be avoidable)</a:t>
            </a:r>
          </a:p>
          <a:p>
            <a:endParaRPr lang="en-GB" dirty="0" smtClean="0">
              <a:latin typeface="Raleway" panose="020B0503030101060003" pitchFamily="34" charset="0"/>
            </a:endParaRPr>
          </a:p>
          <a:p>
            <a:endParaRPr lang="en-GB" dirty="0" smtClean="0">
              <a:latin typeface="Raleway" panose="020B05030301010600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Unavoidable:</a:t>
            </a:r>
          </a:p>
          <a:p>
            <a:pPr marL="285750" indent="-285750">
              <a:buFontTx/>
              <a:buChar char="-"/>
            </a:pPr>
            <a:endParaRPr lang="en-GB" dirty="0" smtClean="0">
              <a:latin typeface="Raleway" panose="020B0503030101060003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A participant withdraws from the study during the course of an experiment</a:t>
            </a:r>
          </a:p>
          <a:p>
            <a:pPr marL="285750" indent="-285750">
              <a:buFontTx/>
              <a:buChar char="-"/>
            </a:pPr>
            <a:endParaRPr lang="en-GB" dirty="0">
              <a:latin typeface="Raleway" panose="020B0503030101060003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One subject dies before the end of the experiment</a:t>
            </a:r>
          </a:p>
          <a:p>
            <a:pPr marL="742950" lvl="1" indent="-285750">
              <a:buFontTx/>
              <a:buChar char="-"/>
            </a:pPr>
            <a:endParaRPr lang="en-GB" dirty="0">
              <a:latin typeface="Raleway" panose="020B0503030101060003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A participant doesn’t answer an item in a questionnaire</a:t>
            </a:r>
          </a:p>
          <a:p>
            <a:pPr marL="742950" lvl="1" indent="-285750">
              <a:buFontTx/>
              <a:buChar char="-"/>
            </a:pPr>
            <a:endParaRPr lang="en-GB" dirty="0">
              <a:latin typeface="Raleway" panose="020B0503030101060003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Machine breaks during the course of the experiment</a:t>
            </a:r>
          </a:p>
        </p:txBody>
      </p:sp>
    </p:spTree>
    <p:extLst>
      <p:ext uri="{BB962C8B-B14F-4D97-AF65-F5344CB8AC3E}">
        <p14:creationId xmlns:p14="http://schemas.microsoft.com/office/powerpoint/2010/main" val="91471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Missing data – what is the problem?</a:t>
            </a:r>
          </a:p>
        </p:txBody>
      </p:sp>
      <p:sp>
        <p:nvSpPr>
          <p:cNvPr id="7" name="Rectangle 6"/>
          <p:cNvSpPr/>
          <p:nvPr/>
        </p:nvSpPr>
        <p:spPr>
          <a:xfrm>
            <a:off x="363378" y="1672897"/>
            <a:ext cx="84172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Reduce the statistical power of the study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Can produce biased results if data is not missing at random.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Makes it more difficult to analyse the data</a:t>
            </a:r>
          </a:p>
          <a:p>
            <a:endParaRPr lang="en-GB" dirty="0" smtClean="0">
              <a:latin typeface="Raleway" panose="020B0503030101060003" pitchFamily="34" charset="0"/>
            </a:endParaRPr>
          </a:p>
          <a:p>
            <a:r>
              <a:rPr lang="en-GB" b="1" dirty="0" smtClean="0">
                <a:latin typeface="Raleway" panose="020B0503030101060003" pitchFamily="34" charset="0"/>
              </a:rPr>
              <a:t>Data missing completely at random (MCAR): </a:t>
            </a:r>
            <a:r>
              <a:rPr lang="en-GB" dirty="0" smtClean="0">
                <a:latin typeface="Raleway" panose="020B0503030101060003" pitchFamily="34" charset="0"/>
              </a:rPr>
              <a:t>the probability of missing the measurement of a variable is independent from the value of the variable itself or any other variable in the study</a:t>
            </a:r>
            <a:endParaRPr lang="en-GB" b="1" dirty="0">
              <a:latin typeface="Raleway" panose="020B0503030101060003" pitchFamily="34" charset="0"/>
            </a:endParaRPr>
          </a:p>
          <a:p>
            <a:endParaRPr lang="en-GB" b="1" dirty="0" smtClean="0">
              <a:latin typeface="Raleway" panose="020B0503030101060003" pitchFamily="34" charset="0"/>
            </a:endParaRPr>
          </a:p>
          <a:p>
            <a:r>
              <a:rPr lang="en-GB" b="1" dirty="0" smtClean="0">
                <a:latin typeface="Raleway" panose="020B0503030101060003" pitchFamily="34" charset="0"/>
              </a:rPr>
              <a:t>Data missing at random (MAR)</a:t>
            </a:r>
            <a:r>
              <a:rPr lang="en-GB" dirty="0" smtClean="0">
                <a:latin typeface="Raleway" panose="020B0503030101060003" pitchFamily="34" charset="0"/>
              </a:rPr>
              <a:t>: the probability of missing is independent from the value of the variable itself but is related to some other variable.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b="1" dirty="0" smtClean="0">
                <a:latin typeface="Raleway" panose="020B0503030101060003" pitchFamily="34" charset="0"/>
              </a:rPr>
              <a:t>Data missing not at random (MNAR)</a:t>
            </a:r>
            <a:r>
              <a:rPr lang="en-GB" dirty="0" smtClean="0">
                <a:latin typeface="Raleway" panose="020B0503030101060003" pitchFamily="34" charset="0"/>
              </a:rPr>
              <a:t>: the probability of missing data depends on the value of the variable itself.</a:t>
            </a:r>
            <a:endParaRPr lang="en-GB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23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MCAR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3378" y="2136921"/>
            <a:ext cx="84172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Data missing completely at random is the less problematic case.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Example: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endParaRPr lang="en-GB" dirty="0" smtClean="0">
              <a:latin typeface="Raleway" panose="020B05030301010600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Blood sample left at room temperature and damaged</a:t>
            </a:r>
          </a:p>
          <a:p>
            <a:pPr marL="285750" indent="-285750">
              <a:buFontTx/>
              <a:buChar char="-"/>
            </a:pPr>
            <a:endParaRPr lang="en-GB" dirty="0">
              <a:latin typeface="Raleway" panose="020B05030301010600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Questionnaire lost in the post</a:t>
            </a:r>
          </a:p>
          <a:p>
            <a:pPr marL="285750" indent="-285750">
              <a:buFontTx/>
              <a:buChar char="-"/>
            </a:pPr>
            <a:endParaRPr lang="en-GB" dirty="0">
              <a:latin typeface="Raleway" panose="020B0503030101060003" pitchFamily="34" charset="0"/>
            </a:endParaRPr>
          </a:p>
          <a:p>
            <a:pPr marL="285750" indent="-285750">
              <a:buFontTx/>
              <a:buChar char="-"/>
            </a:pPr>
            <a:endParaRPr lang="en-GB" dirty="0" smtClean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Reduces power of experiment</a:t>
            </a:r>
          </a:p>
          <a:p>
            <a:r>
              <a:rPr lang="en-GB" dirty="0" smtClean="0">
                <a:latin typeface="Raleway" panose="020B0503030101060003" pitchFamily="34" charset="0"/>
              </a:rPr>
              <a:t>Does not introduce a particular bias</a:t>
            </a:r>
          </a:p>
        </p:txBody>
      </p:sp>
    </p:spTree>
    <p:extLst>
      <p:ext uri="{BB962C8B-B14F-4D97-AF65-F5344CB8AC3E}">
        <p14:creationId xmlns:p14="http://schemas.microsoft.com/office/powerpoint/2010/main" val="12748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MAR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3378" y="1641621"/>
            <a:ext cx="84172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Data missing at random: unrelated to the value of what is measured but can depend on other variables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Example: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endParaRPr lang="en-GB" dirty="0" smtClean="0">
              <a:latin typeface="Raleway" panose="020B05030301010600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Men may be less likely to complete a questionnaire about depression compared to women. </a:t>
            </a:r>
            <a:br>
              <a:rPr lang="en-GB" dirty="0" smtClean="0">
                <a:latin typeface="Raleway" panose="020B0503030101060003" pitchFamily="34" charset="0"/>
              </a:rPr>
            </a:br>
            <a:r>
              <a:rPr lang="en-GB" dirty="0" smtClean="0">
                <a:latin typeface="Raleway" panose="020B0503030101060003" pitchFamily="34" charset="0"/>
              </a:rPr>
              <a:t/>
            </a:r>
            <a:br>
              <a:rPr lang="en-GB" dirty="0" smtClean="0">
                <a:latin typeface="Raleway" panose="020B0503030101060003" pitchFamily="34" charset="0"/>
              </a:rPr>
            </a:br>
            <a:r>
              <a:rPr lang="en-GB" dirty="0" smtClean="0">
                <a:latin typeface="Raleway" panose="020B0503030101060003" pitchFamily="34" charset="0"/>
              </a:rPr>
              <a:t>In this case the missing data (about depression) depends on the variable “Sex” which is fully observed (i.e.: we know for each participant whether they are male or female).</a:t>
            </a:r>
          </a:p>
          <a:p>
            <a:pPr marL="285750" indent="-285750">
              <a:buFontTx/>
              <a:buChar char="-"/>
            </a:pPr>
            <a:endParaRPr lang="en-GB" dirty="0">
              <a:latin typeface="Raleway" panose="020B05030301010600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Decreases power of the experiment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Can lead to misleading interpretation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192879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MNAR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3378" y="1745035"/>
            <a:ext cx="84172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Data missing not at random: this is </a:t>
            </a:r>
            <a:r>
              <a:rPr lang="en-GB" u="sng" dirty="0" smtClean="0">
                <a:latin typeface="Raleway" panose="020B0503030101060003" pitchFamily="34" charset="0"/>
              </a:rPr>
              <a:t>the most problematic case</a:t>
            </a:r>
            <a:r>
              <a:rPr lang="en-GB" dirty="0" smtClean="0">
                <a:latin typeface="Raleway" panose="020B0503030101060003" pitchFamily="34" charset="0"/>
              </a:rPr>
              <a:t>, and may indicate problems with the experimental design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Example: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endParaRPr lang="en-GB" dirty="0" smtClean="0">
              <a:latin typeface="Raleway" panose="020B05030301010600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An athlete does </a:t>
            </a:r>
            <a:r>
              <a:rPr lang="en-GB" dirty="0">
                <a:latin typeface="Raleway" panose="020B0503030101060003" pitchFamily="34" charset="0"/>
              </a:rPr>
              <a:t>not attend a drug test because </a:t>
            </a:r>
            <a:r>
              <a:rPr lang="en-GB" dirty="0" smtClean="0">
                <a:latin typeface="Raleway" panose="020B0503030101060003" pitchFamily="34" charset="0"/>
              </a:rPr>
              <a:t>he/she took </a:t>
            </a:r>
            <a:r>
              <a:rPr lang="en-GB" dirty="0">
                <a:latin typeface="Raleway" panose="020B0503030101060003" pitchFamily="34" charset="0"/>
              </a:rPr>
              <a:t>drugs the night </a:t>
            </a:r>
            <a:r>
              <a:rPr lang="en-GB" dirty="0" smtClean="0">
                <a:latin typeface="Raleway" panose="020B0503030101060003" pitchFamily="34" charset="0"/>
              </a:rPr>
              <a:t>before</a:t>
            </a:r>
          </a:p>
          <a:p>
            <a:pPr marL="285750" indent="-285750">
              <a:buFontTx/>
              <a:buChar char="-"/>
            </a:pPr>
            <a:endParaRPr lang="en-GB" dirty="0">
              <a:latin typeface="Raleway" panose="020B05030301010600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Patients with severe depression are less likely to complete the questionnaire about depression.</a:t>
            </a:r>
            <a:br>
              <a:rPr lang="en-GB" dirty="0" smtClean="0">
                <a:latin typeface="Raleway" panose="020B0503030101060003" pitchFamily="34" charset="0"/>
              </a:rPr>
            </a:br>
            <a:r>
              <a:rPr lang="en-GB" dirty="0" smtClean="0">
                <a:latin typeface="Raleway" panose="020B0503030101060003" pitchFamily="34" charset="0"/>
              </a:rPr>
              <a:t/>
            </a:r>
            <a:br>
              <a:rPr lang="en-GB" dirty="0" smtClean="0">
                <a:latin typeface="Raleway" panose="020B0503030101060003" pitchFamily="34" charset="0"/>
              </a:rPr>
            </a:br>
            <a:r>
              <a:rPr lang="en-GB" dirty="0" smtClean="0">
                <a:latin typeface="Raleway" panose="020B0503030101060003" pitchFamily="34" charset="0"/>
              </a:rPr>
              <a:t>In this case the missing data will not be in a random subset of the sample.</a:t>
            </a:r>
          </a:p>
          <a:p>
            <a:pPr marL="285750" indent="-285750">
              <a:buFontTx/>
              <a:buChar char="-"/>
            </a:pPr>
            <a:endParaRPr lang="en-GB" dirty="0" smtClean="0">
              <a:latin typeface="Raleway" panose="020B05030301010600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Results in that particular subset may be difficult to interpret, since they will probably not be representative of reality.</a:t>
            </a:r>
          </a:p>
        </p:txBody>
      </p:sp>
    </p:spTree>
    <p:extLst>
      <p:ext uri="{BB962C8B-B14F-4D97-AF65-F5344CB8AC3E}">
        <p14:creationId xmlns:p14="http://schemas.microsoft.com/office/powerpoint/2010/main" val="376506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What to do? Omission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432" y="1126986"/>
            <a:ext cx="84172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Remove all observations containing missing data points. This is referred to as “list omission”. </a:t>
            </a:r>
            <a:r>
              <a:rPr lang="en-GB" b="1" dirty="0">
                <a:latin typeface="Raleway" panose="020B0503030101060003" pitchFamily="34" charset="0"/>
              </a:rPr>
              <a:t>I</a:t>
            </a:r>
            <a:r>
              <a:rPr lang="en-GB" b="1" dirty="0" smtClean="0">
                <a:latin typeface="Raleway" panose="020B0503030101060003" pitchFamily="34" charset="0"/>
              </a:rPr>
              <a:t>t’s probably the best option in many cases.</a:t>
            </a:r>
          </a:p>
          <a:p>
            <a:r>
              <a:rPr lang="en-GB" dirty="0" smtClean="0">
                <a:latin typeface="Raleway" panose="020B0503030101060003" pitchFamily="34" charset="0"/>
              </a:rPr>
              <a:t>Can be problematic if many missing points and/or few observations.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Handy function in R – </a:t>
            </a:r>
            <a:r>
              <a:rPr lang="en-GB" i="1" dirty="0" err="1" smtClean="0">
                <a:latin typeface="Raleway" panose="020B0503030101060003" pitchFamily="34" charset="0"/>
              </a:rPr>
              <a:t>complete.cases</a:t>
            </a:r>
            <a:r>
              <a:rPr lang="en-GB" i="1" dirty="0" smtClean="0">
                <a:latin typeface="Raleway" panose="020B0503030101060003" pitchFamily="34" charset="0"/>
              </a:rPr>
              <a:t> </a:t>
            </a:r>
          </a:p>
          <a:p>
            <a:endParaRPr lang="en-GB" i="1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12432" y="3188369"/>
            <a:ext cx="271290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Monaco" panose="00000400000000000000" pitchFamily="2" charset="0"/>
              </a:rPr>
              <a:t>&gt; </a:t>
            </a:r>
            <a:r>
              <a:rPr lang="en-GB" sz="1400" dirty="0" err="1" smtClean="0">
                <a:latin typeface="Monaco" panose="00000400000000000000" pitchFamily="2" charset="0"/>
              </a:rPr>
              <a:t>mydata</a:t>
            </a:r>
            <a:endParaRPr lang="en-GB" sz="1400" dirty="0" smtClean="0">
              <a:latin typeface="Monaco" panose="00000400000000000000" pitchFamily="2" charset="0"/>
            </a:endParaRPr>
          </a:p>
          <a:p>
            <a:endParaRPr lang="en-GB" sz="1400" dirty="0">
              <a:latin typeface="Monaco" panose="00000400000000000000" pitchFamily="2" charset="0"/>
            </a:endParaRPr>
          </a:p>
          <a:p>
            <a:r>
              <a:rPr lang="en-GB" sz="1400" dirty="0">
                <a:latin typeface="Monaco" panose="00000400000000000000" pitchFamily="2" charset="0"/>
              </a:rPr>
              <a:t>   Sex Age       Value</a:t>
            </a:r>
          </a:p>
          <a:p>
            <a:r>
              <a:rPr lang="en-GB" sz="1400" dirty="0">
                <a:latin typeface="Monaco" panose="00000400000000000000" pitchFamily="2" charset="0"/>
              </a:rPr>
              <a:t>1    F  51  0.54546745</a:t>
            </a:r>
          </a:p>
          <a:p>
            <a:r>
              <a:rPr lang="en-GB" sz="1400" dirty="0">
                <a:latin typeface="Monaco" panose="00000400000000000000" pitchFamily="2" charset="0"/>
              </a:rPr>
              <a:t>2    F  37 -0.09543286</a:t>
            </a:r>
          </a:p>
          <a:p>
            <a:r>
              <a:rPr lang="en-GB" sz="1400" dirty="0">
                <a:latin typeface="Monaco" panose="00000400000000000000" pitchFamily="2" charset="0"/>
              </a:rPr>
              <a:t>3    F  56 -1.79838831</a:t>
            </a:r>
          </a:p>
          <a:p>
            <a:r>
              <a:rPr lang="en-GB" sz="1400" dirty="0">
                <a:latin typeface="Monaco" panose="00000400000000000000" pitchFamily="2" charset="0"/>
              </a:rPr>
              <a:t>4    M  36  1.59942971</a:t>
            </a:r>
          </a:p>
          <a:p>
            <a:r>
              <a:rPr lang="en-GB" sz="1400" dirty="0">
                <a:latin typeface="Monaco" panose="00000400000000000000" pitchFamily="2" charset="0"/>
              </a:rPr>
              <a:t>5    M  50          NA</a:t>
            </a:r>
          </a:p>
          <a:p>
            <a:r>
              <a:rPr lang="en-GB" sz="1400" dirty="0">
                <a:latin typeface="Monaco" panose="00000400000000000000" pitchFamily="2" charset="0"/>
              </a:rPr>
              <a:t>6    M  60  0.65504155</a:t>
            </a:r>
          </a:p>
          <a:p>
            <a:r>
              <a:rPr lang="en-GB" sz="1400" dirty="0">
                <a:latin typeface="Monaco" panose="00000400000000000000" pitchFamily="2" charset="0"/>
              </a:rPr>
              <a:t>7    M  35 -0.40093197</a:t>
            </a:r>
          </a:p>
          <a:p>
            <a:r>
              <a:rPr lang="en-GB" sz="1400" dirty="0">
                <a:latin typeface="Monaco" panose="00000400000000000000" pitchFamily="2" charset="0"/>
              </a:rPr>
              <a:t>8    F  48 -1.13259371</a:t>
            </a:r>
          </a:p>
          <a:p>
            <a:r>
              <a:rPr lang="en-GB" sz="1400" dirty="0">
                <a:latin typeface="Monaco" panose="00000400000000000000" pitchFamily="2" charset="0"/>
              </a:rPr>
              <a:t>9    M  47  0.26713380</a:t>
            </a:r>
          </a:p>
          <a:p>
            <a:r>
              <a:rPr lang="en-GB" sz="1400" dirty="0">
                <a:latin typeface="Monaco" panose="00000400000000000000" pitchFamily="2" charset="0"/>
              </a:rPr>
              <a:t>10   M  45  0.46326495</a:t>
            </a:r>
          </a:p>
        </p:txBody>
      </p:sp>
      <p:sp>
        <p:nvSpPr>
          <p:cNvPr id="8" name="Rectangle 7"/>
          <p:cNvSpPr/>
          <p:nvPr/>
        </p:nvSpPr>
        <p:spPr>
          <a:xfrm>
            <a:off x="4947313" y="3185124"/>
            <a:ext cx="38823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Monaco" panose="00000400000000000000" pitchFamily="2" charset="0"/>
              </a:rPr>
              <a:t>&gt; </a:t>
            </a:r>
            <a:r>
              <a:rPr lang="en-GB" sz="1400" dirty="0" err="1" smtClean="0">
                <a:latin typeface="Monaco" panose="00000400000000000000" pitchFamily="2" charset="0"/>
              </a:rPr>
              <a:t>mydata</a:t>
            </a:r>
            <a:r>
              <a:rPr lang="en-GB" sz="1400" dirty="0" smtClean="0">
                <a:latin typeface="Monaco" panose="00000400000000000000" pitchFamily="2" charset="0"/>
              </a:rPr>
              <a:t>[</a:t>
            </a:r>
            <a:r>
              <a:rPr lang="en-GB" sz="1400" dirty="0" err="1" smtClean="0">
                <a:latin typeface="Monaco" panose="00000400000000000000" pitchFamily="2" charset="0"/>
              </a:rPr>
              <a:t>complete.cases</a:t>
            </a:r>
            <a:r>
              <a:rPr lang="en-GB" sz="1400" dirty="0" smtClean="0">
                <a:latin typeface="Monaco" panose="00000400000000000000" pitchFamily="2" charset="0"/>
              </a:rPr>
              <a:t>(</a:t>
            </a:r>
            <a:r>
              <a:rPr lang="en-GB" sz="1400" dirty="0" err="1" smtClean="0">
                <a:latin typeface="Monaco" panose="00000400000000000000" pitchFamily="2" charset="0"/>
              </a:rPr>
              <a:t>mydata</a:t>
            </a:r>
            <a:r>
              <a:rPr lang="en-GB" sz="1400" dirty="0" smtClean="0">
                <a:latin typeface="Monaco" panose="00000400000000000000" pitchFamily="2" charset="0"/>
              </a:rPr>
              <a:t>), ]</a:t>
            </a:r>
          </a:p>
          <a:p>
            <a:endParaRPr lang="en-GB" sz="1400" dirty="0">
              <a:latin typeface="Monaco" panose="00000400000000000000" pitchFamily="2" charset="0"/>
            </a:endParaRPr>
          </a:p>
          <a:p>
            <a:r>
              <a:rPr lang="en-GB" sz="1400" dirty="0">
                <a:latin typeface="Monaco" panose="00000400000000000000" pitchFamily="2" charset="0"/>
              </a:rPr>
              <a:t>   Sex Age       Value</a:t>
            </a:r>
          </a:p>
          <a:p>
            <a:r>
              <a:rPr lang="en-GB" sz="1400" dirty="0">
                <a:latin typeface="Monaco" panose="00000400000000000000" pitchFamily="2" charset="0"/>
              </a:rPr>
              <a:t>1    F  51  0.54546745</a:t>
            </a:r>
          </a:p>
          <a:p>
            <a:r>
              <a:rPr lang="en-GB" sz="1400" dirty="0">
                <a:latin typeface="Monaco" panose="00000400000000000000" pitchFamily="2" charset="0"/>
              </a:rPr>
              <a:t>2    F  37 -0.09543286</a:t>
            </a:r>
          </a:p>
          <a:p>
            <a:r>
              <a:rPr lang="en-GB" sz="1400" dirty="0">
                <a:latin typeface="Monaco" panose="00000400000000000000" pitchFamily="2" charset="0"/>
              </a:rPr>
              <a:t>3    F  56 -1.79838831</a:t>
            </a:r>
          </a:p>
          <a:p>
            <a:r>
              <a:rPr lang="en-GB" sz="1400" dirty="0">
                <a:latin typeface="Monaco" panose="00000400000000000000" pitchFamily="2" charset="0"/>
              </a:rPr>
              <a:t>4    M  36  1.59942971</a:t>
            </a:r>
          </a:p>
          <a:p>
            <a:r>
              <a:rPr lang="en-GB" sz="1400" dirty="0">
                <a:latin typeface="Monaco" panose="00000400000000000000" pitchFamily="2" charset="0"/>
              </a:rPr>
              <a:t>6    M  60  0.65504155</a:t>
            </a:r>
          </a:p>
          <a:p>
            <a:r>
              <a:rPr lang="en-GB" sz="1400" dirty="0">
                <a:latin typeface="Monaco" panose="00000400000000000000" pitchFamily="2" charset="0"/>
              </a:rPr>
              <a:t>7    M  35 -0.40093197</a:t>
            </a:r>
          </a:p>
          <a:p>
            <a:r>
              <a:rPr lang="en-GB" sz="1400" dirty="0">
                <a:latin typeface="Monaco" panose="00000400000000000000" pitchFamily="2" charset="0"/>
              </a:rPr>
              <a:t>8    F  48 -1.13259371</a:t>
            </a:r>
          </a:p>
          <a:p>
            <a:r>
              <a:rPr lang="en-GB" sz="1400" dirty="0">
                <a:latin typeface="Monaco" panose="00000400000000000000" pitchFamily="2" charset="0"/>
              </a:rPr>
              <a:t>9    M  47  0.26713380</a:t>
            </a:r>
          </a:p>
          <a:p>
            <a:r>
              <a:rPr lang="en-GB" sz="1400" dirty="0">
                <a:latin typeface="Monaco" panose="00000400000000000000" pitchFamily="2" charset="0"/>
              </a:rPr>
              <a:t>10   M  45  0.46326495</a:t>
            </a:r>
          </a:p>
        </p:txBody>
      </p:sp>
      <p:sp>
        <p:nvSpPr>
          <p:cNvPr id="2" name="Oval 1"/>
          <p:cNvSpPr/>
          <p:nvPr/>
        </p:nvSpPr>
        <p:spPr>
          <a:xfrm>
            <a:off x="2415654" y="4523952"/>
            <a:ext cx="614149" cy="61414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>
            <a:endCxn id="2" idx="5"/>
          </p:cNvCxnSpPr>
          <p:nvPr/>
        </p:nvCxnSpPr>
        <p:spPr>
          <a:xfrm flipH="1" flipV="1">
            <a:off x="2939863" y="5048161"/>
            <a:ext cx="963397" cy="12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12191" y="6320864"/>
            <a:ext cx="4174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NA indicates a missing data point in 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20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2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Omission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432" y="1126986"/>
            <a:ext cx="8417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Some R functions have specific parameters e.g. </a:t>
            </a:r>
            <a:r>
              <a:rPr lang="en-GB" i="1" dirty="0" smtClean="0">
                <a:latin typeface="Raleway" panose="020B0503030101060003" pitchFamily="34" charset="0"/>
              </a:rPr>
              <a:t>na.rm</a:t>
            </a:r>
          </a:p>
          <a:p>
            <a:endParaRPr lang="en-GB" i="1" dirty="0">
              <a:latin typeface="Raleway" panose="020B0503030101060003" pitchFamily="34" charset="0"/>
            </a:endParaRPr>
          </a:p>
          <a:p>
            <a:endParaRPr lang="en-GB" i="1" dirty="0" smtClean="0">
              <a:latin typeface="Raleway" panose="020B05030301010600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9616" y="1436142"/>
            <a:ext cx="271290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Monaco" panose="00000400000000000000" pitchFamily="2" charset="0"/>
              </a:rPr>
              <a:t>&gt; </a:t>
            </a:r>
            <a:r>
              <a:rPr lang="en-GB" sz="1400" dirty="0" err="1" smtClean="0">
                <a:latin typeface="Monaco" panose="00000400000000000000" pitchFamily="2" charset="0"/>
              </a:rPr>
              <a:t>mydata</a:t>
            </a:r>
            <a:endParaRPr lang="en-GB" sz="1400" dirty="0" smtClean="0">
              <a:latin typeface="Monaco" panose="00000400000000000000" pitchFamily="2" charset="0"/>
            </a:endParaRPr>
          </a:p>
          <a:p>
            <a:endParaRPr lang="en-GB" sz="1400" dirty="0">
              <a:latin typeface="Monaco" panose="00000400000000000000" pitchFamily="2" charset="0"/>
            </a:endParaRPr>
          </a:p>
          <a:p>
            <a:r>
              <a:rPr lang="en-GB" sz="1400" dirty="0">
                <a:latin typeface="Monaco" panose="00000400000000000000" pitchFamily="2" charset="0"/>
              </a:rPr>
              <a:t>   Sex Age       Value</a:t>
            </a:r>
          </a:p>
          <a:p>
            <a:r>
              <a:rPr lang="en-GB" sz="1400" dirty="0">
                <a:latin typeface="Monaco" panose="00000400000000000000" pitchFamily="2" charset="0"/>
              </a:rPr>
              <a:t>1    F  51  0.54546745</a:t>
            </a:r>
          </a:p>
          <a:p>
            <a:r>
              <a:rPr lang="en-GB" sz="1400" dirty="0">
                <a:latin typeface="Monaco" panose="00000400000000000000" pitchFamily="2" charset="0"/>
              </a:rPr>
              <a:t>2    F  37 -0.09543286</a:t>
            </a:r>
          </a:p>
          <a:p>
            <a:r>
              <a:rPr lang="en-GB" sz="1400" dirty="0">
                <a:latin typeface="Monaco" panose="00000400000000000000" pitchFamily="2" charset="0"/>
              </a:rPr>
              <a:t>3    F  56 -1.79838831</a:t>
            </a:r>
          </a:p>
          <a:p>
            <a:r>
              <a:rPr lang="en-GB" sz="1400" dirty="0">
                <a:latin typeface="Monaco" panose="00000400000000000000" pitchFamily="2" charset="0"/>
              </a:rPr>
              <a:t>4    M  36  1.59942971</a:t>
            </a:r>
          </a:p>
          <a:p>
            <a:r>
              <a:rPr lang="en-GB" sz="1400" dirty="0">
                <a:latin typeface="Monaco" panose="00000400000000000000" pitchFamily="2" charset="0"/>
              </a:rPr>
              <a:t>5    M  50          NA</a:t>
            </a:r>
          </a:p>
          <a:p>
            <a:r>
              <a:rPr lang="en-GB" sz="1400" dirty="0">
                <a:latin typeface="Monaco" panose="00000400000000000000" pitchFamily="2" charset="0"/>
              </a:rPr>
              <a:t>6    M  60  0.65504155</a:t>
            </a:r>
          </a:p>
          <a:p>
            <a:r>
              <a:rPr lang="en-GB" sz="1400" dirty="0">
                <a:latin typeface="Monaco" panose="00000400000000000000" pitchFamily="2" charset="0"/>
              </a:rPr>
              <a:t>7    M  35 -0.40093197</a:t>
            </a:r>
          </a:p>
          <a:p>
            <a:r>
              <a:rPr lang="en-GB" sz="1400" dirty="0">
                <a:latin typeface="Monaco" panose="00000400000000000000" pitchFamily="2" charset="0"/>
              </a:rPr>
              <a:t>8    F  48 -1.13259371</a:t>
            </a:r>
          </a:p>
          <a:p>
            <a:r>
              <a:rPr lang="en-GB" sz="1400" dirty="0">
                <a:latin typeface="Monaco" panose="00000400000000000000" pitchFamily="2" charset="0"/>
              </a:rPr>
              <a:t>9    M  47  0.26713380</a:t>
            </a:r>
          </a:p>
          <a:p>
            <a:r>
              <a:rPr lang="en-GB" sz="1400" dirty="0">
                <a:latin typeface="Monaco" panose="00000400000000000000" pitchFamily="2" charset="0"/>
              </a:rPr>
              <a:t>10   M  45  0.46326495</a:t>
            </a:r>
          </a:p>
        </p:txBody>
      </p:sp>
      <p:sp>
        <p:nvSpPr>
          <p:cNvPr id="8" name="Rectangle 7"/>
          <p:cNvSpPr/>
          <p:nvPr/>
        </p:nvSpPr>
        <p:spPr>
          <a:xfrm>
            <a:off x="4444936" y="1432897"/>
            <a:ext cx="388236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Monaco" panose="00000400000000000000" pitchFamily="2" charset="0"/>
              </a:rPr>
              <a:t>&gt; mean(</a:t>
            </a:r>
            <a:r>
              <a:rPr lang="en-GB" sz="1400" dirty="0" err="1" smtClean="0">
                <a:latin typeface="Monaco" panose="00000400000000000000" pitchFamily="2" charset="0"/>
              </a:rPr>
              <a:t>mydata$Value</a:t>
            </a:r>
            <a:r>
              <a:rPr lang="en-GB" sz="1400" dirty="0" smtClean="0">
                <a:latin typeface="Monaco" panose="00000400000000000000" pitchFamily="2" charset="0"/>
              </a:rPr>
              <a:t>)</a:t>
            </a:r>
          </a:p>
          <a:p>
            <a:endParaRPr lang="en-GB" sz="1400" dirty="0" smtClean="0">
              <a:latin typeface="Monaco" panose="00000400000000000000" pitchFamily="2" charset="0"/>
            </a:endParaRPr>
          </a:p>
          <a:p>
            <a:r>
              <a:rPr lang="en-GB" sz="1400" dirty="0" smtClean="0">
                <a:latin typeface="Monaco" panose="00000400000000000000" pitchFamily="2" charset="0"/>
              </a:rPr>
              <a:t>[1] NA</a:t>
            </a:r>
          </a:p>
          <a:p>
            <a:endParaRPr lang="en-GB" sz="1400" dirty="0">
              <a:latin typeface="Monaco" panose="00000400000000000000" pitchFamily="2" charset="0"/>
            </a:endParaRPr>
          </a:p>
          <a:p>
            <a:r>
              <a:rPr lang="en-GB" sz="1400" dirty="0" smtClean="0">
                <a:latin typeface="Monaco" panose="00000400000000000000" pitchFamily="2" charset="0"/>
              </a:rPr>
              <a:t>&gt; mean(</a:t>
            </a:r>
            <a:r>
              <a:rPr lang="en-GB" sz="1400" dirty="0" err="1" smtClean="0">
                <a:latin typeface="Monaco" panose="00000400000000000000" pitchFamily="2" charset="0"/>
              </a:rPr>
              <a:t>mydata$Value</a:t>
            </a:r>
            <a:r>
              <a:rPr lang="en-GB" sz="1400" dirty="0" smtClean="0">
                <a:latin typeface="Monaco" panose="00000400000000000000" pitchFamily="2" charset="0"/>
              </a:rPr>
              <a:t>, na.rm = TRUE)</a:t>
            </a:r>
          </a:p>
          <a:p>
            <a:endParaRPr lang="en-GB" sz="1400" dirty="0" smtClean="0">
              <a:latin typeface="Monaco" panose="00000400000000000000" pitchFamily="2" charset="0"/>
            </a:endParaRPr>
          </a:p>
          <a:p>
            <a:r>
              <a:rPr lang="en-GB" sz="1400" dirty="0" smtClean="0">
                <a:latin typeface="Monaco" panose="00000400000000000000" pitchFamily="2" charset="0"/>
              </a:rPr>
              <a:t>[1] </a:t>
            </a:r>
            <a:r>
              <a:rPr lang="en-GB" sz="1400" dirty="0">
                <a:latin typeface="Monaco" panose="00000400000000000000" pitchFamily="2" charset="0"/>
              </a:rPr>
              <a:t>0.0114434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432" y="4465076"/>
            <a:ext cx="841724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Other functions omit missing values by default (e.g. </a:t>
            </a:r>
            <a:r>
              <a:rPr lang="en-GB" i="1" dirty="0" smtClean="0">
                <a:latin typeface="Raleway" panose="020B0503030101060003" pitchFamily="34" charset="0"/>
              </a:rPr>
              <a:t>lm</a:t>
            </a:r>
            <a:r>
              <a:rPr lang="en-GB" dirty="0" smtClean="0">
                <a:latin typeface="Raleway" panose="020B0503030101060003" pitchFamily="34" charset="0"/>
              </a:rPr>
              <a:t>)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sz="1400" dirty="0" smtClean="0">
                <a:latin typeface="Monaco" panose="00000400000000000000" pitchFamily="2" charset="0"/>
              </a:rPr>
              <a:t>&gt; lm(Value ~ Age, </a:t>
            </a:r>
            <a:r>
              <a:rPr lang="en-GB" sz="1400" dirty="0" err="1" smtClean="0">
                <a:latin typeface="Monaco" panose="00000400000000000000" pitchFamily="2" charset="0"/>
              </a:rPr>
              <a:t>mydata</a:t>
            </a:r>
            <a:r>
              <a:rPr lang="en-GB" sz="1400" dirty="0" smtClean="0">
                <a:latin typeface="Monaco" panose="00000400000000000000" pitchFamily="2" charset="0"/>
              </a:rPr>
              <a:t>)</a:t>
            </a:r>
          </a:p>
          <a:p>
            <a:endParaRPr lang="en-GB" sz="1400" dirty="0">
              <a:latin typeface="Monaco" panose="00000400000000000000" pitchFamily="2" charset="0"/>
            </a:endParaRPr>
          </a:p>
          <a:p>
            <a:r>
              <a:rPr lang="en-GB" sz="1400" dirty="0">
                <a:latin typeface="Monaco" panose="00000400000000000000" pitchFamily="2" charset="0"/>
              </a:rPr>
              <a:t>Call:</a:t>
            </a:r>
          </a:p>
          <a:p>
            <a:r>
              <a:rPr lang="en-GB" sz="1400" dirty="0">
                <a:latin typeface="Monaco" panose="00000400000000000000" pitchFamily="2" charset="0"/>
              </a:rPr>
              <a:t>lm(formula = Value ~ Age, data = </a:t>
            </a:r>
            <a:r>
              <a:rPr lang="en-GB" sz="1400" dirty="0" err="1">
                <a:latin typeface="Monaco" panose="00000400000000000000" pitchFamily="2" charset="0"/>
              </a:rPr>
              <a:t>df</a:t>
            </a:r>
            <a:r>
              <a:rPr lang="en-GB" sz="1400" dirty="0">
                <a:latin typeface="Monaco" panose="00000400000000000000" pitchFamily="2" charset="0"/>
              </a:rPr>
              <a:t>, </a:t>
            </a:r>
            <a:r>
              <a:rPr lang="en-GB" sz="1400" dirty="0" err="1">
                <a:latin typeface="Monaco" panose="00000400000000000000" pitchFamily="2" charset="0"/>
              </a:rPr>
              <a:t>na.action</a:t>
            </a:r>
            <a:r>
              <a:rPr lang="en-GB" sz="1400" dirty="0">
                <a:latin typeface="Monaco" panose="00000400000000000000" pitchFamily="2" charset="0"/>
              </a:rPr>
              <a:t> = </a:t>
            </a:r>
            <a:r>
              <a:rPr lang="en-GB" sz="1400" dirty="0" err="1">
                <a:latin typeface="Monaco" panose="00000400000000000000" pitchFamily="2" charset="0"/>
              </a:rPr>
              <a:t>na.omit</a:t>
            </a:r>
            <a:r>
              <a:rPr lang="en-GB" sz="1400" dirty="0">
                <a:latin typeface="Monaco" panose="00000400000000000000" pitchFamily="2" charset="0"/>
              </a:rPr>
              <a:t>)</a:t>
            </a:r>
          </a:p>
          <a:p>
            <a:endParaRPr lang="en-GB" sz="1400" dirty="0">
              <a:latin typeface="Monaco" panose="00000400000000000000" pitchFamily="2" charset="0"/>
            </a:endParaRPr>
          </a:p>
          <a:p>
            <a:r>
              <a:rPr lang="en-GB" sz="1400" dirty="0">
                <a:latin typeface="Monaco" panose="00000400000000000000" pitchFamily="2" charset="0"/>
              </a:rPr>
              <a:t>Coefficients</a:t>
            </a:r>
            <a:r>
              <a:rPr lang="en-GB" sz="1400" dirty="0" smtClean="0">
                <a:latin typeface="Monaco" panose="00000400000000000000" pitchFamily="2" charset="0"/>
              </a:rPr>
              <a:t>:</a:t>
            </a:r>
            <a:endParaRPr lang="en-GB" sz="1400" dirty="0">
              <a:latin typeface="Monaco" panose="00000400000000000000" pitchFamily="2" charset="0"/>
            </a:endParaRPr>
          </a:p>
          <a:p>
            <a:r>
              <a:rPr lang="en-GB" sz="1400" dirty="0">
                <a:latin typeface="Monaco" panose="00000400000000000000" pitchFamily="2" charset="0"/>
              </a:rPr>
              <a:t>(Intercept)          Age  </a:t>
            </a:r>
          </a:p>
          <a:p>
            <a:r>
              <a:rPr lang="en-GB" sz="1400" dirty="0">
                <a:latin typeface="Monaco" panose="00000400000000000000" pitchFamily="2" charset="0"/>
              </a:rPr>
              <a:t>    1.42537     -0.03066 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8143" y="6260489"/>
            <a:ext cx="5242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solidFill>
                  <a:srgbClr val="C00000"/>
                </a:solidFill>
                <a:latin typeface="Raleway" panose="020B0503030101060003" pitchFamily="34" charset="0"/>
              </a:rPr>
              <a:t>Observation #5 has not been used for this calculation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13978" y="5506151"/>
            <a:ext cx="2333565" cy="61414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486534" y="5109541"/>
            <a:ext cx="4322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>
                <a:latin typeface="Raleway" panose="020B0503030101060003" pitchFamily="34" charset="0"/>
              </a:rPr>
              <a:t>The </a:t>
            </a:r>
            <a:r>
              <a:rPr lang="en-GB" sz="1600" dirty="0" err="1" smtClean="0">
                <a:latin typeface="Raleway" panose="020B0503030101060003" pitchFamily="34" charset="0"/>
              </a:rPr>
              <a:t>na.action</a:t>
            </a:r>
            <a:r>
              <a:rPr lang="en-GB" sz="1600" dirty="0" smtClean="0">
                <a:latin typeface="Raleway" panose="020B0503030101060003" pitchFamily="34" charset="0"/>
              </a:rPr>
              <a:t> parameter defines what to do</a:t>
            </a:r>
            <a:endParaRPr lang="en-GB" sz="1600" dirty="0"/>
          </a:p>
        </p:txBody>
      </p:sp>
      <p:cxnSp>
        <p:nvCxnSpPr>
          <p:cNvPr id="12" name="Straight Arrow Connector 11"/>
          <p:cNvCxnSpPr>
            <a:stCxn id="11" idx="2"/>
            <a:endCxn id="10" idx="7"/>
          </p:cNvCxnSpPr>
          <p:nvPr/>
        </p:nvCxnSpPr>
        <p:spPr>
          <a:xfrm flipH="1">
            <a:off x="6305800" y="5448095"/>
            <a:ext cx="341743" cy="14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88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4" grpId="0"/>
      <p:bldP spid="9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Learning objectives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61950" y="2302968"/>
            <a:ext cx="8420100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GB" dirty="0" smtClean="0">
                <a:latin typeface="Raleway" panose="020B0503030101060003" pitchFamily="34" charset="0"/>
              </a:rPr>
              <a:t>At the end of this lecture you will be able to:</a:t>
            </a:r>
          </a:p>
          <a:p>
            <a:pPr algn="just">
              <a:lnSpc>
                <a:spcPct val="115000"/>
              </a:lnSpc>
            </a:pPr>
            <a:endParaRPr lang="en-GB" dirty="0">
              <a:latin typeface="Raleway" panose="020B0503030101060003" pitchFamily="34" charset="0"/>
            </a:endParaRPr>
          </a:p>
          <a:p>
            <a:pPr marL="285750" indent="-285750" algn="just">
              <a:lnSpc>
                <a:spcPct val="115000"/>
              </a:lnSpc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Describe the process of scientific method and explain the various steps involved</a:t>
            </a:r>
          </a:p>
          <a:p>
            <a:pPr marL="285750" indent="-285750" algn="just">
              <a:lnSpc>
                <a:spcPct val="115000"/>
              </a:lnSpc>
              <a:buFontTx/>
              <a:buChar char="-"/>
            </a:pPr>
            <a:endParaRPr lang="en-GB" dirty="0">
              <a:latin typeface="Raleway" panose="020B0503030101060003" pitchFamily="34" charset="0"/>
            </a:endParaRPr>
          </a:p>
          <a:p>
            <a:pPr marL="285750" indent="-285750" algn="just">
              <a:lnSpc>
                <a:spcPct val="115000"/>
              </a:lnSpc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Define the types of missing data and how to handle it</a:t>
            </a:r>
          </a:p>
          <a:p>
            <a:pPr marL="285750" indent="-285750" algn="just">
              <a:lnSpc>
                <a:spcPct val="115000"/>
              </a:lnSpc>
              <a:buFontTx/>
              <a:buChar char="-"/>
            </a:pPr>
            <a:endParaRPr lang="en-GB" dirty="0">
              <a:latin typeface="Raleway" panose="020B0503030101060003" pitchFamily="34" charset="0"/>
            </a:endParaRPr>
          </a:p>
          <a:p>
            <a:pPr marL="285750" indent="-285750" algn="just">
              <a:lnSpc>
                <a:spcPct val="115000"/>
              </a:lnSpc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Define what an outlier is and decide how to deal with it</a:t>
            </a:r>
          </a:p>
        </p:txBody>
      </p:sp>
    </p:spTree>
    <p:extLst>
      <p:ext uri="{BB962C8B-B14F-4D97-AF65-F5344CB8AC3E}">
        <p14:creationId xmlns:p14="http://schemas.microsoft.com/office/powerpoint/2010/main" val="19143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Pairwise omission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432" y="1126986"/>
            <a:ext cx="8417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Some functions allow for “pairwise omission”. This means that the if the missing variable is not used in a certain calculation the observation is retained, otherwise discarded.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432" y="3301355"/>
            <a:ext cx="432643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&gt; </a:t>
            </a:r>
            <a:r>
              <a:rPr lang="en-GB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mydata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  <a:latin typeface="Monaco" panose="00000400000000000000" pitchFamily="2" charset="0"/>
            </a:endParaRPr>
          </a:p>
          <a:p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       Var.1      Var.2    Var.3</a:t>
            </a:r>
          </a:p>
          <a:p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1 -1.7033758 -0.1824386       </a:t>
            </a:r>
            <a:r>
              <a:rPr lang="en-GB" sz="1400" dirty="0">
                <a:solidFill>
                  <a:srgbClr val="FF0000"/>
                </a:solidFill>
                <a:latin typeface="Monaco" panose="00000400000000000000" pitchFamily="2" charset="0"/>
              </a:rPr>
              <a:t>NA</a:t>
            </a:r>
          </a:p>
          <a:p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2  0.2632812  2.2787125 2.848954</a:t>
            </a:r>
          </a:p>
          <a:p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3 -0.7896782  2.8033309 6.047446</a:t>
            </a:r>
          </a:p>
          <a:p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4  1.1121877  3.1650596 7.388105</a:t>
            </a:r>
          </a:p>
          <a:p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5 -0.7489375  0.8057609 </a:t>
            </a:r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2.971650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  <a:latin typeface="Monaco" panose="000004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19872" y="5564170"/>
            <a:ext cx="4393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&gt;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cor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(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mydata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, use = "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pairwise.complete.obs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")</a:t>
            </a:r>
          </a:p>
          <a:p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          Var.1     Var.2     Var.3</a:t>
            </a:r>
          </a:p>
          <a:p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Var.1 1.0000000 0.8028439 0.4447850</a:t>
            </a:r>
          </a:p>
          <a:p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Var.2 0.8028439 1.0000000 0.8000003</a:t>
            </a:r>
          </a:p>
          <a:p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Var.3 0.4447850 0.8000003 1.0000000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19872" y="2285692"/>
            <a:ext cx="32323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&gt;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cor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(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mydata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)</a:t>
            </a:r>
          </a:p>
          <a:p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          Var.1     Var.2 Var.3</a:t>
            </a:r>
          </a:p>
          <a:p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Var.1 1.0000000 0.8028439    NA</a:t>
            </a:r>
          </a:p>
          <a:p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Var.2 0.8028439 1.0000000    NA</a:t>
            </a:r>
          </a:p>
          <a:p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Var.3        NA       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NA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    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19872" y="3798151"/>
            <a:ext cx="36242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&gt; 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cor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(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mydata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, use = "</a:t>
            </a:r>
            <a:r>
              <a:rPr lang="en-GB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complete.obs</a:t>
            </a: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")</a:t>
            </a:r>
          </a:p>
          <a:p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          Var.1     Var.2     Var.3</a:t>
            </a:r>
          </a:p>
          <a:p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Var.1 1.0000000 0.5903603 0.4447850</a:t>
            </a:r>
          </a:p>
          <a:p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Var.2 0.5903603 1.0000000 0.8000003</a:t>
            </a:r>
          </a:p>
          <a:p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Var.3 0.4447850 0.8000003 </a:t>
            </a:r>
            <a:r>
              <a:rPr lang="en-GB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aco" panose="00000400000000000000" pitchFamily="2" charset="0"/>
              </a:rPr>
              <a:t>1.0000000</a:t>
            </a: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  <a:latin typeface="Monaco" panose="000004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19872" y="2041834"/>
            <a:ext cx="1497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latin typeface="Raleway" panose="020B0503030101060003" pitchFamily="34" charset="0"/>
              </a:rPr>
              <a:t>NA not omitted</a:t>
            </a:r>
            <a:endParaRPr lang="en-GB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4619872" y="3633457"/>
            <a:ext cx="2361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latin typeface="Raleway" panose="020B0503030101060003" pitchFamily="34" charset="0"/>
              </a:rPr>
              <a:t>Observation 1 is removed</a:t>
            </a:r>
            <a:endParaRPr lang="en-GB" sz="1400" b="1" dirty="0"/>
          </a:p>
        </p:txBody>
      </p:sp>
      <p:sp>
        <p:nvSpPr>
          <p:cNvPr id="18" name="Rectangle 17"/>
          <p:cNvSpPr/>
          <p:nvPr/>
        </p:nvSpPr>
        <p:spPr>
          <a:xfrm>
            <a:off x="4619872" y="5043822"/>
            <a:ext cx="4107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latin typeface="Raleway" panose="020B0503030101060003" pitchFamily="34" charset="0"/>
              </a:rPr>
              <a:t>Observation 1 is removed only</a:t>
            </a:r>
          </a:p>
          <a:p>
            <a:r>
              <a:rPr lang="en-GB" sz="1400" b="1" dirty="0" smtClean="0">
                <a:latin typeface="Raleway" panose="020B0503030101060003" pitchFamily="34" charset="0"/>
              </a:rPr>
              <a:t>when calculating correlations involving Var.3</a:t>
            </a:r>
            <a:endParaRPr lang="en-GB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834007" y="5391872"/>
            <a:ext cx="2194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latin typeface="Raleway" panose="020B0503030101060003" pitchFamily="34" charset="0"/>
              </a:rPr>
              <a:t>Note: specific syntax depends on the command.</a:t>
            </a:r>
          </a:p>
          <a:p>
            <a:pPr algn="ctr"/>
            <a:r>
              <a:rPr lang="en-GB" dirty="0" smtClean="0">
                <a:latin typeface="Raleway" panose="020B0503030101060003" pitchFamily="34" charset="0"/>
              </a:rPr>
              <a:t>Read the help!</a:t>
            </a:r>
          </a:p>
        </p:txBody>
      </p:sp>
    </p:spTree>
    <p:extLst>
      <p:ext uri="{BB962C8B-B14F-4D97-AF65-F5344CB8AC3E}">
        <p14:creationId xmlns:p14="http://schemas.microsoft.com/office/powerpoint/2010/main" val="23858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5" grpId="0"/>
      <p:bldP spid="16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What to do? Imputation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63378" y="1314588"/>
            <a:ext cx="841724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Imputation allows you to “fill” the missing value with a likely value.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This sounds great in theory, but in practice can be very tricky</a:t>
            </a:r>
          </a:p>
          <a:p>
            <a:endParaRPr lang="en-GB" i="1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Various methods exist. Some examples: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b="1" dirty="0" smtClean="0">
                <a:latin typeface="Raleway" panose="020B0503030101060003" pitchFamily="34" charset="0"/>
              </a:rPr>
              <a:t>Mean substitution </a:t>
            </a:r>
            <a:r>
              <a:rPr lang="en-GB" dirty="0" smtClean="0">
                <a:latin typeface="Raleway" panose="020B0503030101060003" pitchFamily="34" charset="0"/>
              </a:rPr>
              <a:t>– substitute the missing value with the mean for that value in the sample. Implies variable is normally distributed in the population. </a:t>
            </a:r>
            <a:r>
              <a:rPr lang="en-GB" u="sng" dirty="0" smtClean="0">
                <a:latin typeface="Raleway" panose="020B0503030101060003" pitchFamily="34" charset="0"/>
              </a:rPr>
              <a:t>Generally a bad idea, especially for small samples…</a:t>
            </a:r>
          </a:p>
          <a:p>
            <a:pPr marL="285750" indent="-285750">
              <a:buFontTx/>
              <a:buChar char="-"/>
            </a:pPr>
            <a:endParaRPr lang="en-GB" u="sng" dirty="0">
              <a:latin typeface="Raleway" panose="020B05030301010600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b="1" dirty="0" smtClean="0">
                <a:latin typeface="Raleway" panose="020B0503030101060003" pitchFamily="34" charset="0"/>
              </a:rPr>
              <a:t>“Hot deck” substitution </a:t>
            </a:r>
            <a:r>
              <a:rPr lang="en-GB" dirty="0" smtClean="0">
                <a:latin typeface="Raleway" panose="020B0503030101060003" pitchFamily="34" charset="0"/>
              </a:rPr>
              <a:t>– substitute with a value from a similar observation. </a:t>
            </a:r>
            <a:r>
              <a:rPr lang="en-GB" u="sng" dirty="0" smtClean="0">
                <a:latin typeface="Raleway" panose="020B0503030101060003" pitchFamily="34" charset="0"/>
              </a:rPr>
              <a:t>Problem: how to choose the record? Can bias results</a:t>
            </a:r>
          </a:p>
          <a:p>
            <a:endParaRPr lang="en-GB" b="1" dirty="0" smtClean="0">
              <a:latin typeface="Raleway" panose="020B05030301010600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b="1" dirty="0" smtClean="0">
                <a:latin typeface="Raleway" panose="020B0503030101060003" pitchFamily="34" charset="0"/>
              </a:rPr>
              <a:t>Regression imputation</a:t>
            </a:r>
            <a:r>
              <a:rPr lang="en-GB" dirty="0" smtClean="0">
                <a:latin typeface="Raleway" panose="020B0503030101060003" pitchFamily="34" charset="0"/>
              </a:rPr>
              <a:t> – predict the likely value for the variable using some regression method from other variables measured in the study. </a:t>
            </a:r>
            <a:r>
              <a:rPr lang="en-GB" u="sng" dirty="0" smtClean="0">
                <a:latin typeface="Raleway" panose="020B0503030101060003" pitchFamily="34" charset="0"/>
              </a:rPr>
              <a:t>Better, but can overestimate correlations.</a:t>
            </a:r>
          </a:p>
          <a:p>
            <a:pPr marL="285750" indent="-285750">
              <a:buFontTx/>
              <a:buChar char="-"/>
            </a:pPr>
            <a:endParaRPr lang="en-GB" u="sng" dirty="0">
              <a:latin typeface="Raleway" panose="020B05030301010600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latin typeface="Raleway" panose="020B0503030101060003" pitchFamily="34" charset="0"/>
              </a:rPr>
              <a:t>Other more advanced statistical methods </a:t>
            </a:r>
            <a:r>
              <a:rPr lang="en-GB" dirty="0">
                <a:latin typeface="Raleway" panose="020B0503030101060003" pitchFamily="34" charset="0"/>
              </a:rPr>
              <a:t>– </a:t>
            </a:r>
            <a:r>
              <a:rPr lang="en-GB" dirty="0" smtClean="0">
                <a:latin typeface="Raleway" panose="020B0503030101060003" pitchFamily="34" charset="0"/>
              </a:rPr>
              <a:t>e.g. multiple imputations, beyond </a:t>
            </a:r>
            <a:r>
              <a:rPr lang="en-GB" dirty="0">
                <a:latin typeface="Raleway" panose="020B0503030101060003" pitchFamily="34" charset="0"/>
              </a:rPr>
              <a:t>the scope of this course</a:t>
            </a:r>
            <a:r>
              <a:rPr lang="en-GB" dirty="0" smtClean="0">
                <a:latin typeface="Raleway" panose="020B0503030101060003" pitchFamily="34" charset="0"/>
              </a:rPr>
              <a:t>…</a:t>
            </a:r>
            <a:endParaRPr lang="en-GB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6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Problems with imputation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20650" y="2083192"/>
            <a:ext cx="8902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Simple imputation methods likely bias the analysis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Even with “fancy” methods, imputation only works well with large sample</a:t>
            </a:r>
          </a:p>
          <a:p>
            <a:endParaRPr lang="en-GB" dirty="0" smtClean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Probably best to design the experiment so to maximise data collection, then resort to imputation</a:t>
            </a:r>
          </a:p>
          <a:p>
            <a:endParaRPr lang="en-GB" dirty="0" smtClean="0">
              <a:latin typeface="Raleway" panose="020B0503030101060003" pitchFamily="34" charset="0"/>
            </a:endParaRP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As with any statistical technique, it’s important to be aware of the pitfalls of the technique. </a:t>
            </a:r>
          </a:p>
        </p:txBody>
      </p:sp>
    </p:spTree>
    <p:extLst>
      <p:ext uri="{BB962C8B-B14F-4D97-AF65-F5344CB8AC3E}">
        <p14:creationId xmlns:p14="http://schemas.microsoft.com/office/powerpoint/2010/main" val="1828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Outliers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432" y="1126986"/>
            <a:ext cx="84172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What is an outlier?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An </a:t>
            </a:r>
            <a:r>
              <a:rPr lang="en-GB" dirty="0">
                <a:latin typeface="Raleway" panose="020B0503030101060003" pitchFamily="34" charset="0"/>
              </a:rPr>
              <a:t>observation </a:t>
            </a:r>
            <a:r>
              <a:rPr lang="en-GB" dirty="0" smtClean="0">
                <a:latin typeface="Raleway" panose="020B0503030101060003" pitchFamily="34" charset="0"/>
              </a:rPr>
              <a:t>lying at an </a:t>
            </a:r>
            <a:r>
              <a:rPr lang="en-GB" dirty="0">
                <a:latin typeface="Raleway" panose="020B0503030101060003" pitchFamily="34" charset="0"/>
              </a:rPr>
              <a:t>abnormal distance from other values in a random sample from a </a:t>
            </a:r>
            <a:r>
              <a:rPr lang="en-GB" dirty="0" smtClean="0">
                <a:latin typeface="Raleway" panose="020B0503030101060003" pitchFamily="34" charset="0"/>
              </a:rPr>
              <a:t>population.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What is “abnormal distance” ?</a:t>
            </a:r>
            <a:endParaRPr lang="en-GB" dirty="0">
              <a:latin typeface="Raleway" panose="020B0503030101060003" pitchFamily="34" charset="0"/>
            </a:endParaRPr>
          </a:p>
          <a:p>
            <a:endParaRPr lang="en-GB" dirty="0">
              <a:latin typeface="Raleway" panose="020B05030301010600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198" t="10635" b="8467"/>
          <a:stretch/>
        </p:blipFill>
        <p:spPr>
          <a:xfrm>
            <a:off x="1262276" y="2986089"/>
            <a:ext cx="6619447" cy="372903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343150" y="3158311"/>
            <a:ext cx="357188" cy="35718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700338" y="2743200"/>
            <a:ext cx="2271712" cy="593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72050" y="2501087"/>
            <a:ext cx="233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Raleway" panose="020B0503030101060003" pitchFamily="34" charset="0"/>
              </a:rPr>
              <a:t>Is this an outlier ???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Outliers – visual inspection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432" y="1126986"/>
            <a:ext cx="8417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Many software packages mark as outliers those points that are outside of certain limits in the distribution.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Example R </a:t>
            </a:r>
            <a:r>
              <a:rPr lang="en-GB" i="1" dirty="0" smtClean="0">
                <a:latin typeface="Raleway" panose="020B0503030101060003" pitchFamily="34" charset="0"/>
              </a:rPr>
              <a:t>boxplot</a:t>
            </a:r>
            <a:endParaRPr lang="en-GB" dirty="0">
              <a:latin typeface="Raleway" panose="020B05030301010600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435" b="16026"/>
          <a:stretch/>
        </p:blipFill>
        <p:spPr>
          <a:xfrm>
            <a:off x="3286285" y="3344797"/>
            <a:ext cx="2571428" cy="30397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2432" y="2712072"/>
            <a:ext cx="4158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Monaco" panose="00000400000000000000" pitchFamily="2" charset="0"/>
              </a:rPr>
              <a:t>boxplot(x</a:t>
            </a:r>
            <a:r>
              <a:rPr lang="en-GB" sz="1400" dirty="0">
                <a:latin typeface="Monaco" panose="00000400000000000000" pitchFamily="2" charset="0"/>
              </a:rPr>
              <a:t>, </a:t>
            </a:r>
            <a:r>
              <a:rPr lang="en-GB" sz="1400" dirty="0" err="1">
                <a:latin typeface="Monaco" panose="00000400000000000000" pitchFamily="2" charset="0"/>
              </a:rPr>
              <a:t>pch</a:t>
            </a:r>
            <a:r>
              <a:rPr lang="en-GB" sz="1400" dirty="0">
                <a:latin typeface="Monaco" panose="00000400000000000000" pitchFamily="2" charset="0"/>
              </a:rPr>
              <a:t> = 20, </a:t>
            </a:r>
            <a:r>
              <a:rPr lang="en-GB" sz="1400" dirty="0" err="1" smtClean="0">
                <a:latin typeface="Monaco" panose="00000400000000000000" pitchFamily="2" charset="0"/>
              </a:rPr>
              <a:t>ylim</a:t>
            </a:r>
            <a:r>
              <a:rPr lang="en-GB" sz="1400" dirty="0" smtClean="0">
                <a:latin typeface="Monaco" panose="00000400000000000000" pitchFamily="2" charset="0"/>
              </a:rPr>
              <a:t> </a:t>
            </a:r>
            <a:r>
              <a:rPr lang="en-GB" sz="1400" dirty="0">
                <a:latin typeface="Monaco" panose="00000400000000000000" pitchFamily="2" charset="0"/>
              </a:rPr>
              <a:t>= c(0, 20</a:t>
            </a:r>
            <a:r>
              <a:rPr lang="en-GB" sz="1400" dirty="0" smtClean="0">
                <a:latin typeface="Monaco" panose="00000400000000000000" pitchFamily="2" charset="0"/>
              </a:rPr>
              <a:t>))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59319" y="4878309"/>
            <a:ext cx="1596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35667" y="4713654"/>
            <a:ext cx="1596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768659" y="4645414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Median (10.03)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49315" y="5021060"/>
            <a:ext cx="1596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6433" y="4528988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3</a:t>
            </a:r>
            <a:r>
              <a:rPr lang="en-GB" baseline="30000" dirty="0" smtClean="0">
                <a:latin typeface="Raleway" panose="020B0503030101060003" pitchFamily="34" charset="0"/>
              </a:rPr>
              <a:t>rd</a:t>
            </a:r>
            <a:r>
              <a:rPr lang="en-GB" dirty="0" smtClean="0">
                <a:latin typeface="Raleway" panose="020B0503030101060003" pitchFamily="34" charset="0"/>
              </a:rPr>
              <a:t> quartile (11.32)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528444" y="4898320"/>
            <a:ext cx="177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1</a:t>
            </a:r>
            <a:r>
              <a:rPr lang="en-GB" baseline="30000" dirty="0" smtClean="0">
                <a:latin typeface="Raleway" panose="020B0503030101060003" pitchFamily="34" charset="0"/>
              </a:rPr>
              <a:t>st</a:t>
            </a:r>
            <a:r>
              <a:rPr lang="en-GB" dirty="0" smtClean="0">
                <a:latin typeface="Raleway" panose="020B0503030101060003" pitchFamily="34" charset="0"/>
              </a:rPr>
              <a:t> quartile (8.7)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059319" y="5481086"/>
            <a:ext cx="1596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59319" y="4247784"/>
            <a:ext cx="1596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68659" y="4002158"/>
            <a:ext cx="21387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3</a:t>
            </a:r>
            <a:r>
              <a:rPr lang="en-GB" baseline="30000" dirty="0" smtClean="0">
                <a:latin typeface="Raleway" panose="020B0503030101060003" pitchFamily="34" charset="0"/>
              </a:rPr>
              <a:t>rd</a:t>
            </a:r>
            <a:r>
              <a:rPr lang="en-GB" dirty="0" smtClean="0">
                <a:latin typeface="Raleway" panose="020B0503030101060003" pitchFamily="34" charset="0"/>
              </a:rPr>
              <a:t> quart + 1.5 * IQR</a:t>
            </a:r>
          </a:p>
          <a:p>
            <a:r>
              <a:rPr lang="en-GB" sz="1400" dirty="0" smtClean="0">
                <a:latin typeface="Raleway" panose="020B0503030101060003" pitchFamily="34" charset="0"/>
              </a:rPr>
              <a:t>(closest point)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6768659" y="5267652"/>
            <a:ext cx="20922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1</a:t>
            </a:r>
            <a:r>
              <a:rPr lang="en-GB" baseline="30000" dirty="0" smtClean="0">
                <a:latin typeface="Raleway" panose="020B0503030101060003" pitchFamily="34" charset="0"/>
              </a:rPr>
              <a:t>st</a:t>
            </a:r>
            <a:r>
              <a:rPr lang="en-GB" dirty="0" smtClean="0">
                <a:latin typeface="Raleway" panose="020B0503030101060003" pitchFamily="34" charset="0"/>
              </a:rPr>
              <a:t> quart - 1.5 * IQR</a:t>
            </a:r>
          </a:p>
          <a:p>
            <a:r>
              <a:rPr lang="en-GB" sz="1400" dirty="0">
                <a:latin typeface="Raleway" panose="020B0503030101060003" pitchFamily="34" charset="0"/>
              </a:rPr>
              <a:t>(closest point)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296433" y="5452318"/>
            <a:ext cx="2315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IQR = 11.32-8.7 = 2.62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92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  <p:bldP spid="25" grpId="0"/>
      <p:bldP spid="26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Outliers – formal tests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432" y="1126986"/>
            <a:ext cx="841724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There are formal tests to define outliers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Most commonly used: 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Grubb’s test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H</a:t>
            </a:r>
            <a:r>
              <a:rPr lang="en-GB" baseline="-25000" dirty="0" smtClean="0">
                <a:latin typeface="Raleway" panose="020B0503030101060003" pitchFamily="34" charset="0"/>
              </a:rPr>
              <a:t>0</a:t>
            </a:r>
            <a:r>
              <a:rPr lang="en-GB" dirty="0" smtClean="0">
                <a:latin typeface="Raleway" panose="020B0503030101060003" pitchFamily="34" charset="0"/>
              </a:rPr>
              <a:t>:</a:t>
            </a:r>
            <a:r>
              <a:rPr lang="en-GB" dirty="0">
                <a:latin typeface="Raleway" panose="020B0503030101060003" pitchFamily="34" charset="0"/>
              </a:rPr>
              <a:t>	There are no outliers in the data set</a:t>
            </a:r>
          </a:p>
          <a:p>
            <a:r>
              <a:rPr lang="en-GB" dirty="0" smtClean="0">
                <a:latin typeface="Raleway" panose="020B0503030101060003" pitchFamily="34" charset="0"/>
              </a:rPr>
              <a:t>H</a:t>
            </a:r>
            <a:r>
              <a:rPr lang="en-GB" baseline="-25000" dirty="0" smtClean="0">
                <a:latin typeface="Raleway" panose="020B0503030101060003" pitchFamily="34" charset="0"/>
              </a:rPr>
              <a:t>A</a:t>
            </a:r>
            <a:r>
              <a:rPr lang="en-GB" dirty="0" smtClean="0">
                <a:latin typeface="Raleway" panose="020B0503030101060003" pitchFamily="34" charset="0"/>
              </a:rPr>
              <a:t>:</a:t>
            </a:r>
            <a:r>
              <a:rPr lang="en-GB" dirty="0">
                <a:latin typeface="Raleway" panose="020B0503030101060003" pitchFamily="34" charset="0"/>
              </a:rPr>
              <a:t>	There is exactly one outlier in the data </a:t>
            </a:r>
            <a:r>
              <a:rPr lang="en-GB" dirty="0" smtClean="0">
                <a:latin typeface="Raleway" panose="020B0503030101060003" pitchFamily="34" charset="0"/>
              </a:rPr>
              <a:t>set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b="1" dirty="0" smtClean="0">
                <a:latin typeface="Raleway" panose="020B0503030101060003" pitchFamily="34" charset="0"/>
              </a:rPr>
              <a:t>Grubb’s test is based on the assumption of normality</a:t>
            </a:r>
          </a:p>
          <a:p>
            <a:endParaRPr lang="en-GB" b="1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R function </a:t>
            </a:r>
            <a:r>
              <a:rPr lang="en-GB" i="1" dirty="0" err="1" smtClean="0">
                <a:latin typeface="Raleway" panose="020B0503030101060003" pitchFamily="34" charset="0"/>
              </a:rPr>
              <a:t>grubbs.test</a:t>
            </a:r>
            <a:r>
              <a:rPr lang="en-GB" dirty="0" smtClean="0">
                <a:latin typeface="Raleway" panose="020B0503030101060003" pitchFamily="34" charset="0"/>
              </a:rPr>
              <a:t> in package </a:t>
            </a:r>
            <a:r>
              <a:rPr lang="en-GB" i="1" dirty="0" smtClean="0">
                <a:latin typeface="Raleway" panose="020B0503030101060003" pitchFamily="34" charset="0"/>
              </a:rPr>
              <a:t>outliers.</a:t>
            </a:r>
          </a:p>
          <a:p>
            <a:endParaRPr lang="en-GB" i="1" dirty="0">
              <a:latin typeface="Raleway" panose="020B0503030101060003" pitchFamily="34" charset="0"/>
            </a:endParaRPr>
          </a:p>
          <a:p>
            <a:r>
              <a:rPr lang="en-GB" sz="1400" dirty="0" smtClean="0">
                <a:latin typeface="Monaco" panose="00000400000000000000" pitchFamily="2" charset="0"/>
              </a:rPr>
              <a:t>&gt; </a:t>
            </a:r>
            <a:r>
              <a:rPr lang="en-GB" sz="1400" dirty="0" err="1" smtClean="0">
                <a:latin typeface="Monaco" panose="00000400000000000000" pitchFamily="2" charset="0"/>
              </a:rPr>
              <a:t>install.packages</a:t>
            </a:r>
            <a:r>
              <a:rPr lang="en-GB" sz="1400" dirty="0" smtClean="0">
                <a:latin typeface="Monaco" panose="00000400000000000000" pitchFamily="2" charset="0"/>
              </a:rPr>
              <a:t>(outliers) # Need to do this only once!</a:t>
            </a:r>
          </a:p>
          <a:p>
            <a:r>
              <a:rPr lang="en-GB" sz="1400" dirty="0" smtClean="0">
                <a:latin typeface="Monaco" panose="00000400000000000000" pitchFamily="2" charset="0"/>
              </a:rPr>
              <a:t>&gt; library(outliers) # The package needs to be loaded every time</a:t>
            </a:r>
          </a:p>
          <a:p>
            <a:r>
              <a:rPr lang="en-GB" sz="1400" dirty="0" smtClean="0">
                <a:latin typeface="Monaco" panose="00000400000000000000" pitchFamily="2" charset="0"/>
              </a:rPr>
              <a:t>&gt; </a:t>
            </a:r>
            <a:r>
              <a:rPr lang="en-GB" sz="1400" dirty="0" err="1">
                <a:latin typeface="Monaco" panose="00000400000000000000" pitchFamily="2" charset="0"/>
              </a:rPr>
              <a:t>grubbs.test</a:t>
            </a:r>
            <a:r>
              <a:rPr lang="en-GB" sz="1400" dirty="0">
                <a:latin typeface="Monaco" panose="00000400000000000000" pitchFamily="2" charset="0"/>
              </a:rPr>
              <a:t>(x)</a:t>
            </a:r>
          </a:p>
          <a:p>
            <a:endParaRPr lang="en-GB" sz="1400" dirty="0">
              <a:latin typeface="Monaco" panose="00000400000000000000" pitchFamily="2" charset="0"/>
            </a:endParaRPr>
          </a:p>
          <a:p>
            <a:r>
              <a:rPr lang="en-GB" sz="1400" dirty="0">
                <a:latin typeface="Monaco" panose="00000400000000000000" pitchFamily="2" charset="0"/>
              </a:rPr>
              <a:t>	Grubbs test for one outlier</a:t>
            </a:r>
          </a:p>
          <a:p>
            <a:endParaRPr lang="en-GB" sz="1400" dirty="0">
              <a:latin typeface="Monaco" panose="00000400000000000000" pitchFamily="2" charset="0"/>
            </a:endParaRPr>
          </a:p>
          <a:p>
            <a:r>
              <a:rPr lang="en-GB" sz="1400" dirty="0">
                <a:latin typeface="Monaco" panose="00000400000000000000" pitchFamily="2" charset="0"/>
              </a:rPr>
              <a:t>data:  x</a:t>
            </a:r>
          </a:p>
          <a:p>
            <a:r>
              <a:rPr lang="en-GB" sz="1400" dirty="0">
                <a:latin typeface="Monaco" panose="00000400000000000000" pitchFamily="2" charset="0"/>
              </a:rPr>
              <a:t>G = 3.43240, U = 0.87979, p-value = 0.02048</a:t>
            </a:r>
          </a:p>
          <a:p>
            <a:r>
              <a:rPr lang="en-GB" sz="1400" dirty="0">
                <a:latin typeface="Monaco" panose="00000400000000000000" pitchFamily="2" charset="0"/>
              </a:rPr>
              <a:t>alternative hypothesis: highest value 3.65 is an outlier</a:t>
            </a:r>
            <a:endParaRPr lang="en-GB" sz="1400" dirty="0" smtClean="0">
              <a:latin typeface="Monaco" panose="00000400000000000000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234271" y="6184168"/>
            <a:ext cx="941695" cy="32754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23725" y="6184167"/>
            <a:ext cx="941695" cy="32754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81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Outliers – what to do?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432" y="1126986"/>
            <a:ext cx="8417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Should we remove outliers? </a:t>
            </a:r>
            <a:r>
              <a:rPr lang="en-GB" b="1" dirty="0" smtClean="0">
                <a:latin typeface="Raleway" panose="020B0503030101060003" pitchFamily="34" charset="0"/>
              </a:rPr>
              <a:t>Generally speaking – not a good idea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4987"/>
          <a:stretch/>
        </p:blipFill>
        <p:spPr>
          <a:xfrm>
            <a:off x="976648" y="1496318"/>
            <a:ext cx="7288810" cy="51403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368182" y="2579427"/>
            <a:ext cx="3655168" cy="1684840"/>
            <a:chOff x="5368182" y="2579427"/>
            <a:chExt cx="3655168" cy="1684840"/>
          </a:xfrm>
        </p:grpSpPr>
        <p:sp>
          <p:nvSpPr>
            <p:cNvPr id="4" name="Rectangle 3"/>
            <p:cNvSpPr/>
            <p:nvPr/>
          </p:nvSpPr>
          <p:spPr>
            <a:xfrm>
              <a:off x="5368182" y="3894935"/>
              <a:ext cx="36551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latin typeface="Raleway" panose="020B0503030101060003" pitchFamily="34" charset="0"/>
                </a:rPr>
                <a:t>Grubb’s test marks this as outlier</a:t>
              </a:r>
              <a:endParaRPr lang="en-GB" dirty="0"/>
            </a:p>
          </p:txBody>
        </p:sp>
        <p:cxnSp>
          <p:nvCxnSpPr>
            <p:cNvPr id="8" name="Straight Arrow Connector 7"/>
            <p:cNvCxnSpPr>
              <a:stCxn id="4" idx="0"/>
            </p:cNvCxnSpPr>
            <p:nvPr/>
          </p:nvCxnSpPr>
          <p:spPr>
            <a:xfrm flipH="1" flipV="1">
              <a:off x="6719983" y="2579427"/>
              <a:ext cx="475783" cy="1315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701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Outliers – what to do?</a:t>
            </a:r>
          </a:p>
        </p:txBody>
      </p:sp>
      <p:sp>
        <p:nvSpPr>
          <p:cNvPr id="7" name="Rectangle 6"/>
          <p:cNvSpPr/>
          <p:nvPr/>
        </p:nvSpPr>
        <p:spPr>
          <a:xfrm>
            <a:off x="363378" y="1386293"/>
            <a:ext cx="841724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In some cases it is clear that a value has been </a:t>
            </a:r>
            <a:r>
              <a:rPr lang="en-GB" dirty="0" err="1" smtClean="0">
                <a:latin typeface="Raleway" panose="020B0503030101060003" pitchFamily="34" charset="0"/>
              </a:rPr>
              <a:t>mis</a:t>
            </a:r>
            <a:r>
              <a:rPr lang="en-GB" dirty="0" smtClean="0">
                <a:latin typeface="Raleway" panose="020B0503030101060003" pitchFamily="34" charset="0"/>
              </a:rPr>
              <a:t>-recorded.</a:t>
            </a:r>
          </a:p>
          <a:p>
            <a:r>
              <a:rPr lang="en-GB" dirty="0" smtClean="0">
                <a:latin typeface="Raleway" panose="020B0503030101060003" pitchFamily="34" charset="0"/>
              </a:rPr>
              <a:t>In those cases you can safely remove it or in some instances correct it</a:t>
            </a:r>
          </a:p>
          <a:p>
            <a:endParaRPr lang="en-GB" dirty="0" smtClean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Remove:</a:t>
            </a:r>
          </a:p>
          <a:p>
            <a:endParaRPr lang="en-GB" dirty="0" smtClean="0">
              <a:latin typeface="Raleway" panose="020B05030301010600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Impossible values,  such as a negative age</a:t>
            </a:r>
          </a:p>
          <a:p>
            <a:pPr marL="285750" indent="-285750">
              <a:buFontTx/>
              <a:buChar char="-"/>
            </a:pPr>
            <a:endParaRPr lang="en-GB" dirty="0" smtClean="0">
              <a:latin typeface="Raleway" panose="020B05030301010600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A value which is 1000 times bigger than what expected</a:t>
            </a:r>
          </a:p>
          <a:p>
            <a:pPr marL="285750" indent="-285750">
              <a:buFontTx/>
              <a:buChar char="-"/>
            </a:pPr>
            <a:endParaRPr lang="en-GB" dirty="0" smtClean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Correct (with caution):</a:t>
            </a:r>
          </a:p>
          <a:p>
            <a:endParaRPr lang="en-GB" dirty="0" smtClean="0">
              <a:latin typeface="Raleway" panose="020B0503030101060003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A value which has </a:t>
            </a:r>
            <a:r>
              <a:rPr lang="en-GB" u="sng" dirty="0" smtClean="0">
                <a:latin typeface="Raleway" panose="020B0503030101060003" pitchFamily="34" charset="0"/>
              </a:rPr>
              <a:t>clearly</a:t>
            </a:r>
            <a:r>
              <a:rPr lang="en-GB" dirty="0" smtClean="0">
                <a:latin typeface="Raleway" panose="020B0503030101060003" pitchFamily="34" charset="0"/>
              </a:rPr>
              <a:t> been swapped with another one in a spreadsheet</a:t>
            </a:r>
          </a:p>
          <a:p>
            <a:endParaRPr lang="en-GB" dirty="0" smtClean="0">
              <a:latin typeface="Raleway" panose="020B0503030101060003" pitchFamily="34" charset="0"/>
            </a:endParaRPr>
          </a:p>
          <a:p>
            <a:r>
              <a:rPr lang="en-GB" b="1" u="sng" dirty="0" smtClean="0">
                <a:latin typeface="Raleway" panose="020B0503030101060003" pitchFamily="34" charset="0"/>
              </a:rPr>
              <a:t>THIS DOES NOT MEAN YOU CAN CORRECT A VALUE BECAUSE IT IS NOT THE RESULT THAT YOU WOULD LIKE TO HAVE!</a:t>
            </a:r>
          </a:p>
          <a:p>
            <a:endParaRPr lang="en-GB" b="1" u="sng" dirty="0">
              <a:latin typeface="Raleway" panose="020B0503030101060003" pitchFamily="34" charset="0"/>
            </a:endParaRPr>
          </a:p>
          <a:p>
            <a:r>
              <a:rPr lang="en-GB" b="1" u="sng" dirty="0" smtClean="0">
                <a:latin typeface="Raleway" panose="020B0503030101060003" pitchFamily="34" charset="0"/>
              </a:rPr>
              <a:t>The best solution is to leave the outlier be… and repeat the experiment more times!</a:t>
            </a:r>
          </a:p>
        </p:txBody>
      </p:sp>
    </p:spTree>
    <p:extLst>
      <p:ext uri="{BB962C8B-B14F-4D97-AF65-F5344CB8AC3E}">
        <p14:creationId xmlns:p14="http://schemas.microsoft.com/office/powerpoint/2010/main" val="98468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Summary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120650" y="1363786"/>
            <a:ext cx="89026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Producing good results depends on good experimental design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This involves many steps: background research, formulating an hypothesis, collecting data and analyse/interpret them!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b="1" dirty="0" smtClean="0">
                <a:latin typeface="Raleway" panose="020B0503030101060003" pitchFamily="34" charset="0"/>
              </a:rPr>
              <a:t>Each of these steps is critical</a:t>
            </a:r>
          </a:p>
          <a:p>
            <a:endParaRPr lang="en-GB" b="1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Issues in data collection: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Raleway" panose="020B0503030101060003" pitchFamily="34" charset="0"/>
              </a:rPr>
              <a:t>How to collect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Raleway" panose="020B05030301010600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Raleway" panose="020B0503030101060003" pitchFamily="34" charset="0"/>
              </a:rPr>
              <a:t>What format to save 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Raleway" panose="020B05030301010600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Raleway" panose="020B0503030101060003" pitchFamily="34" charset="0"/>
              </a:rPr>
              <a:t>What analysis to run?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Raleway" panose="020B05030301010600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Raleway" panose="020B0503030101060003" pitchFamily="34" charset="0"/>
              </a:rPr>
              <a:t>Dealing with missing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Raleway" panose="020B05030301010600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Raleway" panose="020B0503030101060003" pitchFamily="34" charset="0"/>
              </a:rPr>
              <a:t>Dealing with outliers</a:t>
            </a:r>
          </a:p>
        </p:txBody>
      </p:sp>
    </p:spTree>
    <p:extLst>
      <p:ext uri="{BB962C8B-B14F-4D97-AF65-F5344CB8AC3E}">
        <p14:creationId xmlns:p14="http://schemas.microsoft.com/office/powerpoint/2010/main" val="18744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The scientific method</a:t>
            </a:r>
          </a:p>
        </p:txBody>
      </p:sp>
      <p:sp>
        <p:nvSpPr>
          <p:cNvPr id="3" name="Flowchart: Alternate Process 2"/>
          <p:cNvSpPr/>
          <p:nvPr/>
        </p:nvSpPr>
        <p:spPr>
          <a:xfrm>
            <a:off x="3143251" y="1318454"/>
            <a:ext cx="1643062" cy="685800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Raleway" panose="020B0503030101060003" pitchFamily="34" charset="0"/>
              </a:rPr>
              <a:t>Ask a question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786608" y="1318454"/>
            <a:ext cx="1642267" cy="685800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Raleway" panose="020B0503030101060003" pitchFamily="34" charset="0"/>
              </a:rPr>
              <a:t>B</a:t>
            </a:r>
            <a:r>
              <a:rPr lang="en-GB" dirty="0" smtClean="0">
                <a:latin typeface="Raleway" panose="020B0503030101060003" pitchFamily="34" charset="0"/>
              </a:rPr>
              <a:t>ackground research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3143251" y="2301806"/>
            <a:ext cx="1643062" cy="685800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Raleway" panose="020B0503030101060003" pitchFamily="34" charset="0"/>
              </a:rPr>
              <a:t>Construct an hypothesis</a:t>
            </a:r>
            <a:endParaRPr lang="en-GB" dirty="0">
              <a:latin typeface="Raleway" panose="020B0503030101060003" pitchFamily="34" charset="0"/>
            </a:endParaRPr>
          </a:p>
        </p:txBody>
      </p:sp>
      <p:cxnSp>
        <p:nvCxnSpPr>
          <p:cNvPr id="8" name="Straight Arrow Connector 7"/>
          <p:cNvCxnSpPr>
            <a:stCxn id="6" idx="3"/>
            <a:endCxn id="3" idx="1"/>
          </p:cNvCxnSpPr>
          <p:nvPr/>
        </p:nvCxnSpPr>
        <p:spPr>
          <a:xfrm>
            <a:off x="2428875" y="1661354"/>
            <a:ext cx="714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7" idx="0"/>
          </p:cNvCxnSpPr>
          <p:nvPr/>
        </p:nvCxnSpPr>
        <p:spPr>
          <a:xfrm>
            <a:off x="3964782" y="2004254"/>
            <a:ext cx="0" cy="297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Alternate Process 16"/>
          <p:cNvSpPr/>
          <p:nvPr/>
        </p:nvSpPr>
        <p:spPr>
          <a:xfrm>
            <a:off x="3143251" y="3364223"/>
            <a:ext cx="1643062" cy="685800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Raleway" panose="020B0503030101060003" pitchFamily="34" charset="0"/>
              </a:rPr>
              <a:t>Test with experiment</a:t>
            </a:r>
            <a:endParaRPr lang="en-GB" dirty="0">
              <a:latin typeface="Raleway" panose="020B0503030101060003" pitchFamily="34" charset="0"/>
            </a:endParaRPr>
          </a:p>
        </p:txBody>
      </p:sp>
      <p:cxnSp>
        <p:nvCxnSpPr>
          <p:cNvPr id="18" name="Straight Arrow Connector 17"/>
          <p:cNvCxnSpPr>
            <a:stCxn id="7" idx="2"/>
            <a:endCxn id="17" idx="0"/>
          </p:cNvCxnSpPr>
          <p:nvPr/>
        </p:nvCxnSpPr>
        <p:spPr>
          <a:xfrm>
            <a:off x="3964782" y="2987606"/>
            <a:ext cx="0" cy="376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Alternate Process 25"/>
          <p:cNvSpPr/>
          <p:nvPr/>
        </p:nvSpPr>
        <p:spPr>
          <a:xfrm>
            <a:off x="3143251" y="4392923"/>
            <a:ext cx="1643062" cy="685800"/>
          </a:xfrm>
          <a:prstGeom prst="flowChartAlternateProcess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Raleway" panose="020B0503030101060003" pitchFamily="34" charset="0"/>
              </a:rPr>
              <a:t>Gather &amp; analyse data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3143251" y="5421623"/>
            <a:ext cx="1643062" cy="937245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Raleway" panose="020B0503030101060003" pitchFamily="34" charset="0"/>
              </a:rPr>
              <a:t>Do results confirm hypothesis?</a:t>
            </a:r>
            <a:endParaRPr lang="en-GB" dirty="0">
              <a:latin typeface="Raleway" panose="020B0503030101060003" pitchFamily="34" charset="0"/>
            </a:endParaRPr>
          </a:p>
        </p:txBody>
      </p:sp>
      <p:cxnSp>
        <p:nvCxnSpPr>
          <p:cNvPr id="28" name="Straight Arrow Connector 27"/>
          <p:cNvCxnSpPr>
            <a:stCxn id="17" idx="2"/>
            <a:endCxn id="26" idx="0"/>
          </p:cNvCxnSpPr>
          <p:nvPr/>
        </p:nvCxnSpPr>
        <p:spPr>
          <a:xfrm>
            <a:off x="3964782" y="4050023"/>
            <a:ext cx="0" cy="342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Elbow Connector 1026"/>
          <p:cNvCxnSpPr>
            <a:stCxn id="27" idx="1"/>
            <a:endCxn id="7" idx="1"/>
          </p:cNvCxnSpPr>
          <p:nvPr/>
        </p:nvCxnSpPr>
        <p:spPr>
          <a:xfrm rot="10800000">
            <a:off x="3143251" y="2644706"/>
            <a:ext cx="12700" cy="3245540"/>
          </a:xfrm>
          <a:prstGeom prst="bentConnector3">
            <a:avLst>
              <a:gd name="adj1" fmla="val 12375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2"/>
            <a:endCxn id="27" idx="0"/>
          </p:cNvCxnSpPr>
          <p:nvPr/>
        </p:nvCxnSpPr>
        <p:spPr>
          <a:xfrm>
            <a:off x="3964782" y="5078723"/>
            <a:ext cx="0" cy="342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5" name="Rectangle 1044"/>
          <p:cNvSpPr/>
          <p:nvPr/>
        </p:nvSpPr>
        <p:spPr>
          <a:xfrm>
            <a:off x="2178646" y="5520913"/>
            <a:ext cx="50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Raleway" panose="020B0503030101060003" pitchFamily="34" charset="0"/>
              </a:rPr>
              <a:t>No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73049" y="5491493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Raleway" panose="020B0503030101060003" pitchFamily="34" charset="0"/>
              </a:rPr>
              <a:t>Yes</a:t>
            </a:r>
            <a:endParaRPr lang="en-GB" dirty="0">
              <a:solidFill>
                <a:srgbClr val="C00000"/>
              </a:solidFill>
            </a:endParaRPr>
          </a:p>
        </p:txBody>
      </p:sp>
      <p:cxnSp>
        <p:nvCxnSpPr>
          <p:cNvPr id="37" name="Elbow Connector 36"/>
          <p:cNvCxnSpPr>
            <a:stCxn id="1045" idx="2"/>
            <a:endCxn id="76" idx="2"/>
          </p:cNvCxnSpPr>
          <p:nvPr/>
        </p:nvCxnSpPr>
        <p:spPr>
          <a:xfrm rot="16200000" flipH="1">
            <a:off x="4327017" y="3992103"/>
            <a:ext cx="574448" cy="4370732"/>
          </a:xfrm>
          <a:prstGeom prst="bentConnector3">
            <a:avLst>
              <a:gd name="adj1" fmla="val 13979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Flowchart: Alternate Process 75"/>
          <p:cNvSpPr/>
          <p:nvPr/>
        </p:nvSpPr>
        <p:spPr>
          <a:xfrm>
            <a:off x="5843173" y="5256956"/>
            <a:ext cx="1912867" cy="1207737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Raleway" panose="020B0503030101060003" pitchFamily="34" charset="0"/>
              </a:rPr>
              <a:t>Communicate results</a:t>
            </a:r>
            <a:endParaRPr lang="en-GB" dirty="0">
              <a:latin typeface="Raleway" panose="020B0503030101060003" pitchFamily="34" charset="0"/>
            </a:endParaRPr>
          </a:p>
        </p:txBody>
      </p:sp>
      <p:cxnSp>
        <p:nvCxnSpPr>
          <p:cNvPr id="84" name="Straight Arrow Connector 83"/>
          <p:cNvCxnSpPr>
            <a:stCxn id="27" idx="3"/>
          </p:cNvCxnSpPr>
          <p:nvPr/>
        </p:nvCxnSpPr>
        <p:spPr>
          <a:xfrm>
            <a:off x="4786313" y="5890246"/>
            <a:ext cx="1056860" cy="8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6" idx="0"/>
            <a:endCxn id="100" idx="2"/>
          </p:cNvCxnSpPr>
          <p:nvPr/>
        </p:nvCxnSpPr>
        <p:spPr>
          <a:xfrm flipV="1">
            <a:off x="6799607" y="3521365"/>
            <a:ext cx="1257761" cy="1735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0"/>
            <a:endCxn id="3" idx="3"/>
          </p:cNvCxnSpPr>
          <p:nvPr/>
        </p:nvCxnSpPr>
        <p:spPr>
          <a:xfrm rot="16200000" flipV="1">
            <a:off x="3995159" y="2452508"/>
            <a:ext cx="3595602" cy="20132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Flowchart: Alternate Process 99"/>
          <p:cNvSpPr/>
          <p:nvPr/>
        </p:nvSpPr>
        <p:spPr>
          <a:xfrm>
            <a:off x="7100934" y="2004254"/>
            <a:ext cx="1912867" cy="1517111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Raleway" panose="020B0503030101060003" pitchFamily="34" charset="0"/>
              </a:rPr>
              <a:t>Others replicate experiments and can build on your work</a:t>
            </a:r>
            <a:endParaRPr lang="en-GB" dirty="0">
              <a:latin typeface="Raleway" panose="020B0503030101060003" pitchFamily="34" charset="0"/>
            </a:endParaRPr>
          </a:p>
        </p:txBody>
      </p:sp>
      <p:cxnSp>
        <p:nvCxnSpPr>
          <p:cNvPr id="23" name="Straight Arrow Connector 22"/>
          <p:cNvCxnSpPr>
            <a:stCxn id="100" idx="1"/>
            <a:endCxn id="7" idx="3"/>
          </p:cNvCxnSpPr>
          <p:nvPr/>
        </p:nvCxnSpPr>
        <p:spPr>
          <a:xfrm flipH="1" flipV="1">
            <a:off x="4786313" y="2644706"/>
            <a:ext cx="2314621" cy="118104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3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7" grpId="0" animBg="1"/>
      <p:bldP spid="26" grpId="0" animBg="1"/>
      <p:bldP spid="27" grpId="0" animBg="1"/>
      <p:bldP spid="1045" grpId="0"/>
      <p:bldP spid="58" grpId="0"/>
      <p:bldP spid="76" grpId="0" animBg="1"/>
      <p:bldP spid="1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Asking a question…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355171" y="112698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361950" y="1565989"/>
            <a:ext cx="8420100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dirty="0" smtClean="0">
                <a:latin typeface="Raleway" panose="020B0503030101060003" pitchFamily="34" charset="0"/>
              </a:rPr>
              <a:t>The very basis of experimental work.</a:t>
            </a:r>
          </a:p>
          <a:p>
            <a:pPr algn="just">
              <a:lnSpc>
                <a:spcPct val="115000"/>
              </a:lnSpc>
            </a:pPr>
            <a:endParaRPr lang="en-GB" dirty="0">
              <a:latin typeface="Raleway" panose="020B0503030101060003" pitchFamily="34" charset="0"/>
            </a:endParaRPr>
          </a:p>
          <a:p>
            <a:pPr marL="285750" indent="-285750" algn="just">
              <a:lnSpc>
                <a:spcPct val="115000"/>
              </a:lnSpc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Background reading is important.</a:t>
            </a:r>
          </a:p>
          <a:p>
            <a:pPr marL="742950" lvl="1" indent="-285750" algn="just">
              <a:lnSpc>
                <a:spcPct val="115000"/>
              </a:lnSpc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What do we already know about the subject?</a:t>
            </a:r>
          </a:p>
          <a:p>
            <a:pPr marL="742950" lvl="1" indent="-285750" algn="just">
              <a:lnSpc>
                <a:spcPct val="115000"/>
              </a:lnSpc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What is missing?</a:t>
            </a:r>
          </a:p>
          <a:p>
            <a:pPr marL="742950" lvl="1" indent="-285750" algn="just">
              <a:lnSpc>
                <a:spcPct val="115000"/>
              </a:lnSpc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What is unclear and why? </a:t>
            </a:r>
            <a:endParaRPr lang="en-GB" dirty="0">
              <a:latin typeface="Raleway" panose="020B0503030101060003" pitchFamily="34" charset="0"/>
            </a:endParaRPr>
          </a:p>
          <a:p>
            <a:pPr marL="742950" lvl="1" indent="-285750" algn="just">
              <a:lnSpc>
                <a:spcPct val="115000"/>
              </a:lnSpc>
              <a:buFontTx/>
              <a:buChar char="-"/>
            </a:pPr>
            <a:endParaRPr lang="en-GB" dirty="0" smtClean="0">
              <a:latin typeface="Raleway" panose="020B0503030101060003" pitchFamily="34" charset="0"/>
            </a:endParaRPr>
          </a:p>
          <a:p>
            <a:pPr marL="285750" indent="-285750" algn="just">
              <a:lnSpc>
                <a:spcPct val="115000"/>
              </a:lnSpc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Often different studies come to different conclusions.</a:t>
            </a:r>
          </a:p>
          <a:p>
            <a:pPr marL="285750" indent="-285750" algn="just">
              <a:lnSpc>
                <a:spcPct val="115000"/>
              </a:lnSpc>
              <a:buFontTx/>
              <a:buChar char="-"/>
            </a:pPr>
            <a:endParaRPr lang="en-GB" dirty="0">
              <a:latin typeface="Raleway" panose="020B0503030101060003" pitchFamily="34" charset="0"/>
            </a:endParaRPr>
          </a:p>
          <a:p>
            <a:pPr marL="285750" indent="-285750" algn="just">
              <a:lnSpc>
                <a:spcPct val="115000"/>
              </a:lnSpc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Things to be careful of:</a:t>
            </a:r>
          </a:p>
          <a:p>
            <a:pPr marL="742950" lvl="1" indent="-285750" algn="just">
              <a:lnSpc>
                <a:spcPct val="115000"/>
              </a:lnSpc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“Generic press” articles are often imprecise and “amplify” the results of studies.</a:t>
            </a:r>
          </a:p>
          <a:p>
            <a:pPr marL="742950" lvl="1" indent="-285750" algn="just">
              <a:lnSpc>
                <a:spcPct val="115000"/>
              </a:lnSpc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Reviews are good to get an idea of the field, but they may miss details. Always look at primary articles.</a:t>
            </a:r>
          </a:p>
          <a:p>
            <a:pPr marL="742950" lvl="1" indent="-285750" algn="just">
              <a:lnSpc>
                <a:spcPct val="115000"/>
              </a:lnSpc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Beware of commercial interests… (although that does not make those studies false!)</a:t>
            </a:r>
            <a:endParaRPr lang="en-GB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0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Formulating an hypothesis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55171" y="112698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55171" y="1126986"/>
            <a:ext cx="83657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A good hypotheses needs to be </a:t>
            </a:r>
            <a:r>
              <a:rPr lang="en-GB" b="1" dirty="0" smtClean="0">
                <a:latin typeface="Raleway" panose="020B0503030101060003" pitchFamily="34" charset="0"/>
              </a:rPr>
              <a:t>clearly defined, logic and testable </a:t>
            </a:r>
            <a:r>
              <a:rPr lang="en-GB" dirty="0" smtClean="0">
                <a:latin typeface="Raleway" panose="020B0503030101060003" pitchFamily="34" charset="0"/>
              </a:rPr>
              <a:t>(or falsifiable)</a:t>
            </a:r>
            <a:r>
              <a:rPr lang="en-GB" b="1" dirty="0" smtClean="0">
                <a:latin typeface="Raleway" panose="020B0503030101060003" pitchFamily="34" charset="0"/>
              </a:rPr>
              <a:t>.</a:t>
            </a:r>
            <a:r>
              <a:rPr lang="en-GB" dirty="0" smtClean="0">
                <a:latin typeface="Raleway" panose="020B0503030101060003" pitchFamily="34" charset="0"/>
              </a:rPr>
              <a:t> 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Are these good hypotheses?</a:t>
            </a:r>
          </a:p>
          <a:p>
            <a:endParaRPr lang="en-GB" dirty="0" smtClean="0">
              <a:latin typeface="Raleway" panose="020B0503030101060003" pitchFamily="34" charset="0"/>
            </a:endParaRPr>
          </a:p>
          <a:p>
            <a:endParaRPr lang="en-GB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Raleway" panose="020B0503030101060003" pitchFamily="34" charset="0"/>
              </a:rPr>
              <a:t>Ultraviolet </a:t>
            </a:r>
            <a:r>
              <a:rPr lang="en-GB" dirty="0">
                <a:latin typeface="Raleway" panose="020B0503030101060003" pitchFamily="34" charset="0"/>
              </a:rPr>
              <a:t>light could cause </a:t>
            </a:r>
            <a:r>
              <a:rPr lang="en-GB" dirty="0" smtClean="0">
                <a:latin typeface="Raleway" panose="020B0503030101060003" pitchFamily="34" charset="0"/>
              </a:rPr>
              <a:t>cancer.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Raleway" panose="020B0503030101060003" pitchFamily="34" charset="0"/>
              </a:rPr>
              <a:t>Activation of the cAMP pathway increases epithelial cell proliferation.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Raleway" panose="020B0503030101060003" pitchFamily="34" charset="0"/>
              </a:rPr>
              <a:t>Red grapes taste better than white grapes.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Raleway" panose="020B0503030101060003" pitchFamily="34" charset="0"/>
              </a:rPr>
              <a:t>When given the choice, mice prefer drinking water with added sucrose to plain water.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Raleway" panose="020B05030301010600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Raleway" panose="020B0503030101060003" pitchFamily="34" charset="0"/>
              </a:rPr>
              <a:t>Rats can survive in the absence of oxygen.</a:t>
            </a: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66451" y="1834872"/>
            <a:ext cx="2610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 Does not mean false!!!</a:t>
            </a:r>
            <a:endParaRPr lang="en-GB" sz="2000" b="1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583140" y="1834872"/>
            <a:ext cx="818866" cy="20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7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Raleway" panose="020B0503030101060003" pitchFamily="34" charset="0"/>
              </a:rPr>
              <a:t>Hypothesis-driven vs data-driven research</a:t>
            </a:r>
          </a:p>
        </p:txBody>
      </p:sp>
      <p:sp>
        <p:nvSpPr>
          <p:cNvPr id="2" name="Rectangle 1"/>
          <p:cNvSpPr/>
          <p:nvPr/>
        </p:nvSpPr>
        <p:spPr>
          <a:xfrm>
            <a:off x="355171" y="112698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55171" y="1126986"/>
            <a:ext cx="83657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Raleway" panose="020B0503030101060003" pitchFamily="34" charset="0"/>
              </a:rPr>
              <a:t>Recent advances in technology allow us to get a lot of data quickly (so called “big-data”).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This has created much debate on whether we still need hypotheses driven research</a:t>
            </a:r>
          </a:p>
          <a:p>
            <a:endParaRPr lang="en-GB" dirty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Hypothesis: mutation in gene X cause condition Y</a:t>
            </a:r>
          </a:p>
          <a:p>
            <a:r>
              <a:rPr lang="en-GB" dirty="0" smtClean="0">
                <a:latin typeface="Raleway" panose="020B0503030101060003" pitchFamily="34" charset="0"/>
              </a:rPr>
              <a:t>         ↓</a:t>
            </a:r>
          </a:p>
          <a:p>
            <a:r>
              <a:rPr lang="en-GB" dirty="0" smtClean="0">
                <a:latin typeface="Raleway" panose="020B0503030101060003" pitchFamily="34" charset="0"/>
              </a:rPr>
              <a:t>Experiments: - take people with Y and check their gene X </a:t>
            </a:r>
          </a:p>
          <a:p>
            <a:r>
              <a:rPr lang="en-GB" dirty="0">
                <a:latin typeface="Raleway" panose="020B0503030101060003" pitchFamily="34" charset="0"/>
              </a:rPr>
              <a:t>	</a:t>
            </a:r>
            <a:r>
              <a:rPr lang="en-GB" dirty="0" smtClean="0">
                <a:latin typeface="Raleway" panose="020B0503030101060003" pitchFamily="34" charset="0"/>
              </a:rPr>
              <a:t>		 - make mice with mutant X and see if they develop Y</a:t>
            </a:r>
          </a:p>
          <a:p>
            <a:r>
              <a:rPr lang="en-GB" dirty="0" smtClean="0">
                <a:latin typeface="Raleway" panose="020B0503030101060003" pitchFamily="34" charset="0"/>
              </a:rPr>
              <a:t>			 - …</a:t>
            </a:r>
          </a:p>
          <a:p>
            <a:endParaRPr lang="en-GB" dirty="0" smtClean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But I could also:</a:t>
            </a:r>
          </a:p>
          <a:p>
            <a:r>
              <a:rPr lang="en-GB" dirty="0">
                <a:latin typeface="Raleway" panose="020B0503030101060003" pitchFamily="34" charset="0"/>
              </a:rPr>
              <a:t>	</a:t>
            </a:r>
            <a:r>
              <a:rPr lang="en-GB" dirty="0" smtClean="0">
                <a:latin typeface="Raleway" panose="020B0503030101060003" pitchFamily="34" charset="0"/>
              </a:rPr>
              <a:t>		- take cells from patients with Y or from a control group </a:t>
            </a:r>
          </a:p>
          <a:p>
            <a:r>
              <a:rPr lang="en-GB" dirty="0">
                <a:latin typeface="Raleway" panose="020B0503030101060003" pitchFamily="34" charset="0"/>
              </a:rPr>
              <a:t>	</a:t>
            </a:r>
            <a:r>
              <a:rPr lang="en-GB" dirty="0" smtClean="0">
                <a:latin typeface="Raleway" panose="020B0503030101060003" pitchFamily="34" charset="0"/>
              </a:rPr>
              <a:t>		- sequence their whole genome or transcriptome </a:t>
            </a:r>
          </a:p>
          <a:p>
            <a:r>
              <a:rPr lang="en-GB" dirty="0" smtClean="0">
                <a:latin typeface="Raleway" panose="020B0503030101060003" pitchFamily="34" charset="0"/>
              </a:rPr>
              <a:t>			- see what changes between the two</a:t>
            </a:r>
          </a:p>
          <a:p>
            <a:r>
              <a:rPr lang="en-GB" dirty="0">
                <a:latin typeface="Raleway" panose="020B0503030101060003" pitchFamily="34" charset="0"/>
              </a:rPr>
              <a:t>	</a:t>
            </a:r>
            <a:r>
              <a:rPr lang="en-GB" dirty="0" smtClean="0">
                <a:latin typeface="Raleway" panose="020B0503030101060003" pitchFamily="34" charset="0"/>
              </a:rPr>
              <a:t>		- formulate an hypothesis</a:t>
            </a:r>
          </a:p>
          <a:p>
            <a:endParaRPr lang="en-GB" dirty="0" smtClean="0">
              <a:latin typeface="Raleway" panose="020B0503030101060003" pitchFamily="34" charset="0"/>
            </a:endParaRPr>
          </a:p>
          <a:p>
            <a:r>
              <a:rPr lang="en-GB" dirty="0" smtClean="0">
                <a:latin typeface="Raleway" panose="020B0503030101060003" pitchFamily="34" charset="0"/>
              </a:rPr>
              <a:t>Unbiased but more complex!</a:t>
            </a:r>
          </a:p>
        </p:txBody>
      </p:sp>
    </p:spTree>
    <p:extLst>
      <p:ext uri="{BB962C8B-B14F-4D97-AF65-F5344CB8AC3E}">
        <p14:creationId xmlns:p14="http://schemas.microsoft.com/office/powerpoint/2010/main" val="28040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Raleway" panose="020B0503030101060003" pitchFamily="34" charset="0"/>
              </a:rPr>
              <a:t>Deduction vs induction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55171" y="112698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396337" y="1850717"/>
            <a:ext cx="1643062" cy="685800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Raleway" panose="020B0503030101060003" pitchFamily="34" charset="0"/>
              </a:rPr>
              <a:t>Known theory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1396337" y="2834069"/>
            <a:ext cx="1643062" cy="685800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Raleway" panose="020B0503030101060003" pitchFamily="34" charset="0"/>
              </a:rPr>
              <a:t>New hypothesis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396337" y="3896486"/>
            <a:ext cx="1643062" cy="685800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Raleway" panose="020B0503030101060003" pitchFamily="34" charset="0"/>
              </a:rPr>
              <a:t>Test with experiment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1396337" y="4925186"/>
            <a:ext cx="1643062" cy="685800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Raleway" panose="020B0503030101060003" pitchFamily="34" charset="0"/>
              </a:rPr>
              <a:t>Confirm or discard </a:t>
            </a:r>
            <a:r>
              <a:rPr lang="en-GB" dirty="0" err="1" smtClean="0">
                <a:latin typeface="Raleway" panose="020B0503030101060003" pitchFamily="34" charset="0"/>
              </a:rPr>
              <a:t>hyp</a:t>
            </a:r>
            <a:r>
              <a:rPr lang="en-GB" dirty="0" smtClean="0">
                <a:latin typeface="Raleway" panose="020B0503030101060003" pitchFamily="34" charset="0"/>
              </a:rPr>
              <a:t>.</a:t>
            </a:r>
            <a:endParaRPr lang="en-GB" dirty="0">
              <a:latin typeface="Raleway" panose="020B0503030101060003" pitchFamily="34" charset="0"/>
            </a:endParaRPr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2217868" y="2536517"/>
            <a:ext cx="0" cy="297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>
            <a:off x="2217868" y="3519869"/>
            <a:ext cx="0" cy="376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>
            <a:off x="2217868" y="4582286"/>
            <a:ext cx="0" cy="342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1"/>
            <a:endCxn id="8" idx="1"/>
          </p:cNvCxnSpPr>
          <p:nvPr/>
        </p:nvCxnSpPr>
        <p:spPr>
          <a:xfrm rot="10800000">
            <a:off x="1396337" y="3176970"/>
            <a:ext cx="12700" cy="2091117"/>
          </a:xfrm>
          <a:prstGeom prst="bentConnector3">
            <a:avLst>
              <a:gd name="adj1" fmla="val 556119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Alternate Process 22"/>
          <p:cNvSpPr/>
          <p:nvPr/>
        </p:nvSpPr>
        <p:spPr>
          <a:xfrm>
            <a:off x="6258928" y="1850718"/>
            <a:ext cx="1643062" cy="685800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Raleway" panose="020B0503030101060003" pitchFamily="34" charset="0"/>
              </a:rPr>
              <a:t>Theory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6258928" y="2834070"/>
            <a:ext cx="1643062" cy="685800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Raleway" panose="020B0503030101060003" pitchFamily="34" charset="0"/>
              </a:rPr>
              <a:t>Hypothesis</a:t>
            </a:r>
            <a:endParaRPr lang="en-GB" dirty="0">
              <a:latin typeface="Raleway" panose="020B0503030101060003" pitchFamily="34" charset="0"/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6258928" y="3896487"/>
            <a:ext cx="1643062" cy="685800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Raleway" panose="020B0503030101060003" pitchFamily="34" charset="0"/>
              </a:rPr>
              <a:t>Find patterns in data</a:t>
            </a:r>
            <a:endParaRPr lang="en-GB" sz="1600" dirty="0">
              <a:latin typeface="Raleway" panose="020B0503030101060003" pitchFamily="34" charset="0"/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6258928" y="4925187"/>
            <a:ext cx="1643062" cy="685800"/>
          </a:xfrm>
          <a:prstGeom prst="flowChartAlternateProcess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Raleway" panose="020B0503030101060003" pitchFamily="34" charset="0"/>
              </a:rPr>
              <a:t>Collect data (a lot of!)</a:t>
            </a:r>
            <a:endParaRPr lang="en-GB" dirty="0">
              <a:latin typeface="Raleway" panose="020B0503030101060003" pitchFamily="34" charset="0"/>
            </a:endParaRPr>
          </a:p>
        </p:txBody>
      </p:sp>
      <p:cxnSp>
        <p:nvCxnSpPr>
          <p:cNvPr id="27" name="Straight Arrow Connector 26"/>
          <p:cNvCxnSpPr>
            <a:stCxn id="24" idx="0"/>
            <a:endCxn id="23" idx="2"/>
          </p:cNvCxnSpPr>
          <p:nvPr/>
        </p:nvCxnSpPr>
        <p:spPr>
          <a:xfrm flipV="1">
            <a:off x="7080459" y="2536518"/>
            <a:ext cx="0" cy="297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0"/>
            <a:endCxn id="24" idx="2"/>
          </p:cNvCxnSpPr>
          <p:nvPr/>
        </p:nvCxnSpPr>
        <p:spPr>
          <a:xfrm flipV="1">
            <a:off x="7080459" y="3519870"/>
            <a:ext cx="0" cy="376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0"/>
            <a:endCxn id="25" idx="2"/>
          </p:cNvCxnSpPr>
          <p:nvPr/>
        </p:nvCxnSpPr>
        <p:spPr>
          <a:xfrm flipV="1">
            <a:off x="7080459" y="4582287"/>
            <a:ext cx="0" cy="342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4" idx="1"/>
            <a:endCxn id="26" idx="1"/>
          </p:cNvCxnSpPr>
          <p:nvPr/>
        </p:nvCxnSpPr>
        <p:spPr>
          <a:xfrm rot="10800000" flipV="1">
            <a:off x="6258928" y="3176969"/>
            <a:ext cx="12700" cy="2091117"/>
          </a:xfrm>
          <a:prstGeom prst="bentConnector3">
            <a:avLst>
              <a:gd name="adj1" fmla="val 762856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1"/>
            <a:endCxn id="7" idx="1"/>
          </p:cNvCxnSpPr>
          <p:nvPr/>
        </p:nvCxnSpPr>
        <p:spPr>
          <a:xfrm rot="10800000">
            <a:off x="1396337" y="2193618"/>
            <a:ext cx="12700" cy="3074469"/>
          </a:xfrm>
          <a:prstGeom prst="bentConnector3">
            <a:avLst>
              <a:gd name="adj1" fmla="val 774285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0" name="Rectangle 1039"/>
          <p:cNvSpPr/>
          <p:nvPr/>
        </p:nvSpPr>
        <p:spPr>
          <a:xfrm>
            <a:off x="458207" y="1838799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Raleway" panose="020B0503030101060003" pitchFamily="34" charset="0"/>
              </a:rPr>
              <a:t>Improve</a:t>
            </a:r>
            <a:endParaRPr lang="en-GB" sz="1400" dirty="0"/>
          </a:p>
        </p:txBody>
      </p:sp>
      <p:cxnSp>
        <p:nvCxnSpPr>
          <p:cNvPr id="4" name="Curved Connector 3"/>
          <p:cNvCxnSpPr>
            <a:stCxn id="24" idx="1"/>
            <a:endCxn id="8" idx="3"/>
          </p:cNvCxnSpPr>
          <p:nvPr/>
        </p:nvCxnSpPr>
        <p:spPr>
          <a:xfrm rot="10800000">
            <a:off x="3039400" y="3176970"/>
            <a:ext cx="3219529" cy="1"/>
          </a:xfrm>
          <a:prstGeom prst="curvedConnector3">
            <a:avLst>
              <a:gd name="adj1" fmla="val 53391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8" idx="2"/>
          </p:cNvCxnSpPr>
          <p:nvPr/>
        </p:nvCxnSpPr>
        <p:spPr>
          <a:xfrm rot="16200000" flipH="1">
            <a:off x="3255132" y="2482604"/>
            <a:ext cx="1966531" cy="4041059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9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Experimental design</a:t>
            </a:r>
          </a:p>
        </p:txBody>
      </p:sp>
      <p:sp>
        <p:nvSpPr>
          <p:cNvPr id="2" name="Rectangle 1"/>
          <p:cNvSpPr/>
          <p:nvPr/>
        </p:nvSpPr>
        <p:spPr>
          <a:xfrm>
            <a:off x="355171" y="112698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361950" y="1565989"/>
            <a:ext cx="8420100" cy="295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GB" dirty="0" smtClean="0">
                <a:latin typeface="Raleway" panose="020B0503030101060003" pitchFamily="34" charset="0"/>
              </a:rPr>
              <a:t>Not always straightforward.</a:t>
            </a:r>
          </a:p>
          <a:p>
            <a:pPr algn="just">
              <a:lnSpc>
                <a:spcPct val="115000"/>
              </a:lnSpc>
            </a:pPr>
            <a:endParaRPr lang="en-GB" dirty="0" smtClean="0">
              <a:latin typeface="Raleway" panose="020B0503030101060003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GB" dirty="0" smtClean="0">
                <a:latin typeface="Raleway" panose="020B0503030101060003" pitchFamily="34" charset="0"/>
              </a:rPr>
              <a:t>Many things to consider:</a:t>
            </a:r>
          </a:p>
          <a:p>
            <a:pPr algn="just">
              <a:lnSpc>
                <a:spcPct val="115000"/>
              </a:lnSpc>
            </a:pPr>
            <a:endParaRPr lang="en-GB" dirty="0">
              <a:latin typeface="Raleway" panose="020B0503030101060003" pitchFamily="34" charset="0"/>
            </a:endParaRPr>
          </a:p>
          <a:p>
            <a:pPr marL="285750" indent="-285750" algn="just">
              <a:lnSpc>
                <a:spcPct val="115000"/>
              </a:lnSpc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What are the possible outcomes?</a:t>
            </a:r>
          </a:p>
          <a:p>
            <a:pPr marL="285750" indent="-285750" algn="just">
              <a:lnSpc>
                <a:spcPct val="115000"/>
              </a:lnSpc>
              <a:buFontTx/>
              <a:buChar char="-"/>
            </a:pPr>
            <a:endParaRPr lang="en-GB" dirty="0">
              <a:latin typeface="Raleway" panose="020B0503030101060003" pitchFamily="34" charset="0"/>
            </a:endParaRPr>
          </a:p>
          <a:p>
            <a:pPr marL="285750" indent="-285750" algn="just">
              <a:lnSpc>
                <a:spcPct val="115000"/>
              </a:lnSpc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What do they mean? </a:t>
            </a:r>
          </a:p>
          <a:p>
            <a:pPr marL="285750" indent="-285750" algn="just">
              <a:lnSpc>
                <a:spcPct val="115000"/>
              </a:lnSpc>
              <a:buFontTx/>
              <a:buChar char="-"/>
            </a:pPr>
            <a:endParaRPr lang="en-GB" dirty="0">
              <a:latin typeface="Raleway" panose="020B0503030101060003" pitchFamily="34" charset="0"/>
            </a:endParaRPr>
          </a:p>
          <a:p>
            <a:pPr marL="285750" indent="-285750" algn="just">
              <a:lnSpc>
                <a:spcPct val="115000"/>
              </a:lnSpc>
              <a:buFontTx/>
              <a:buChar char="-"/>
            </a:pPr>
            <a:r>
              <a:rPr lang="en-GB" dirty="0" smtClean="0">
                <a:latin typeface="Raleway" panose="020B0503030101060003" pitchFamily="34" charset="0"/>
              </a:rPr>
              <a:t>Is the experiment reproducible</a:t>
            </a:r>
            <a:r>
              <a:rPr lang="en-GB" dirty="0">
                <a:latin typeface="Raleway" panose="020B0503030101060003" pitchFamily="34" charset="0"/>
              </a:rPr>
              <a:t>?</a:t>
            </a:r>
            <a:endParaRPr lang="en-GB" dirty="0" smtClean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4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50" y="419100"/>
            <a:ext cx="890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Raleway" panose="020B0503030101060003" pitchFamily="34" charset="0"/>
              </a:rPr>
              <a:t>Recording data…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355171" y="112698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93589"/>
              </p:ext>
            </p:extLst>
          </p:nvPr>
        </p:nvGraphicFramePr>
        <p:xfrm>
          <a:off x="2064628" y="2542757"/>
          <a:ext cx="5014739" cy="33557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8757">
                  <a:extLst>
                    <a:ext uri="{9D8B030D-6E8A-4147-A177-3AD203B41FA5}">
                      <a16:colId xmlns:a16="http://schemas.microsoft.com/office/drawing/2014/main" val="1512582115"/>
                    </a:ext>
                  </a:extLst>
                </a:gridCol>
                <a:gridCol w="1128757">
                  <a:extLst>
                    <a:ext uri="{9D8B030D-6E8A-4147-A177-3AD203B41FA5}">
                      <a16:colId xmlns:a16="http://schemas.microsoft.com/office/drawing/2014/main" val="990759552"/>
                    </a:ext>
                  </a:extLst>
                </a:gridCol>
                <a:gridCol w="1128757">
                  <a:extLst>
                    <a:ext uri="{9D8B030D-6E8A-4147-A177-3AD203B41FA5}">
                      <a16:colId xmlns:a16="http://schemas.microsoft.com/office/drawing/2014/main" val="4213188516"/>
                    </a:ext>
                  </a:extLst>
                </a:gridCol>
                <a:gridCol w="587895">
                  <a:extLst>
                    <a:ext uri="{9D8B030D-6E8A-4147-A177-3AD203B41FA5}">
                      <a16:colId xmlns:a16="http://schemas.microsoft.com/office/drawing/2014/main" val="909352344"/>
                    </a:ext>
                  </a:extLst>
                </a:gridCol>
                <a:gridCol w="1040573">
                  <a:extLst>
                    <a:ext uri="{9D8B030D-6E8A-4147-A177-3AD203B41FA5}">
                      <a16:colId xmlns:a16="http://schemas.microsoft.com/office/drawing/2014/main" val="2902879007"/>
                    </a:ext>
                  </a:extLst>
                </a:gridCol>
              </a:tblGrid>
              <a:tr h="476427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  <a:latin typeface="Bradley Hand ITC" panose="03070402050302030203" pitchFamily="66" charset="0"/>
                        </a:rPr>
                        <a:t>Sex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  <a:latin typeface="Bradley Hand ITC" panose="03070402050302030203" pitchFamily="66" charset="0"/>
                        </a:rPr>
                        <a:t>Age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radley Hand ITC" panose="03070402050302030203" pitchFamily="66" charset="0"/>
                        </a:rPr>
                        <a:t>P1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radley Hand ITC" panose="03070402050302030203" pitchFamily="66" charset="0"/>
                        </a:rPr>
                        <a:t>P2 (adjusted)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5924029"/>
                  </a:ext>
                </a:extLst>
              </a:tr>
              <a:tr h="476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  <a:latin typeface="Bradley Hand ITC" panose="03070402050302030203" pitchFamily="66" charset="0"/>
                        </a:rPr>
                        <a:t>145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  <a:latin typeface="Bradley Hand ITC" panose="03070402050302030203" pitchFamily="66" charset="0"/>
                        </a:rPr>
                        <a:t>M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  <a:latin typeface="Bradley Hand ITC" panose="03070402050302030203" pitchFamily="66" charset="0"/>
                        </a:rPr>
                        <a:t>38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  <a:latin typeface="Bradley Hand ITC" panose="03070402050302030203" pitchFamily="66" charset="0"/>
                        </a:rPr>
                        <a:t>28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  <a:latin typeface="Bradley Hand ITC" panose="03070402050302030203" pitchFamily="66" charset="0"/>
                        </a:rPr>
                        <a:t>2.39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8726123"/>
                  </a:ext>
                </a:extLst>
              </a:tr>
              <a:tr h="476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Bradley Hand ITC" panose="03070402050302030203" pitchFamily="66" charset="0"/>
                        </a:rPr>
                        <a:t>200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  <a:latin typeface="Bradley Hand ITC" panose="03070402050302030203" pitchFamily="66" charset="0"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  <a:latin typeface="Bradley Hand ITC" panose="03070402050302030203" pitchFamily="66" charset="0"/>
                        </a:rPr>
                        <a:t>42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  <a:latin typeface="Bradley Hand ITC" panose="03070402050302030203" pitchFamily="66" charset="0"/>
                        </a:rPr>
                        <a:t>33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  <a:latin typeface="Bradley Hand ITC" panose="03070402050302030203" pitchFamily="66" charset="0"/>
                        </a:rPr>
                        <a:t>10.91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5647723"/>
                  </a:ext>
                </a:extLst>
              </a:tr>
              <a:tr h="476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effectLst/>
                          <a:latin typeface="Bradley Hand ITC" panose="03070402050302030203" pitchFamily="66" charset="0"/>
                        </a:rPr>
                        <a:t>133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  <a:latin typeface="Bradley Hand ITC" panose="03070402050302030203" pitchFamily="66" charset="0"/>
                        </a:rPr>
                        <a:t>41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  <a:latin typeface="Bradley Hand ITC" panose="03070402050302030203" pitchFamily="66" charset="0"/>
                        </a:rPr>
                        <a:t>11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  <a:latin typeface="Bradley Hand ITC" panose="03070402050302030203" pitchFamily="66" charset="0"/>
                        </a:rPr>
                        <a:t>2.40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2728190"/>
                  </a:ext>
                </a:extLst>
              </a:tr>
              <a:tr h="476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effectLst/>
                          <a:latin typeface="Bradley Hand ITC" panose="03070402050302030203" pitchFamily="66" charset="0"/>
                        </a:rPr>
                        <a:t>115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  <a:latin typeface="Bradley Hand ITC" panose="03070402050302030203" pitchFamily="66" charset="0"/>
                        </a:rPr>
                        <a:t>M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  <a:latin typeface="Bradley Hand ITC" panose="03070402050302030203" pitchFamily="66" charset="0"/>
                        </a:rPr>
                        <a:t>50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  <a:latin typeface="Bradley Hand ITC" panose="03070402050302030203" pitchFamily="66" charset="0"/>
                        </a:rPr>
                        <a:t>34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  <a:latin typeface="Bradley Hand ITC" panose="03070402050302030203" pitchFamily="66" charset="0"/>
                        </a:rPr>
                        <a:t>6.27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2451438"/>
                  </a:ext>
                </a:extLst>
              </a:tr>
              <a:tr h="476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effectLst/>
                          <a:latin typeface="Bradley Hand ITC" panose="03070402050302030203" pitchFamily="66" charset="0"/>
                        </a:rPr>
                        <a:t>122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  <a:latin typeface="Bradley Hand ITC" panose="03070402050302030203" pitchFamily="66" charset="0"/>
                        </a:rPr>
                        <a:t>M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  <a:latin typeface="Bradley Hand ITC" panose="03070402050302030203" pitchFamily="66" charset="0"/>
                        </a:rPr>
                        <a:t>28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  <a:latin typeface="Bradley Hand ITC" panose="03070402050302030203" pitchFamily="66" charset="0"/>
                        </a:rPr>
                        <a:t>44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effectLst/>
                          <a:latin typeface="Bradley Hand ITC" panose="03070402050302030203" pitchFamily="66" charset="0"/>
                        </a:rPr>
                        <a:t>1.03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904485"/>
                  </a:ext>
                </a:extLst>
              </a:tr>
              <a:tr h="476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effectLst/>
                          <a:latin typeface="Bradley Hand ITC" panose="03070402050302030203" pitchFamily="66" charset="0"/>
                        </a:rPr>
                        <a:t>138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  <a:latin typeface="Bradley Hand ITC" panose="03070402050302030203" pitchFamily="66" charset="0"/>
                        </a:rPr>
                        <a:t>F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effectLst/>
                          <a:latin typeface="Bradley Hand ITC" panose="03070402050302030203" pitchFamily="66" charset="0"/>
                        </a:rPr>
                        <a:t>55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  <a:latin typeface="Bradley Hand ITC" panose="03070402050302030203" pitchFamily="66" charset="0"/>
                        </a:rPr>
                        <a:t>22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  <a:latin typeface="Bradley Hand ITC" panose="03070402050302030203" pitchFamily="66" charset="0"/>
                        </a:rPr>
                        <a:t>1.41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radley Hand ITC" panose="03070402050302030203" pitchFamily="66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216859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132764" y="1373207"/>
            <a:ext cx="6660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b="1" dirty="0" smtClean="0">
                <a:latin typeface="Bradley Hand ITC" panose="03070402050302030203" pitchFamily="66" charset="0"/>
              </a:rPr>
              <a:t>11/7/2018</a:t>
            </a:r>
          </a:p>
          <a:p>
            <a:r>
              <a:rPr lang="en-GB" b="1" dirty="0" smtClean="0">
                <a:latin typeface="Bradley Hand ITC" panose="03070402050302030203" pitchFamily="66" charset="0"/>
              </a:rPr>
              <a:t>First trial on 6 rats.</a:t>
            </a:r>
          </a:p>
          <a:p>
            <a:r>
              <a:rPr lang="en-GB" b="1" dirty="0" smtClean="0">
                <a:latin typeface="Bradley Hand ITC" panose="03070402050302030203" pitchFamily="66" charset="0"/>
              </a:rPr>
              <a:t>Analysed data, M vs F statistically different </a:t>
            </a:r>
            <a:endParaRPr lang="en-GB" b="1" dirty="0">
              <a:latin typeface="Bradley Hand ITC" panose="03070402050302030203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3101" y="6431086"/>
            <a:ext cx="7617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latin typeface="Raleway" panose="020B0503030101060003" pitchFamily="34" charset="0"/>
              </a:rPr>
              <a:t>Can you comment this record of data from a PhD student lab book?</a:t>
            </a:r>
            <a:endParaRPr lang="en-GB" b="1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844360" y="1126987"/>
            <a:ext cx="0" cy="5229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097330" y="1126986"/>
            <a:ext cx="16054" cy="525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44360" y="1126986"/>
            <a:ext cx="7252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7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14797</TotalTime>
  <Words>2038</Words>
  <Application>Microsoft Office PowerPoint</Application>
  <PresentationFormat>On-screen Show (4:3)</PresentationFormat>
  <Paragraphs>506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Bradley Hand ITC</vt:lpstr>
      <vt:lpstr>Calibri</vt:lpstr>
      <vt:lpstr>Calibri Light</vt:lpstr>
      <vt:lpstr>Monaco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 Nicola</dc:creator>
  <cp:lastModifiedBy>ROMANO Nicola</cp:lastModifiedBy>
  <cp:revision>143</cp:revision>
  <dcterms:created xsi:type="dcterms:W3CDTF">2018-07-06T18:05:16Z</dcterms:created>
  <dcterms:modified xsi:type="dcterms:W3CDTF">2019-09-07T13:10:54Z</dcterms:modified>
</cp:coreProperties>
</file>