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2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23.png" ContentType="image/png"/>
  <Override PartName="/ppt/media/image58.png" ContentType="image/png"/>
  <Override PartName="/ppt/media/image8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11.png" ContentType="image/png"/>
  <Override PartName="/ppt/media/image69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8221828-EF2F-4E1F-85B0-BC2A6ED5D19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8628ACE-4552-4098-A041-E53F0CBDBAC5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E168473-D236-417E-97FE-3216B2BD2D6E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C2A649B-45B6-43CC-8D73-1239B4A19EE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022C9B0-226D-439D-927E-8FCFE327FAA8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D68BCB4-CDD5-488E-9708-3BF16FBD673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85C9286-3C5F-4D1F-9D43-4F2E5EB18CA9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4A09FED-1720-4E57-BA6B-2563D4799902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2824BF-5707-40B7-AA88-4A121250DFEA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A5710DB-5069-42A8-910E-F3091746C1B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56ED2B0-0F4E-4450-8C7A-DE190C756CD5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Pancreas, genotype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D7E8D0-64C4-42A4-AA29-A4D74331D009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6F855C-559A-4490-808A-94B07C3A8983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9FEADB2-0CA2-48E9-85D5-3809C37849A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DB80E31-8CEA-49E9-BAAC-7E315BB01A00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0FC0C9C-019C-4D99-9FB3-05E4D8D937A2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18F840C-1E22-41F6-BB35-7C12984F731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1D5EBF9-4AC5-4AA3-B545-DF1F326A5024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Pancreas, genotype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D2F48F7-C58C-4BB9-AB9D-B0E9457B43D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Pancreas, genotype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E0940D8-949E-4F38-B004-4B53110C047A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Time, Sex, Mouse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2395733-1F94-4248-9593-03879AAC291A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FCD1F84-85FA-4CCA-9590-566C140B2DE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Fixed: time, cell type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Random: rat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0CE8B1-D4D3-47DB-B6AC-175584444475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C59576C-2E91-4DD2-AB67-BA93214B1775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014FB43-23E7-489B-B10D-8ECE1CE1ED1E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3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3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3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3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3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3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3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743120"/>
            <a:ext cx="77713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3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3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3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3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image" Target="../media/image62.png"/><Relationship Id="rId33" Type="http://schemas.openxmlformats.org/officeDocument/2006/relationships/image" Target="../media/image63.png"/><Relationship Id="rId34" Type="http://schemas.openxmlformats.org/officeDocument/2006/relationships/image" Target="../media/image64.png"/><Relationship Id="rId35" Type="http://schemas.openxmlformats.org/officeDocument/2006/relationships/image" Target="../media/image65.png"/><Relationship Id="rId36" Type="http://schemas.openxmlformats.org/officeDocument/2006/relationships/image" Target="../media/image66.png"/><Relationship Id="rId37" Type="http://schemas.openxmlformats.org/officeDocument/2006/relationships/image" Target="../media/image67.png"/><Relationship Id="rId38" Type="http://schemas.openxmlformats.org/officeDocument/2006/relationships/image" Target="../media/image68.png"/><Relationship Id="rId39" Type="http://schemas.openxmlformats.org/officeDocument/2006/relationships/image" Target="../media/image69.png"/><Relationship Id="rId40" Type="http://schemas.openxmlformats.org/officeDocument/2006/relationships/image" Target="../media/image70.png"/><Relationship Id="rId41" Type="http://schemas.openxmlformats.org/officeDocument/2006/relationships/image" Target="../media/image71.png"/><Relationship Id="rId42" Type="http://schemas.openxmlformats.org/officeDocument/2006/relationships/image" Target="../media/image72.png"/><Relationship Id="rId43" Type="http://schemas.openxmlformats.org/officeDocument/2006/relationships/image" Target="../media/image73.png"/><Relationship Id="rId44" Type="http://schemas.openxmlformats.org/officeDocument/2006/relationships/slideLayout" Target="../slideLayouts/slideLayout1.xml"/><Relationship Id="rId45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158560" y="4042440"/>
            <a:ext cx="507996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Nicola Romanò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nicola.romano@ed.ac.uk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13-11-2019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45" name="Picture 7" descr=""/>
          <p:cNvPicPr/>
          <p:nvPr/>
        </p:nvPicPr>
        <p:blipFill>
          <a:blip r:embed="rId1"/>
          <a:stretch/>
        </p:blipFill>
        <p:spPr>
          <a:xfrm>
            <a:off x="2585520" y="5760360"/>
            <a:ext cx="4226040" cy="8582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609120" y="1586880"/>
            <a:ext cx="817848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Lecture 10.3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Mixed-effects models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A simple example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35280" y="1536120"/>
            <a:ext cx="5387040" cy="44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# ~ 1 means we only model the intercept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model &lt;- lm(Level ~ 1, data = T4)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summary(model)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Call: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lm(formula = Level ~ 1, data = T3)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Residuals: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Min      1Q  Median      3Q     Max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-4.2056 -1.2056 -0.5056  1.9194  6.5944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Coefficients: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Estimate Std. Error t value Pr(&gt;|t|)   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(Intercept)    8.706      0.653   13.33 1.98e-10 ***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---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Signif. codes:  0 ‘***’ 0.001 ‘**’ 0.01 ‘*’ 0.05 ‘.’ 0.1 ‘ ’ 1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Residual standard error: 2.77 on 17 degrees of freedom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87" name="Picture 8" descr=""/>
          <p:cNvPicPr/>
          <p:nvPr/>
        </p:nvPicPr>
        <p:blipFill>
          <a:blip r:embed="rId1"/>
          <a:srcRect l="0" t="16427" r="6516" b="0"/>
          <a:stretch/>
        </p:blipFill>
        <p:spPr>
          <a:xfrm>
            <a:off x="190440" y="4194720"/>
            <a:ext cx="3057480" cy="242352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 flipH="1">
            <a:off x="794520" y="4379400"/>
            <a:ext cx="346680" cy="58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grpSp>
        <p:nvGrpSpPr>
          <p:cNvPr id="89" name="Group 4"/>
          <p:cNvGrpSpPr/>
          <p:nvPr/>
        </p:nvGrpSpPr>
        <p:grpSpPr>
          <a:xfrm>
            <a:off x="3695400" y="5808600"/>
            <a:ext cx="4620240" cy="218880"/>
            <a:chOff x="3695400" y="5808600"/>
            <a:chExt cx="4620240" cy="218880"/>
          </a:xfrm>
        </p:grpSpPr>
        <p:sp>
          <p:nvSpPr>
            <p:cNvPr id="90" name="Line 5"/>
            <p:cNvSpPr/>
            <p:nvPr/>
          </p:nvSpPr>
          <p:spPr>
            <a:xfrm>
              <a:off x="6182280" y="5808600"/>
              <a:ext cx="2133360" cy="0"/>
            </a:xfrm>
            <a:prstGeom prst="line">
              <a:avLst/>
            </a:prstGeom>
            <a:ln w="25560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Line 6"/>
            <p:cNvSpPr/>
            <p:nvPr/>
          </p:nvSpPr>
          <p:spPr>
            <a:xfrm>
              <a:off x="3695400" y="6027480"/>
              <a:ext cx="822600" cy="0"/>
            </a:xfrm>
            <a:prstGeom prst="line">
              <a:avLst/>
            </a:prstGeom>
            <a:ln w="25560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CustomShape 7"/>
          <p:cNvSpPr/>
          <p:nvPr/>
        </p:nvSpPr>
        <p:spPr>
          <a:xfrm>
            <a:off x="4934880" y="4285440"/>
            <a:ext cx="999720" cy="6750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8"/>
          <p:cNvSpPr/>
          <p:nvPr/>
        </p:nvSpPr>
        <p:spPr>
          <a:xfrm>
            <a:off x="120600" y="1408320"/>
            <a:ext cx="3322440" cy="2338200"/>
          </a:xfrm>
          <a:prstGeom prst="rect">
            <a:avLst/>
          </a:prstGeom>
          <a:blipFill rotWithShape="0">
            <a:blip r:embed="rId2"/>
            <a:stretch>
              <a:fillRect l="-1620" t="-1266" r="0" b="-309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 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804960" y="3953160"/>
            <a:ext cx="748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8.706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3571560" y="1536120"/>
            <a:ext cx="63000" cy="4646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The problem is…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97" name="Picture 5" descr=""/>
          <p:cNvPicPr/>
          <p:nvPr/>
        </p:nvPicPr>
        <p:blipFill>
          <a:blip r:embed="rId1"/>
          <a:srcRect l="0" t="12612" r="5516" b="0"/>
          <a:stretch/>
        </p:blipFill>
        <p:spPr>
          <a:xfrm>
            <a:off x="0" y="1681200"/>
            <a:ext cx="4525200" cy="371088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1119960" y="6186600"/>
            <a:ext cx="6902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The “patient effect” has been incorporated in the residuals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We have artificially increased the within-patient variability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99" name="Picture 8" descr=""/>
          <p:cNvPicPr/>
          <p:nvPr/>
        </p:nvPicPr>
        <p:blipFill>
          <a:blip r:embed="rId2"/>
          <a:srcRect l="0" t="16062" r="9793" b="0"/>
          <a:stretch/>
        </p:blipFill>
        <p:spPr>
          <a:xfrm>
            <a:off x="4526280" y="1886040"/>
            <a:ext cx="4349160" cy="32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Improving the model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20600" y="1123200"/>
            <a:ext cx="8793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We could incorporate the patient in our model as a fixed effect. This will be represented as a factor with 6 levels, 1 to 6.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343400" y="1749600"/>
            <a:ext cx="4570920" cy="1962720"/>
          </a:xfrm>
          <a:prstGeom prst="rect">
            <a:avLst/>
          </a:prstGeom>
          <a:blipFill rotWithShape="0">
            <a:blip r:embed="rId1"/>
            <a:stretch>
              <a:fillRect l="0" t="0" r="0" b="-243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 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526280" y="3909960"/>
            <a:ext cx="4442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Where P2 to P6 are dummy variables to represent the 6-level factor “patient”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4" name="Picture 13" descr=""/>
          <p:cNvPicPr/>
          <p:nvPr/>
        </p:nvPicPr>
        <p:blipFill>
          <a:blip r:embed="rId2"/>
          <a:srcRect l="0" t="16020" r="7636" b="0"/>
          <a:stretch/>
        </p:blipFill>
        <p:spPr>
          <a:xfrm>
            <a:off x="174600" y="1750320"/>
            <a:ext cx="4021560" cy="3241800"/>
          </a:xfrm>
          <a:prstGeom prst="rect">
            <a:avLst/>
          </a:prstGeom>
          <a:ln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1152000" y="5305320"/>
            <a:ext cx="6917760" cy="7779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 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Fixed-effects model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75760" y="1199520"/>
            <a:ext cx="8591400" cy="529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model.fix &lt;- lm(Level ~ Patient, data = T4)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summary(model.fix)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Call: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lm(formula = Level ~ Patient, data = T4)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Residuals: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Min       1Q   Median       3Q      Max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-1.46667 -0.41667  0.06667  0.28333  2.33333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Coefficients: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Estimate Std. Error t value Pr(&gt;|t|)   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(Intercept)   4.6667     0.5936   7.861 4.50e-06 ***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Patient2      3.2333     0.8395   3.851  0.00230 **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Patient3      5.8667     0.8395   6.988 1.46e-05 ***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Patient4      3.3000     0.8395   3.931  0.00200 **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Patient5      8.3000     0.8395   9.886 4.05e-07 ***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Patient6      3.5333     0.8395   4.209  0.00121 **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---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Signif. codes:  0 ‘***’ 0.001 ‘**’ 0.01 ‘*’ 0.05 ‘.’ 0.1 ‘ ’ 1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Residual standard error: 1.028 on 12 degrees of freedom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Multiple R-squared:  0.9028,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Adjusted R-squared:  0.8622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F-statistic: 22.28 on 5 and 12 DF,  p-value: 1.088e-05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5716440" y="3877560"/>
            <a:ext cx="301212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DejaVu Sans"/>
              </a:rPr>
              <a:t>Mean of pat. 1: 4.6667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DejaVu Sans"/>
              </a:rPr>
              <a:t>Mean of pat. 2: 4.6667 + 3.2333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DejaVu Sans"/>
              </a:rPr>
              <a:t>Mean of pat. 3: 4.6667 + 5.8667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DejaVu Sans"/>
              </a:rPr>
              <a:t>…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9" name="Line 4"/>
          <p:cNvSpPr/>
          <p:nvPr/>
        </p:nvSpPr>
        <p:spPr>
          <a:xfrm>
            <a:off x="2783520" y="6082920"/>
            <a:ext cx="3083760" cy="0"/>
          </a:xfrm>
          <a:prstGeom prst="line">
            <a:avLst/>
          </a:prstGeom>
          <a:ln w="2556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>
            <a:off x="6297840" y="5780520"/>
            <a:ext cx="2138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~2.7 fold decrease!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 flipH="1">
            <a:off x="201240" y="1199520"/>
            <a:ext cx="72720" cy="54464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Fixed-effects model residuals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rcRect l="0" t="10171" r="0" b="0"/>
          <a:stretch/>
        </p:blipFill>
        <p:spPr>
          <a:xfrm>
            <a:off x="0" y="1371600"/>
            <a:ext cx="4789440" cy="3814200"/>
          </a:xfrm>
          <a:prstGeom prst="rect">
            <a:avLst/>
          </a:prstGeom>
          <a:ln>
            <a:noFill/>
          </a:ln>
        </p:spPr>
      </p:pic>
      <p:pic>
        <p:nvPicPr>
          <p:cNvPr id="114" name="Picture 5" descr=""/>
          <p:cNvPicPr/>
          <p:nvPr/>
        </p:nvPicPr>
        <p:blipFill>
          <a:blip r:embed="rId2"/>
          <a:srcRect l="0" t="15918" r="9545" b="0"/>
          <a:stretch/>
        </p:blipFill>
        <p:spPr>
          <a:xfrm>
            <a:off x="4690080" y="1615320"/>
            <a:ext cx="4332240" cy="357048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201600" y="5675400"/>
            <a:ext cx="8739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The mean of the residuals is now centred around 0 for each patient!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Fixed-effects model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59200" y="1478160"/>
            <a:ext cx="862488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Is this model useful?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Not too much!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476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Only models those 6 specific patients.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476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Cannot extrapolate to a generic “patient 7”!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476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Does not provide a measure of between-patient variability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476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Needs 1 extra parameter for each new patient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Random effects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59200" y="1478160"/>
            <a:ext cx="8624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We can reparametrize our model and treat patients as random effects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20600" y="2201400"/>
            <a:ext cx="87631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20600" y="2201400"/>
            <a:ext cx="8763120" cy="1393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 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235440" y="4208040"/>
            <a:ext cx="8533440" cy="2269440"/>
          </a:xfrm>
          <a:prstGeom prst="rect">
            <a:avLst/>
          </a:prstGeom>
          <a:blipFill rotWithShape="0">
            <a:blip r:embed="rId2"/>
            <a:stretch>
              <a:fillRect l="-632" t="-1296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 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Random effects model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73600" y="1177920"/>
            <a:ext cx="8595720" cy="541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library(nlme) # Needs to be installed first!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model.rnd &lt;- lme(Level ~ 1, data = T4, random = ~ 1 | Patient)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summary(model.rnd)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Linear mixed-effects model fit by REML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Data: T4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AIC      BIC    logLik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73.59904 76.09868 -33.79952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Random effects: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Formula: ~1 | Patient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(Intercept) Residual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StdDev:    2.738572 1.028213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Fixed effects: Level ~ 1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Value Std.Error DF  t-value p-value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(Intercept) 8.705556  1.143983 12 7.609863       0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Standardized Within-Group Residuals: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Min         Q1        Med         Q3        Max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-1.2404308 -0.4756779 -0.0718532  0.2411250  2.4553010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Number of Observations: 18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Number of Groups: 6 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082400" y="2726280"/>
            <a:ext cx="2926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Goodness-of-fit measures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407960" y="4633920"/>
            <a:ext cx="999720" cy="6750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 flipH="1">
            <a:off x="205200" y="1177920"/>
            <a:ext cx="75600" cy="547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What about fixed effects?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20600" y="1258200"/>
            <a:ext cx="87937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Let’s imagine we have other 6 patients, with a different genotype.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Total 12 patients, 6 genotype A, 6 genotype B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 mixed effect model would be: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89720" y="3938760"/>
            <a:ext cx="87631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189720" y="3938760"/>
            <a:ext cx="8763120" cy="1423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 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20600" y="8388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Mixed effects model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73600" y="903600"/>
            <a:ext cx="8595720" cy="5843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model.mix &lt;- lme(Level ~ Genotype, data = T4, random = ~ 1 | Patient)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summary(model.mix)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Linear mixed-effects model fit by REML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Data: T4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AIC      BIC    logLik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186.2225 192.3279 -89.11124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Random effects: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Formula: ~1 | Patient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(Intercept) Residual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StdDev:     5.37896 1.903953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Fixed effects: Level ~ Genotype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Value Std.Error DF  t-value p-value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(Intercept)  8.705556  2.241337 24 3.884090  0.0007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GenotypeB   12.811719  3.169729 10 4.041897  0.0024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Correlation: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(Intr)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GenotypeB -0.707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Standardized Within-Group Residuals: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Min          Q1         Med          Q3         Max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-1.87642275 -0.43445309 -0.03279226  0.33914381  3.26399420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Number of Observations: 36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Number of Groups: 12 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 flipH="1">
            <a:off x="199080" y="903600"/>
            <a:ext cx="72720" cy="59083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Learning objectives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120600" y="1825560"/>
            <a:ext cx="890172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At the end of this lecture you should be able to: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Identify fixed and random effects in an experimental scenario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Describe the problem associated with ignoring random effects or considering them as fixed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Give a basic explanation of what a mixed effect model is and code it in R*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Interpret the output of a mixed effect model*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* These last two points will be complemented by what you will learn in the next R workshop.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0600" y="8388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Random intercepts…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204000" y="2857680"/>
            <a:ext cx="2735280" cy="3286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coef(model.mix)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(Intercept) GenotypeB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1     4.828582  12.81172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2     7.932294  12.81172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3    10.460059  12.81172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4     7.996288  12.81172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5    12.795843  12.81172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6     8.220267  12.81172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7    -1.021683  12.81172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8     7.202284  12.81172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9    11.553030  12.81172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10    7.138611  12.81172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11   20.184906  12.81172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12    7.176186  12.81172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273600" y="947520"/>
            <a:ext cx="8595720" cy="17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We have coded the random effect as: </a:t>
            </a:r>
            <a:r>
              <a:rPr b="0" lang="en-GB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~ 1 | Patient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This means to assign a different intercept (indicated by the 1) to each patient, whilst keeping the same slope.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Indeed: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 flipH="1">
            <a:off x="3129480" y="2857680"/>
            <a:ext cx="72720" cy="3322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0600" y="8388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… </a:t>
            </a: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and random slopes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92480" y="1034640"/>
            <a:ext cx="7328160" cy="17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We could have specified the random effect as: </a:t>
            </a:r>
            <a:r>
              <a:rPr b="0" lang="en-GB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~ Genotype | Patient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This would assign a different slope and intercept to each patient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(I could use </a:t>
            </a:r>
            <a:r>
              <a:rPr b="0" lang="en-GB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~ Genotype -1 | Patient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 to only assign a different slope)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Indeed: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204000" y="2857680"/>
            <a:ext cx="2735280" cy="3286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coef(model.mix)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(Intercept) GenotypeB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1     5.288198  10.08194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2     8.023964  12.26726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3    10.252063  14.04707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4     8.080372  12.31232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5    12.310939  15.69169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6     8.277798  12.47003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7     6.395764   5.22157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8     8.348595  11.63872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9     9.381706  15.03360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10    8.333475  11.58903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11   11.431396  21.76904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12    8.342398  11.61835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 flipH="1">
            <a:off x="3129480" y="2857680"/>
            <a:ext cx="72720" cy="3322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20600" y="9828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A final example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18160" y="1015920"/>
            <a:ext cx="5482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Increase in glucose levels after a meal.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15 observations from 5 subjects measured 3 times.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5" name="Picture 6" descr=""/>
          <p:cNvPicPr/>
          <p:nvPr/>
        </p:nvPicPr>
        <p:blipFill>
          <a:blip r:embed="rId1"/>
          <a:stretch/>
        </p:blipFill>
        <p:spPr>
          <a:xfrm>
            <a:off x="1928880" y="1662480"/>
            <a:ext cx="5285160" cy="42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20600" y="8388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Random effects model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67560" y="1011240"/>
            <a:ext cx="3550320" cy="16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Random intercept (baseline glucose level) differs for each patient. Slope (rate of glucose change) is the same.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random = ~ 1 | Patient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5004720" y="1011240"/>
            <a:ext cx="355032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Random intercept (baseline glucose level) is the same for each patient. Slope (rate of glucose change) changes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random = ~ Time - 1 | Patient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49" name="Picture 10" descr=""/>
          <p:cNvPicPr/>
          <p:nvPr/>
        </p:nvPicPr>
        <p:blipFill>
          <a:blip r:embed="rId1"/>
          <a:stretch/>
        </p:blipFill>
        <p:spPr>
          <a:xfrm>
            <a:off x="489240" y="2583720"/>
            <a:ext cx="8164080" cy="321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20600" y="8388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What about nested designs?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609920" y="4053960"/>
            <a:ext cx="5922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For a much more in depth explanation and examples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see R workshop #4, online on Friday!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20600" y="1297800"/>
            <a:ext cx="88063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Similar syntax, but nesting should be indicated in the random effect, using /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For example, analysing the grades of different classes in different schools we may use </a:t>
            </a:r>
            <a:r>
              <a:rPr b="0" lang="en-GB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random = ~ 1 | School/Class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The experimental design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5" name="Group 3"/>
          <p:cNvGrpSpPr/>
          <p:nvPr/>
        </p:nvGrpSpPr>
        <p:grpSpPr>
          <a:xfrm>
            <a:off x="1145880" y="1799280"/>
            <a:ext cx="1817640" cy="1529640"/>
            <a:chOff x="1145880" y="1799280"/>
            <a:chExt cx="1817640" cy="1529640"/>
          </a:xfrm>
        </p:grpSpPr>
        <p:sp>
          <p:nvSpPr>
            <p:cNvPr id="156" name="CustomShape 4"/>
            <p:cNvSpPr/>
            <p:nvPr/>
          </p:nvSpPr>
          <p:spPr>
            <a:xfrm>
              <a:off x="1145880" y="2101680"/>
              <a:ext cx="1817640" cy="1227240"/>
            </a:xfrm>
            <a:custGeom>
              <a:avLst/>
              <a:gdLst/>
              <a:ahLst/>
              <a:rect l="l" t="t" r="r" b="b"/>
              <a:pathLst>
                <a:path w="1818848" h="1228298">
                  <a:moveTo>
                    <a:pt x="314325" y="0"/>
                  </a:moveTo>
                  <a:lnTo>
                    <a:pt x="1818848" y="9525"/>
                  </a:lnTo>
                  <a:lnTo>
                    <a:pt x="1542623" y="1228298"/>
                  </a:lnTo>
                  <a:lnTo>
                    <a:pt x="0" y="1228298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57" name="Picture 20" descr=""/>
            <p:cNvPicPr/>
            <p:nvPr/>
          </p:nvPicPr>
          <p:blipFill>
            <a:blip r:embed="rId1"/>
            <a:stretch/>
          </p:blipFill>
          <p:spPr>
            <a:xfrm>
              <a:off x="1429200" y="179928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8" name="Picture 24" descr=""/>
            <p:cNvPicPr/>
            <p:nvPr/>
          </p:nvPicPr>
          <p:blipFill>
            <a:blip r:embed="rId2"/>
            <a:stretch/>
          </p:blipFill>
          <p:spPr>
            <a:xfrm>
              <a:off x="1330200" y="224604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9" name="Picture 30" descr=""/>
            <p:cNvPicPr/>
            <p:nvPr/>
          </p:nvPicPr>
          <p:blipFill>
            <a:blip r:embed="rId3"/>
            <a:stretch/>
          </p:blipFill>
          <p:spPr>
            <a:xfrm>
              <a:off x="1947240" y="181332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0" name="Picture 32" descr=""/>
            <p:cNvPicPr/>
            <p:nvPr/>
          </p:nvPicPr>
          <p:blipFill>
            <a:blip r:embed="rId4"/>
            <a:stretch/>
          </p:blipFill>
          <p:spPr>
            <a:xfrm>
              <a:off x="1748880" y="270756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1" name="Picture 33" descr=""/>
            <p:cNvPicPr/>
            <p:nvPr/>
          </p:nvPicPr>
          <p:blipFill>
            <a:blip r:embed="rId5"/>
            <a:stretch/>
          </p:blipFill>
          <p:spPr>
            <a:xfrm>
              <a:off x="2464920" y="181584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2" name="Picture 34" descr=""/>
            <p:cNvPicPr/>
            <p:nvPr/>
          </p:nvPicPr>
          <p:blipFill>
            <a:blip r:embed="rId6"/>
            <a:stretch/>
          </p:blipFill>
          <p:spPr>
            <a:xfrm>
              <a:off x="2280240" y="226296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3" name="Picture 35" descr=""/>
            <p:cNvPicPr/>
            <p:nvPr/>
          </p:nvPicPr>
          <p:blipFill>
            <a:blip r:embed="rId7"/>
            <a:stretch/>
          </p:blipFill>
          <p:spPr>
            <a:xfrm>
              <a:off x="2258280" y="2733120"/>
              <a:ext cx="478800" cy="546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64" name="Group 5"/>
          <p:cNvGrpSpPr/>
          <p:nvPr/>
        </p:nvGrpSpPr>
        <p:grpSpPr>
          <a:xfrm>
            <a:off x="3727440" y="1799280"/>
            <a:ext cx="1817640" cy="1529640"/>
            <a:chOff x="3727440" y="1799280"/>
            <a:chExt cx="1817640" cy="1529640"/>
          </a:xfrm>
        </p:grpSpPr>
        <p:sp>
          <p:nvSpPr>
            <p:cNvPr id="165" name="CustomShape 6"/>
            <p:cNvSpPr/>
            <p:nvPr/>
          </p:nvSpPr>
          <p:spPr>
            <a:xfrm>
              <a:off x="3727440" y="2101680"/>
              <a:ext cx="1817640" cy="1227240"/>
            </a:xfrm>
            <a:custGeom>
              <a:avLst/>
              <a:gdLst/>
              <a:ahLst/>
              <a:rect l="l" t="t" r="r" b="b"/>
              <a:pathLst>
                <a:path w="1818848" h="1228298">
                  <a:moveTo>
                    <a:pt x="314325" y="0"/>
                  </a:moveTo>
                  <a:lnTo>
                    <a:pt x="1818848" y="9525"/>
                  </a:lnTo>
                  <a:lnTo>
                    <a:pt x="1542623" y="1228298"/>
                  </a:lnTo>
                  <a:lnTo>
                    <a:pt x="0" y="1228298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66" name="Picture 39" descr=""/>
            <p:cNvPicPr/>
            <p:nvPr/>
          </p:nvPicPr>
          <p:blipFill>
            <a:blip r:embed="rId8"/>
            <a:stretch/>
          </p:blipFill>
          <p:spPr>
            <a:xfrm>
              <a:off x="4010760" y="179928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7" name="Picture 41" descr=""/>
            <p:cNvPicPr/>
            <p:nvPr/>
          </p:nvPicPr>
          <p:blipFill>
            <a:blip r:embed="rId9"/>
            <a:stretch/>
          </p:blipFill>
          <p:spPr>
            <a:xfrm>
              <a:off x="3802680" y="269316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8" name="Picture 42" descr=""/>
            <p:cNvPicPr/>
            <p:nvPr/>
          </p:nvPicPr>
          <p:blipFill>
            <a:blip r:embed="rId10"/>
            <a:stretch/>
          </p:blipFill>
          <p:spPr>
            <a:xfrm>
              <a:off x="4528440" y="181332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9" name="Picture 43" descr=""/>
            <p:cNvPicPr/>
            <p:nvPr/>
          </p:nvPicPr>
          <p:blipFill>
            <a:blip r:embed="rId11"/>
            <a:stretch/>
          </p:blipFill>
          <p:spPr>
            <a:xfrm>
              <a:off x="4400640" y="226044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0" name="Picture 44" descr=""/>
            <p:cNvPicPr/>
            <p:nvPr/>
          </p:nvPicPr>
          <p:blipFill>
            <a:blip r:embed="rId12"/>
            <a:stretch/>
          </p:blipFill>
          <p:spPr>
            <a:xfrm>
              <a:off x="4330080" y="270756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1" name="Picture 45" descr=""/>
            <p:cNvPicPr/>
            <p:nvPr/>
          </p:nvPicPr>
          <p:blipFill>
            <a:blip r:embed="rId13"/>
            <a:stretch/>
          </p:blipFill>
          <p:spPr>
            <a:xfrm>
              <a:off x="5046120" y="181584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2" name="Picture 46" descr=""/>
            <p:cNvPicPr/>
            <p:nvPr/>
          </p:nvPicPr>
          <p:blipFill>
            <a:blip r:embed="rId14"/>
            <a:stretch/>
          </p:blipFill>
          <p:spPr>
            <a:xfrm>
              <a:off x="4861440" y="2262960"/>
              <a:ext cx="478800" cy="546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73" name="Group 7"/>
          <p:cNvGrpSpPr/>
          <p:nvPr/>
        </p:nvGrpSpPr>
        <p:grpSpPr>
          <a:xfrm>
            <a:off x="6308640" y="1799280"/>
            <a:ext cx="1817640" cy="1529640"/>
            <a:chOff x="6308640" y="1799280"/>
            <a:chExt cx="1817640" cy="1529640"/>
          </a:xfrm>
        </p:grpSpPr>
        <p:sp>
          <p:nvSpPr>
            <p:cNvPr id="174" name="CustomShape 8"/>
            <p:cNvSpPr/>
            <p:nvPr/>
          </p:nvSpPr>
          <p:spPr>
            <a:xfrm>
              <a:off x="6308640" y="2101680"/>
              <a:ext cx="1817640" cy="1227240"/>
            </a:xfrm>
            <a:custGeom>
              <a:avLst/>
              <a:gdLst/>
              <a:ahLst/>
              <a:rect l="l" t="t" r="r" b="b"/>
              <a:pathLst>
                <a:path w="1818848" h="1228298">
                  <a:moveTo>
                    <a:pt x="314325" y="0"/>
                  </a:moveTo>
                  <a:lnTo>
                    <a:pt x="1818848" y="9525"/>
                  </a:lnTo>
                  <a:lnTo>
                    <a:pt x="1542623" y="1228298"/>
                  </a:lnTo>
                  <a:lnTo>
                    <a:pt x="0" y="1228298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75" name="Picture 50" descr=""/>
            <p:cNvPicPr/>
            <p:nvPr/>
          </p:nvPicPr>
          <p:blipFill>
            <a:blip r:embed="rId15"/>
            <a:stretch/>
          </p:blipFill>
          <p:spPr>
            <a:xfrm>
              <a:off x="6591960" y="179928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6" name="Picture 51" descr=""/>
            <p:cNvPicPr/>
            <p:nvPr/>
          </p:nvPicPr>
          <p:blipFill>
            <a:blip r:embed="rId16"/>
            <a:stretch/>
          </p:blipFill>
          <p:spPr>
            <a:xfrm>
              <a:off x="6492600" y="224604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7" name="Picture 53" descr=""/>
            <p:cNvPicPr/>
            <p:nvPr/>
          </p:nvPicPr>
          <p:blipFill>
            <a:blip r:embed="rId17"/>
            <a:stretch/>
          </p:blipFill>
          <p:spPr>
            <a:xfrm>
              <a:off x="7109640" y="181332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8" name="Picture 55" descr=""/>
            <p:cNvPicPr/>
            <p:nvPr/>
          </p:nvPicPr>
          <p:blipFill>
            <a:blip r:embed="rId18"/>
            <a:stretch/>
          </p:blipFill>
          <p:spPr>
            <a:xfrm>
              <a:off x="6911640" y="270756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9" name="Picture 56" descr=""/>
            <p:cNvPicPr/>
            <p:nvPr/>
          </p:nvPicPr>
          <p:blipFill>
            <a:blip r:embed="rId19"/>
            <a:stretch/>
          </p:blipFill>
          <p:spPr>
            <a:xfrm>
              <a:off x="7627320" y="181584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0" name="Picture 57" descr=""/>
            <p:cNvPicPr/>
            <p:nvPr/>
          </p:nvPicPr>
          <p:blipFill>
            <a:blip r:embed="rId20"/>
            <a:stretch/>
          </p:blipFill>
          <p:spPr>
            <a:xfrm>
              <a:off x="7442640" y="226296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1" name="Picture 58" descr=""/>
            <p:cNvPicPr/>
            <p:nvPr/>
          </p:nvPicPr>
          <p:blipFill>
            <a:blip r:embed="rId21"/>
            <a:stretch/>
          </p:blipFill>
          <p:spPr>
            <a:xfrm>
              <a:off x="7420680" y="2733120"/>
              <a:ext cx="478800" cy="546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2" name="Group 9"/>
          <p:cNvGrpSpPr/>
          <p:nvPr/>
        </p:nvGrpSpPr>
        <p:grpSpPr>
          <a:xfrm>
            <a:off x="582480" y="4358160"/>
            <a:ext cx="1817640" cy="1529640"/>
            <a:chOff x="582480" y="4358160"/>
            <a:chExt cx="1817640" cy="1529640"/>
          </a:xfrm>
        </p:grpSpPr>
        <p:sp>
          <p:nvSpPr>
            <p:cNvPr id="183" name="CustomShape 10"/>
            <p:cNvSpPr/>
            <p:nvPr/>
          </p:nvSpPr>
          <p:spPr>
            <a:xfrm>
              <a:off x="582480" y="4660560"/>
              <a:ext cx="1817640" cy="1227240"/>
            </a:xfrm>
            <a:custGeom>
              <a:avLst/>
              <a:gdLst/>
              <a:ahLst/>
              <a:rect l="l" t="t" r="r" b="b"/>
              <a:pathLst>
                <a:path w="1818848" h="1228298">
                  <a:moveTo>
                    <a:pt x="314325" y="0"/>
                  </a:moveTo>
                  <a:lnTo>
                    <a:pt x="1818848" y="9525"/>
                  </a:lnTo>
                  <a:lnTo>
                    <a:pt x="1542623" y="1228298"/>
                  </a:lnTo>
                  <a:lnTo>
                    <a:pt x="0" y="1228298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84" name="Picture 61" descr=""/>
            <p:cNvPicPr/>
            <p:nvPr/>
          </p:nvPicPr>
          <p:blipFill>
            <a:blip r:embed="rId22"/>
            <a:stretch/>
          </p:blipFill>
          <p:spPr>
            <a:xfrm>
              <a:off x="865800" y="435816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5" name="Picture 62" descr=""/>
            <p:cNvPicPr/>
            <p:nvPr/>
          </p:nvPicPr>
          <p:blipFill>
            <a:blip r:embed="rId23"/>
            <a:stretch/>
          </p:blipFill>
          <p:spPr>
            <a:xfrm>
              <a:off x="766800" y="480492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6" name="Picture 63" descr=""/>
            <p:cNvPicPr/>
            <p:nvPr/>
          </p:nvPicPr>
          <p:blipFill>
            <a:blip r:embed="rId24"/>
            <a:stretch/>
          </p:blipFill>
          <p:spPr>
            <a:xfrm>
              <a:off x="658080" y="525204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7" name="Picture 64" descr=""/>
            <p:cNvPicPr/>
            <p:nvPr/>
          </p:nvPicPr>
          <p:blipFill>
            <a:blip r:embed="rId25"/>
            <a:stretch/>
          </p:blipFill>
          <p:spPr>
            <a:xfrm>
              <a:off x="1383840" y="437256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8" name="Picture 65" descr=""/>
            <p:cNvPicPr/>
            <p:nvPr/>
          </p:nvPicPr>
          <p:blipFill>
            <a:blip r:embed="rId26"/>
            <a:stretch/>
          </p:blipFill>
          <p:spPr>
            <a:xfrm>
              <a:off x="1256040" y="481932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9" name="Picture 66" descr=""/>
            <p:cNvPicPr/>
            <p:nvPr/>
          </p:nvPicPr>
          <p:blipFill>
            <a:blip r:embed="rId27"/>
            <a:stretch/>
          </p:blipFill>
          <p:spPr>
            <a:xfrm>
              <a:off x="1185480" y="526644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0" name="Picture 67" descr=""/>
            <p:cNvPicPr/>
            <p:nvPr/>
          </p:nvPicPr>
          <p:blipFill>
            <a:blip r:embed="rId28"/>
            <a:stretch/>
          </p:blipFill>
          <p:spPr>
            <a:xfrm>
              <a:off x="1901520" y="437472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1" name="Picture 68" descr=""/>
            <p:cNvPicPr/>
            <p:nvPr/>
          </p:nvPicPr>
          <p:blipFill>
            <a:blip r:embed="rId29"/>
            <a:stretch/>
          </p:blipFill>
          <p:spPr>
            <a:xfrm>
              <a:off x="1716480" y="482184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2" name="Picture 69" descr=""/>
            <p:cNvPicPr/>
            <p:nvPr/>
          </p:nvPicPr>
          <p:blipFill>
            <a:blip r:embed="rId30"/>
            <a:stretch/>
          </p:blipFill>
          <p:spPr>
            <a:xfrm>
              <a:off x="1694880" y="5292000"/>
              <a:ext cx="478800" cy="546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3" name="Group 11"/>
          <p:cNvGrpSpPr/>
          <p:nvPr/>
        </p:nvGrpSpPr>
        <p:grpSpPr>
          <a:xfrm>
            <a:off x="3163680" y="4358160"/>
            <a:ext cx="1817640" cy="1529640"/>
            <a:chOff x="3163680" y="4358160"/>
            <a:chExt cx="1817640" cy="1529640"/>
          </a:xfrm>
        </p:grpSpPr>
        <p:sp>
          <p:nvSpPr>
            <p:cNvPr id="194" name="CustomShape 12"/>
            <p:cNvSpPr/>
            <p:nvPr/>
          </p:nvSpPr>
          <p:spPr>
            <a:xfrm>
              <a:off x="3163680" y="4660560"/>
              <a:ext cx="1817640" cy="1227240"/>
            </a:xfrm>
            <a:custGeom>
              <a:avLst/>
              <a:gdLst/>
              <a:ahLst/>
              <a:rect l="l" t="t" r="r" b="b"/>
              <a:pathLst>
                <a:path w="1818848" h="1228298">
                  <a:moveTo>
                    <a:pt x="314325" y="0"/>
                  </a:moveTo>
                  <a:lnTo>
                    <a:pt x="1818848" y="9525"/>
                  </a:lnTo>
                  <a:lnTo>
                    <a:pt x="1542623" y="1228298"/>
                  </a:lnTo>
                  <a:lnTo>
                    <a:pt x="0" y="1228298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95" name="Picture 72" descr=""/>
            <p:cNvPicPr/>
            <p:nvPr/>
          </p:nvPicPr>
          <p:blipFill>
            <a:blip r:embed="rId31"/>
            <a:stretch/>
          </p:blipFill>
          <p:spPr>
            <a:xfrm>
              <a:off x="3447000" y="435816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6" name="Picture 73" descr=""/>
            <p:cNvPicPr/>
            <p:nvPr/>
          </p:nvPicPr>
          <p:blipFill>
            <a:blip r:embed="rId32"/>
            <a:stretch/>
          </p:blipFill>
          <p:spPr>
            <a:xfrm>
              <a:off x="3348000" y="480492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7" name="Picture 75" descr=""/>
            <p:cNvPicPr/>
            <p:nvPr/>
          </p:nvPicPr>
          <p:blipFill>
            <a:blip r:embed="rId33"/>
            <a:stretch/>
          </p:blipFill>
          <p:spPr>
            <a:xfrm>
              <a:off x="3965040" y="437256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8" name="Picture 77" descr=""/>
            <p:cNvPicPr/>
            <p:nvPr/>
          </p:nvPicPr>
          <p:blipFill>
            <a:blip r:embed="rId34"/>
            <a:stretch/>
          </p:blipFill>
          <p:spPr>
            <a:xfrm>
              <a:off x="3766680" y="526644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9" name="Picture 78" descr=""/>
            <p:cNvPicPr/>
            <p:nvPr/>
          </p:nvPicPr>
          <p:blipFill>
            <a:blip r:embed="rId35"/>
            <a:stretch/>
          </p:blipFill>
          <p:spPr>
            <a:xfrm>
              <a:off x="4482720" y="437472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0" name="Picture 79" descr=""/>
            <p:cNvPicPr/>
            <p:nvPr/>
          </p:nvPicPr>
          <p:blipFill>
            <a:blip r:embed="rId36"/>
            <a:stretch/>
          </p:blipFill>
          <p:spPr>
            <a:xfrm>
              <a:off x="4297680" y="482184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1" name="Picture 80" descr=""/>
            <p:cNvPicPr/>
            <p:nvPr/>
          </p:nvPicPr>
          <p:blipFill>
            <a:blip r:embed="rId37"/>
            <a:stretch/>
          </p:blipFill>
          <p:spPr>
            <a:xfrm>
              <a:off x="4276080" y="5292000"/>
              <a:ext cx="478800" cy="546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2" name="Group 13"/>
          <p:cNvGrpSpPr/>
          <p:nvPr/>
        </p:nvGrpSpPr>
        <p:grpSpPr>
          <a:xfrm>
            <a:off x="5744880" y="4374720"/>
            <a:ext cx="1817640" cy="1513080"/>
            <a:chOff x="5744880" y="4374720"/>
            <a:chExt cx="1817640" cy="1513080"/>
          </a:xfrm>
        </p:grpSpPr>
        <p:sp>
          <p:nvSpPr>
            <p:cNvPr id="203" name="CustomShape 14"/>
            <p:cNvSpPr/>
            <p:nvPr/>
          </p:nvSpPr>
          <p:spPr>
            <a:xfrm>
              <a:off x="5744880" y="4660560"/>
              <a:ext cx="1817640" cy="1227240"/>
            </a:xfrm>
            <a:custGeom>
              <a:avLst/>
              <a:gdLst/>
              <a:ahLst/>
              <a:rect l="l" t="t" r="r" b="b"/>
              <a:pathLst>
                <a:path w="1818848" h="1228298">
                  <a:moveTo>
                    <a:pt x="314325" y="0"/>
                  </a:moveTo>
                  <a:lnTo>
                    <a:pt x="1818848" y="9525"/>
                  </a:lnTo>
                  <a:lnTo>
                    <a:pt x="1542623" y="1228298"/>
                  </a:lnTo>
                  <a:lnTo>
                    <a:pt x="0" y="1228298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04" name="Picture 85" descr=""/>
            <p:cNvPicPr/>
            <p:nvPr/>
          </p:nvPicPr>
          <p:blipFill>
            <a:blip r:embed="rId38"/>
            <a:stretch/>
          </p:blipFill>
          <p:spPr>
            <a:xfrm>
              <a:off x="5820480" y="525204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5" name="Picture 87" descr=""/>
            <p:cNvPicPr/>
            <p:nvPr/>
          </p:nvPicPr>
          <p:blipFill>
            <a:blip r:embed="rId39"/>
            <a:stretch/>
          </p:blipFill>
          <p:spPr>
            <a:xfrm>
              <a:off x="6418440" y="481932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6" name="Picture 88" descr=""/>
            <p:cNvPicPr/>
            <p:nvPr/>
          </p:nvPicPr>
          <p:blipFill>
            <a:blip r:embed="rId40"/>
            <a:stretch/>
          </p:blipFill>
          <p:spPr>
            <a:xfrm>
              <a:off x="6347880" y="526644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7" name="Picture 89" descr=""/>
            <p:cNvPicPr/>
            <p:nvPr/>
          </p:nvPicPr>
          <p:blipFill>
            <a:blip r:embed="rId41"/>
            <a:stretch/>
          </p:blipFill>
          <p:spPr>
            <a:xfrm>
              <a:off x="7063920" y="437472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8" name="Picture 90" descr=""/>
            <p:cNvPicPr/>
            <p:nvPr/>
          </p:nvPicPr>
          <p:blipFill>
            <a:blip r:embed="rId42"/>
            <a:stretch/>
          </p:blipFill>
          <p:spPr>
            <a:xfrm>
              <a:off x="6879240" y="4821840"/>
              <a:ext cx="478800" cy="54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9" name="Picture 91" descr=""/>
            <p:cNvPicPr/>
            <p:nvPr/>
          </p:nvPicPr>
          <p:blipFill>
            <a:blip r:embed="rId43"/>
            <a:stretch/>
          </p:blipFill>
          <p:spPr>
            <a:xfrm>
              <a:off x="6857280" y="5292000"/>
              <a:ext cx="478800" cy="546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0" name="CustomShape 15"/>
          <p:cNvSpPr/>
          <p:nvPr/>
        </p:nvSpPr>
        <p:spPr>
          <a:xfrm>
            <a:off x="1778760" y="1169280"/>
            <a:ext cx="815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Tray 1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Gen 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1" name="CustomShape 16"/>
          <p:cNvSpPr/>
          <p:nvPr/>
        </p:nvSpPr>
        <p:spPr>
          <a:xfrm>
            <a:off x="4318920" y="1159920"/>
            <a:ext cx="815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Tray 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Gen 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2" name="CustomShape 17"/>
          <p:cNvSpPr/>
          <p:nvPr/>
        </p:nvSpPr>
        <p:spPr>
          <a:xfrm>
            <a:off x="6938640" y="1172160"/>
            <a:ext cx="820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Tray 3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Gen 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3" name="CustomShape 18"/>
          <p:cNvSpPr/>
          <p:nvPr/>
        </p:nvSpPr>
        <p:spPr>
          <a:xfrm>
            <a:off x="1271520" y="3710160"/>
            <a:ext cx="820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Tray 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Gen 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4" name="CustomShape 19"/>
          <p:cNvSpPr/>
          <p:nvPr/>
        </p:nvSpPr>
        <p:spPr>
          <a:xfrm>
            <a:off x="3859920" y="3696480"/>
            <a:ext cx="815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Tray 5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Gen 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5" name="CustomShape 20"/>
          <p:cNvSpPr/>
          <p:nvPr/>
        </p:nvSpPr>
        <p:spPr>
          <a:xfrm>
            <a:off x="6453000" y="3726000"/>
            <a:ext cx="820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Tray 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Gen 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6" name="CustomShape 21"/>
          <p:cNvSpPr/>
          <p:nvPr/>
        </p:nvSpPr>
        <p:spPr>
          <a:xfrm>
            <a:off x="155520" y="6246720"/>
            <a:ext cx="8866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are the fixed effects and the random effects?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WARNING!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16000" y="1158480"/>
            <a:ext cx="3671640" cy="533844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4113000" y="1641960"/>
            <a:ext cx="481464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Mixed-effects models are a complex topic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We could offer a whole course or two on this topic alone, so we’re just scratching the surface today…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If anyone is really interested in this... two good reference books are: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“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Mixed Effects Models in S and S-PLUS” by Douglas Bates and José Pinheiro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“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Extending the Linear Model with R” by Julian Faraway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Nested design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53" name="Picture 1" descr=""/>
          <p:cNvPicPr/>
          <p:nvPr/>
        </p:nvPicPr>
        <p:blipFill>
          <a:blip r:embed="rId1"/>
          <a:stretch/>
        </p:blipFill>
        <p:spPr>
          <a:xfrm>
            <a:off x="168480" y="1924200"/>
            <a:ext cx="4361760" cy="300852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373680" y="5512680"/>
            <a:ext cx="6235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n = 60 cells from 3 pancreas. Record membrane potential.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What factors are influencing the response?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5" name="Picture 5" descr=""/>
          <p:cNvPicPr/>
          <p:nvPr/>
        </p:nvPicPr>
        <p:blipFill>
          <a:blip r:embed="rId2"/>
          <a:stretch/>
        </p:blipFill>
        <p:spPr>
          <a:xfrm>
            <a:off x="4660560" y="1924200"/>
            <a:ext cx="4361760" cy="3008520"/>
          </a:xfrm>
          <a:prstGeom prst="rect">
            <a:avLst/>
          </a:prstGeom>
          <a:ln>
            <a:noFill/>
          </a:ln>
        </p:spPr>
      </p:pic>
      <p:sp>
        <p:nvSpPr>
          <p:cNvPr id="56" name="CustomShape 3"/>
          <p:cNvSpPr/>
          <p:nvPr/>
        </p:nvSpPr>
        <p:spPr>
          <a:xfrm>
            <a:off x="2826360" y="1238040"/>
            <a:ext cx="460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wt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7278120" y="1238040"/>
            <a:ext cx="497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KO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Repeated measures design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382320" y="5512680"/>
            <a:ext cx="59882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n = 20 mice (10 M, 10 F). Record glucose level over time.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What factors are influencing the response?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636120" y="1718640"/>
            <a:ext cx="7709760" cy="3494520"/>
            <a:chOff x="636120" y="1718640"/>
            <a:chExt cx="7709760" cy="3494520"/>
          </a:xfrm>
        </p:grpSpPr>
        <p:pic>
          <p:nvPicPr>
            <p:cNvPr id="61" name="Picture 13" descr=""/>
            <p:cNvPicPr/>
            <p:nvPr/>
          </p:nvPicPr>
          <p:blipFill>
            <a:blip r:embed="rId1"/>
            <a:stretch/>
          </p:blipFill>
          <p:spPr>
            <a:xfrm>
              <a:off x="1936080" y="2819880"/>
              <a:ext cx="1601280" cy="1068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62" name="CustomShape 4"/>
            <p:cNvSpPr/>
            <p:nvPr/>
          </p:nvSpPr>
          <p:spPr>
            <a:xfrm>
              <a:off x="636120" y="3203280"/>
              <a:ext cx="1109880" cy="2009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000000"/>
                  </a:solidFill>
                  <a:latin typeface="Raleway"/>
                  <a:ea typeface="Calibri"/>
                </a:rPr>
                <a:t>Males</a:t>
              </a:r>
              <a:endParaRPr b="0" lang="en-GB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000000"/>
                  </a:solidFill>
                  <a:latin typeface="Raleway"/>
                  <a:ea typeface="Calibri"/>
                </a:rPr>
                <a:t>(n = 10)</a:t>
              </a:r>
              <a:endParaRPr b="0" lang="en-GB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000000"/>
                  </a:solidFill>
                  <a:latin typeface="Raleway"/>
                  <a:ea typeface="Calibri"/>
                </a:rPr>
                <a:t>Females</a:t>
              </a:r>
              <a:endParaRPr b="0" lang="en-GB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000000"/>
                  </a:solidFill>
                  <a:latin typeface="Raleway"/>
                  <a:ea typeface="Calibri"/>
                </a:rPr>
                <a:t>(n = 10)</a:t>
              </a:r>
              <a:endParaRPr b="0" lang="en-GB" sz="1800" spc="-1" strike="noStrike">
                <a:latin typeface="Arial"/>
              </a:endParaRPr>
            </a:p>
          </p:txBody>
        </p:sp>
        <p:pic>
          <p:nvPicPr>
            <p:cNvPr id="63" name="Picture 7" descr=""/>
            <p:cNvPicPr/>
            <p:nvPr/>
          </p:nvPicPr>
          <p:blipFill>
            <a:blip r:embed="rId2"/>
            <a:srcRect l="0" t="0" r="0" b="64064"/>
            <a:stretch/>
          </p:blipFill>
          <p:spPr>
            <a:xfrm>
              <a:off x="1924920" y="1718640"/>
              <a:ext cx="6417720" cy="1075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4" name="Picture 10" descr=""/>
            <p:cNvPicPr/>
            <p:nvPr/>
          </p:nvPicPr>
          <p:blipFill>
            <a:blip r:embed="rId3"/>
            <a:stretch/>
          </p:blipFill>
          <p:spPr>
            <a:xfrm>
              <a:off x="1998000" y="4137840"/>
              <a:ext cx="1455480" cy="9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5" name="Picture 14" descr=""/>
            <p:cNvPicPr/>
            <p:nvPr/>
          </p:nvPicPr>
          <p:blipFill>
            <a:blip r:embed="rId4"/>
            <a:stretch/>
          </p:blipFill>
          <p:spPr>
            <a:xfrm>
              <a:off x="4367520" y="2835720"/>
              <a:ext cx="1601280" cy="1068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6" name="Picture 15" descr=""/>
            <p:cNvPicPr/>
            <p:nvPr/>
          </p:nvPicPr>
          <p:blipFill>
            <a:blip r:embed="rId5"/>
            <a:stretch/>
          </p:blipFill>
          <p:spPr>
            <a:xfrm>
              <a:off x="4429440" y="4153680"/>
              <a:ext cx="1455480" cy="9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16" descr=""/>
            <p:cNvPicPr/>
            <p:nvPr/>
          </p:nvPicPr>
          <p:blipFill>
            <a:blip r:embed="rId6"/>
            <a:stretch/>
          </p:blipFill>
          <p:spPr>
            <a:xfrm>
              <a:off x="6744600" y="2851920"/>
              <a:ext cx="1601280" cy="1068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17" descr=""/>
            <p:cNvPicPr/>
            <p:nvPr/>
          </p:nvPicPr>
          <p:blipFill>
            <a:blip r:embed="rId7"/>
            <a:stretch/>
          </p:blipFill>
          <p:spPr>
            <a:xfrm>
              <a:off x="6806520" y="4169520"/>
              <a:ext cx="1455480" cy="9716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Fixed and random effects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20600" y="1532160"/>
            <a:ext cx="890172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Two types of factors influence our outcome: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- Factors that we want to study  ← 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Fixed effects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- “Nuisance” factor ← 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Random effect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The linear models we have seen so far only contain fixed effects.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Random effects are also contributing to data variance, but depend on the specific sample, so estimating coefficients for them is not useful.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 model containing only fixed effects is called a 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fixed effect model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 model containing only random effects is called a 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random effect model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 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mixed effect model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contains both fixed and random effects.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Fixed and random effects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72" name="Picture 3" descr=""/>
          <p:cNvPicPr/>
          <p:nvPr/>
        </p:nvPicPr>
        <p:blipFill>
          <a:blip r:embed="rId1"/>
          <a:stretch/>
        </p:blipFill>
        <p:spPr>
          <a:xfrm>
            <a:off x="120600" y="1350000"/>
            <a:ext cx="4423680" cy="1869120"/>
          </a:xfrm>
          <a:prstGeom prst="rect">
            <a:avLst/>
          </a:prstGeom>
          <a:ln>
            <a:noFill/>
          </a:ln>
        </p:spPr>
      </p:pic>
      <p:pic>
        <p:nvPicPr>
          <p:cNvPr id="73" name="Picture 5" descr=""/>
          <p:cNvPicPr/>
          <p:nvPr/>
        </p:nvPicPr>
        <p:blipFill>
          <a:blip r:embed="rId2"/>
          <a:stretch/>
        </p:blipFill>
        <p:spPr>
          <a:xfrm>
            <a:off x="211680" y="3611520"/>
            <a:ext cx="4241880" cy="249264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4653360" y="1903320"/>
            <a:ext cx="43689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Kim and colleagues implanted two different types of cancer cell (genetically modified so that they emit luminescence) in the left and right mammary gland of mice.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They then imaged the mice over four weeks to determine the growth of the tumoral mass.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are the fixed and the random effects?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A simple example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813240" y="2130120"/>
            <a:ext cx="7516440" cy="202248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120600" y="4426200"/>
            <a:ext cx="8901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Let’s ignore the nested structure of the samples and treat them as independent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Important: we are only doing this to explain why mixed effects models are useful, you should NOT ignore nesting!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20600" y="1399680"/>
            <a:ext cx="8901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I measure the level of thyroxine in six individuals, in three different occasions.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20600" y="419040"/>
            <a:ext cx="8901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A simple example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80" name="Picture 6" descr=""/>
          <p:cNvPicPr/>
          <p:nvPr/>
        </p:nvPicPr>
        <p:blipFill>
          <a:blip r:embed="rId1"/>
          <a:stretch/>
        </p:blipFill>
        <p:spPr>
          <a:xfrm>
            <a:off x="280440" y="2628720"/>
            <a:ext cx="4353840" cy="386028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280440" y="1276920"/>
            <a:ext cx="8862480" cy="1537920"/>
          </a:xfrm>
          <a:prstGeom prst="rect">
            <a:avLst/>
          </a:prstGeom>
          <a:blipFill rotWithShape="0">
            <a:blip r:embed="rId2"/>
            <a:stretch>
              <a:fillRect l="-541" t="-1909" r="0" b="-310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 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380840" y="4102920"/>
            <a:ext cx="3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Raleway"/>
                <a:ea typeface="DejaVu Sans"/>
              </a:rPr>
              <a:t>µ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5586120" y="3360960"/>
            <a:ext cx="2368080" cy="179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&gt; head(T4)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Level Patient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1   4.5       1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2   4.8       1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3   4.7       1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4   8.2       2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5   8.1       2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6   7.4       2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5522040" y="3360960"/>
            <a:ext cx="63000" cy="1814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76155</TotalTime>
  <Application>LibreOffice/6.2.8.2$Linux_X86_64 LibreOffice_project/20$Build-2</Application>
  <Words>1412</Words>
  <Paragraphs>336</Paragraphs>
  <Company>University of Edinburgh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2017-08-08T09:48:16Z</dcterms:created>
  <dc:creator>ROMANO Nicola</dc:creator>
  <dc:description/>
  <dc:language>en-GB</dc:language>
  <cp:lastModifiedBy/>
  <dcterms:modified xsi:type="dcterms:W3CDTF">2019-11-13T13:47:29Z</dcterms:modified>
  <cp:revision>498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Edinburgh</vt:lpwstr>
  </property>
  <property fmtid="{D5CDD505-2E9C-101B-9397-08002B2CF9AE}" pid="4" name="HiddenSlides">
    <vt:i4>1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24</vt:i4>
  </property>
</Properties>
</file>