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795A5B5-7C98-4AF5-837F-A2962FFF2480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Why do we need replicates? Account for biological variation in whatever is measured. Increase the power of statistical tests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445B17-B266-485E-872E-4467856CAFE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A82DD39-14FC-49AC-960F-4C29DF49846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D526A0-E041-41AE-B9C3-D436E5F5011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283A30-F428-4F3F-A5F2-9BAE733DD7B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FCAEED-4027-4A95-B82E-0504F92F480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EB4D71-CED1-4533-A6FC-557823CF5D9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C43F1E-8BEB-48E0-953B-388243FB4E0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252CA2D-3F69-4D1B-95DA-126E53CEFC6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CA7504-1B7B-42DF-892A-860B7AA8924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AFF5E4-CC5E-419E-9DF8-8293D8696E0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6C7FBB-BF3A-4E70-AEBA-C6F1B6FD9BD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305DB0-2C9B-4221-A57E-FDD00CF1EF8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A47878-EB2F-4500-86B9-589D606E13E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1BCDD4E-BD8D-408D-A879-DAE1FF174823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3FFE2D-FCC1-4BDB-BAD1-A5AF75809B0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2A2C75-2047-4919-B94E-010D8DED398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3AFCD9E-EE17-4B31-83B2-23FB20D92F1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85800" y="1743120"/>
            <a:ext cx="77716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743120"/>
            <a:ext cx="77716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743120"/>
            <a:ext cx="77716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449545-4CFC-4B04-BD1D-7528D44387EE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06/11/19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184D07-E0F0-4C05-994C-73BA0A8AB24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062800" y="5499720"/>
            <a:ext cx="50803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 Romanò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nicola.romano@ed.ac.uk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6-11-2019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86" name="Picture 7" descr=""/>
          <p:cNvPicPr/>
          <p:nvPr/>
        </p:nvPicPr>
        <p:blipFill>
          <a:blip r:embed="rId1"/>
          <a:stretch/>
        </p:blipFill>
        <p:spPr>
          <a:xfrm>
            <a:off x="2585520" y="4640400"/>
            <a:ext cx="4226400" cy="8586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609120" y="205920"/>
            <a:ext cx="81788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Data analysis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Where are we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and what’s coming up?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So… what is the experimental unit?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26" name="Picture 1" descr=""/>
          <p:cNvPicPr/>
          <p:nvPr/>
        </p:nvPicPr>
        <p:blipFill>
          <a:blip r:embed="rId1"/>
          <a:stretch/>
        </p:blipFill>
        <p:spPr>
          <a:xfrm>
            <a:off x="1824840" y="1617120"/>
            <a:ext cx="5493960" cy="44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So… what is the experimental unit?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2161800" y="1842480"/>
            <a:ext cx="4819320" cy="448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So… what is the experimental unit?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300240" y="1908000"/>
            <a:ext cx="8542800" cy="398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Replication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0600" y="1284480"/>
            <a:ext cx="890208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Replication is the repetition of an experimental condition so that the variability associated with the phenomenon can be estimated.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Two main types of replicates you should be concerned with: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Biological replicates: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repetition of the same measurement on different experimental units.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Helps describing the variability in the measured parameter in the population.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Technical replicates: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repetition of the same measurement on the same experimental unit and in the same condition.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Take into account the variability due to the experimenter/experimental method.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Replication – an 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31840" y="1360800"/>
            <a:ext cx="867924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want to evaluate and compare the concentration of cortisol in patients suffering from Addison’s disease (primary adrenal insufficiency) vs control subjects.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take a morning (9AM) blood sample from each subject and measure the concentration of corticosterone by ELISA.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We need to consider (amongst other things…)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are the sources of variability?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are the sources of error?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Case 1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723680" y="5538600"/>
            <a:ext cx="56959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type of replicates do we have?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sources of variation are we considering here?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is the n the we should report under this graph?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statistical test should we use in this case?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7" name="Picture 8" descr=""/>
          <p:cNvPicPr/>
          <p:nvPr/>
        </p:nvPicPr>
        <p:blipFill>
          <a:blip r:embed="rId1"/>
          <a:stretch/>
        </p:blipFill>
        <p:spPr>
          <a:xfrm>
            <a:off x="1550520" y="1474560"/>
            <a:ext cx="6042600" cy="390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Case 2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723680" y="5538600"/>
            <a:ext cx="56959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type of replicates do we have?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sources of variation are we considering here?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is the n the we should report under this graph?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statistical test should we use in this case?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0" name="Picture 1" descr=""/>
          <p:cNvPicPr/>
          <p:nvPr/>
        </p:nvPicPr>
        <p:blipFill>
          <a:blip r:embed="rId1"/>
          <a:stretch/>
        </p:blipFill>
        <p:spPr>
          <a:xfrm>
            <a:off x="1091880" y="1265040"/>
            <a:ext cx="6959520" cy="413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What n should I report?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20600" y="1334880"/>
            <a:ext cx="890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 examine the morphology of cells from metastatic areas from cancer patients.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423000" y="2065680"/>
          <a:ext cx="8269920" cy="2595240"/>
        </p:xfrm>
        <a:graphic>
          <a:graphicData uri="http://schemas.openxmlformats.org/drawingml/2006/table">
            <a:tbl>
              <a:tblPr/>
              <a:tblGrid>
                <a:gridCol w="2756520"/>
                <a:gridCol w="2756520"/>
                <a:gridCol w="27572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Metastatic areas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 of cells analysed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246+189+224+181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160+209+250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190+223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129+257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179+255+206+253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3151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4"/>
          <p:cNvSpPr/>
          <p:nvPr/>
        </p:nvSpPr>
        <p:spPr>
          <a:xfrm>
            <a:off x="423000" y="5023080"/>
            <a:ext cx="29880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What n should I report?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5</a:t>
            </a: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15</a:t>
            </a: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3151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Pseudoreplication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20600" y="2981160"/>
            <a:ext cx="8902080" cy="11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22222"/>
                </a:solidFill>
                <a:latin typeface="Raleway"/>
                <a:ea typeface="DejaVu Sans"/>
              </a:rPr>
              <a:t>Pseudoreplication: the process of (maliciously or not) artificially inflating the number of samples or replicates in a study by treating correlated observations as if they were independent.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808080"/>
                </a:solidFill>
                <a:latin typeface="Raleway"/>
                <a:ea typeface="DejaVu Sans"/>
              </a:rPr>
              <a:t>Adapted from Wikipedia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Pseudoreplication in the literature…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0600" y="1284480"/>
            <a:ext cx="8902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Pseudoreplication is extremely common… more than you would imagine!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Big issue in current biomedical research.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rcRect l="5540" t="0" r="0" b="0"/>
          <a:stretch/>
        </p:blipFill>
        <p:spPr>
          <a:xfrm>
            <a:off x="120600" y="2618280"/>
            <a:ext cx="4669560" cy="1079280"/>
          </a:xfrm>
          <a:prstGeom prst="rect">
            <a:avLst/>
          </a:prstGeom>
          <a:ln>
            <a:noFill/>
          </a:ln>
        </p:spPr>
      </p:pic>
      <p:pic>
        <p:nvPicPr>
          <p:cNvPr id="150" name="Picture 5" descr=""/>
          <p:cNvPicPr/>
          <p:nvPr/>
        </p:nvPicPr>
        <p:blipFill>
          <a:blip r:embed="rId2"/>
          <a:stretch/>
        </p:blipFill>
        <p:spPr>
          <a:xfrm>
            <a:off x="120600" y="2173680"/>
            <a:ext cx="3502800" cy="48348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894200" y="3170520"/>
            <a:ext cx="4010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22222"/>
                </a:solidFill>
                <a:latin typeface="Raleway"/>
                <a:ea typeface="DejaVu Sans"/>
              </a:rPr>
              <a:t>~ 50% of studies considered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22222"/>
                </a:solidFill>
                <a:latin typeface="Raleway"/>
                <a:ea typeface="DejaVu Sans"/>
              </a:rPr>
              <a:t>had some form of pseudoreplication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2" name="Picture 1" descr=""/>
          <p:cNvPicPr/>
          <p:nvPr/>
        </p:nvPicPr>
        <p:blipFill>
          <a:blip r:embed="rId3"/>
          <a:srcRect l="0" t="0" r="0" b="39687"/>
          <a:stretch/>
        </p:blipFill>
        <p:spPr>
          <a:xfrm>
            <a:off x="120600" y="3925440"/>
            <a:ext cx="5601600" cy="1096200"/>
          </a:xfrm>
          <a:prstGeom prst="rect">
            <a:avLst/>
          </a:prstGeom>
          <a:ln>
            <a:noFill/>
          </a:ln>
        </p:spPr>
      </p:pic>
      <p:pic>
        <p:nvPicPr>
          <p:cNvPr id="153" name="Picture 7" descr=""/>
          <p:cNvPicPr/>
          <p:nvPr/>
        </p:nvPicPr>
        <p:blipFill>
          <a:blip r:embed="rId4"/>
          <a:srcRect l="0" t="73110" r="67574" b="-2358"/>
          <a:stretch/>
        </p:blipFill>
        <p:spPr>
          <a:xfrm>
            <a:off x="120600" y="5100480"/>
            <a:ext cx="2198160" cy="64332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4858920" y="4728600"/>
            <a:ext cx="41637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22222"/>
                </a:solidFill>
                <a:latin typeface="Raleway"/>
                <a:ea typeface="DejaVu Sans"/>
              </a:rPr>
              <a:t>12% of studies considered (in a single issue of Nature Neuroscience) had some form of pseudoreplication.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22222"/>
                </a:solidFill>
                <a:latin typeface="Raleway"/>
                <a:ea typeface="DejaVu Sans"/>
              </a:rPr>
              <a:t>36% were suspected (not enough info reported)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892160" y="6429960"/>
            <a:ext cx="5359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222222"/>
                </a:solidFill>
                <a:latin typeface="Raleway"/>
                <a:ea typeface="DejaVu Sans"/>
              </a:rPr>
              <a:t>Widespread issue. Not limited to neuroscience!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0600" y="419040"/>
            <a:ext cx="8902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What you should know...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9360" y="2103120"/>
            <a:ext cx="40348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Sometimes we want 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to compare different 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groups</a:t>
            </a:r>
            <a:endParaRPr b="0" lang="en-GB" sz="2000" spc="-1" strike="noStrike">
              <a:latin typeface="Times New Roman"/>
            </a:endParaRPr>
          </a:p>
        </p:txBody>
      </p:sp>
      <p:pic>
        <p:nvPicPr>
          <p:cNvPr id="90" name="Picture 1" descr=""/>
          <p:cNvPicPr/>
          <p:nvPr/>
        </p:nvPicPr>
        <p:blipFill>
          <a:blip r:embed="rId1"/>
          <a:stretch/>
        </p:blipFill>
        <p:spPr>
          <a:xfrm>
            <a:off x="1470600" y="3221640"/>
            <a:ext cx="2191680" cy="164520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811800" y="5723640"/>
            <a:ext cx="3509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t-test (2 groups)</a:t>
            </a:r>
            <a:endParaRPr b="0" lang="en-GB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ANOVA (more than 2 groups or </a:t>
            </a:r>
            <a:endParaRPr b="0" lang="en-GB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multiple factors)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89880" y="5057280"/>
            <a:ext cx="4353120" cy="6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: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w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y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?</a:t>
            </a:r>
            <a:endParaRPr b="0" lang="en-GB" sz="1800" spc="-1" strike="noStrike">
              <a:latin typeface="Times New Roman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2"/>
          <a:stretch/>
        </p:blipFill>
        <p:spPr>
          <a:xfrm>
            <a:off x="5470560" y="3026880"/>
            <a:ext cx="2581200" cy="164520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4743720" y="2103120"/>
            <a:ext cx="40348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Sometimes we don’t have specific groups. </a:t>
            </a:r>
            <a:endParaRPr b="0" lang="en-GB" sz="2000" spc="-1" strike="noStrike">
              <a:latin typeface="Times New Roman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743720" y="5723640"/>
            <a:ext cx="403488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Continuous variables</a:t>
            </a:r>
            <a:endParaRPr b="0" lang="en-GB" sz="1800" spc="-1" strike="noStrike">
              <a:latin typeface="Times New Roman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Linear regression / linear models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5353200" y="5057280"/>
            <a:ext cx="269820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Example: is weight dependent on height?</a:t>
            </a:r>
            <a:endParaRPr b="0" lang="en-GB" sz="1800" spc="-1" strike="noStrike">
              <a:latin typeface="Times New Roman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77400" y="1173600"/>
            <a:ext cx="894564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Often in biology we want to establish a relationship between variables</a:t>
            </a:r>
            <a:endParaRPr b="0" lang="en-GB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Nested design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0600" y="1334880"/>
            <a:ext cx="890208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Also called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hierarchical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or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multilevel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design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Contain (noise) factors that are structured in a hierarchical manner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Extremely common in biology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Very commonly incorrectly analysed!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Example: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Cage → Mouse → β-cells → Secretion vesicles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Forest → Tree → Seed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Repeated measure design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0600" y="2212560"/>
            <a:ext cx="89020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 design where we take measurements from the same experimental unit in several occasions.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Two most common situations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Repeated measures over time   ← probably most common in biomed. sciences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Repeated measure over space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Repeated measures… but how often?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2387520" y="2215800"/>
            <a:ext cx="4561560" cy="176112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2940120" y="1593360"/>
            <a:ext cx="3455640" cy="54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Real signal (1 Hz frequency)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20600" y="4561560"/>
            <a:ext cx="8902080" cy="145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Let’s assume we have a signal with a frequency of 1Hz (1 cycle/second).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How often should we sample to get enough information </a:t>
            </a:r>
            <a:br/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on the periodic signal?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Repeated measures… but how often?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610000" y="1370520"/>
            <a:ext cx="4304520" cy="54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Effect of changing sampling rate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66" name="Picture 20" descr=""/>
          <p:cNvPicPr/>
          <p:nvPr/>
        </p:nvPicPr>
        <p:blipFill>
          <a:blip r:embed="rId1"/>
          <a:stretch/>
        </p:blipFill>
        <p:spPr>
          <a:xfrm>
            <a:off x="887040" y="5326920"/>
            <a:ext cx="3115440" cy="1189440"/>
          </a:xfrm>
          <a:prstGeom prst="rect">
            <a:avLst/>
          </a:prstGeom>
          <a:ln>
            <a:noFill/>
          </a:ln>
        </p:spPr>
      </p:pic>
      <p:pic>
        <p:nvPicPr>
          <p:cNvPr id="167" name="Picture 21" descr=""/>
          <p:cNvPicPr/>
          <p:nvPr/>
        </p:nvPicPr>
        <p:blipFill>
          <a:blip r:embed="rId2"/>
          <a:stretch/>
        </p:blipFill>
        <p:spPr>
          <a:xfrm>
            <a:off x="887040" y="3772440"/>
            <a:ext cx="3115440" cy="1189440"/>
          </a:xfrm>
          <a:prstGeom prst="rect">
            <a:avLst/>
          </a:prstGeom>
          <a:ln>
            <a:noFill/>
          </a:ln>
        </p:spPr>
      </p:pic>
      <p:pic>
        <p:nvPicPr>
          <p:cNvPr id="168" name="Picture 23" descr=""/>
          <p:cNvPicPr/>
          <p:nvPr/>
        </p:nvPicPr>
        <p:blipFill>
          <a:blip r:embed="rId3"/>
          <a:stretch/>
        </p:blipFill>
        <p:spPr>
          <a:xfrm>
            <a:off x="858600" y="2099160"/>
            <a:ext cx="3426840" cy="13086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93600" y="2008080"/>
            <a:ext cx="78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20 Hz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93960" y="3614040"/>
            <a:ext cx="77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10 Hz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03040" y="5219640"/>
            <a:ext cx="64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5 Hz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2" name="Picture 32" descr=""/>
          <p:cNvPicPr/>
          <p:nvPr/>
        </p:nvPicPr>
        <p:blipFill>
          <a:blip r:embed="rId4"/>
          <a:stretch/>
        </p:blipFill>
        <p:spPr>
          <a:xfrm>
            <a:off x="5283000" y="5272560"/>
            <a:ext cx="3426840" cy="1308600"/>
          </a:xfrm>
          <a:prstGeom prst="rect">
            <a:avLst/>
          </a:prstGeom>
          <a:ln>
            <a:noFill/>
          </a:ln>
        </p:spPr>
      </p:pic>
      <p:pic>
        <p:nvPicPr>
          <p:cNvPr id="173" name="Picture 33" descr=""/>
          <p:cNvPicPr/>
          <p:nvPr/>
        </p:nvPicPr>
        <p:blipFill>
          <a:blip r:embed="rId5"/>
          <a:stretch/>
        </p:blipFill>
        <p:spPr>
          <a:xfrm>
            <a:off x="5287680" y="3772440"/>
            <a:ext cx="3426840" cy="1308600"/>
          </a:xfrm>
          <a:prstGeom prst="rect">
            <a:avLst/>
          </a:prstGeom>
          <a:ln>
            <a:noFill/>
          </a:ln>
        </p:spPr>
      </p:pic>
      <p:pic>
        <p:nvPicPr>
          <p:cNvPr id="174" name="Picture 34" descr=""/>
          <p:cNvPicPr/>
          <p:nvPr/>
        </p:nvPicPr>
        <p:blipFill>
          <a:blip r:embed="rId6"/>
          <a:stretch/>
        </p:blipFill>
        <p:spPr>
          <a:xfrm>
            <a:off x="5287680" y="2099160"/>
            <a:ext cx="3426840" cy="1308600"/>
          </a:xfrm>
          <a:prstGeom prst="rect">
            <a:avLst/>
          </a:prstGeom>
          <a:ln>
            <a:noFill/>
          </a:ln>
        </p:spPr>
      </p:pic>
      <p:sp>
        <p:nvSpPr>
          <p:cNvPr id="175" name="CustomShape 6"/>
          <p:cNvSpPr/>
          <p:nvPr/>
        </p:nvSpPr>
        <p:spPr>
          <a:xfrm>
            <a:off x="4356000" y="2003760"/>
            <a:ext cx="64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2 Hz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4357080" y="3609720"/>
            <a:ext cx="81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1.5 Hz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4465800" y="5215680"/>
            <a:ext cx="63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1 Hz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The Nyquist rate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99080" y="1370520"/>
            <a:ext cx="8823600" cy="63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For a periodic signal of frequency </a:t>
            </a:r>
            <a:r>
              <a:rPr b="0" i="1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, the minimum sampling rate that allows to correctly determine periodicity is </a:t>
            </a:r>
            <a:r>
              <a:rPr b="0" i="1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2f 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(</a:t>
            </a: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Nyquist rate)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80" name="Picture 32" descr=""/>
          <p:cNvPicPr/>
          <p:nvPr/>
        </p:nvPicPr>
        <p:blipFill>
          <a:blip r:embed="rId1"/>
          <a:stretch/>
        </p:blipFill>
        <p:spPr>
          <a:xfrm>
            <a:off x="4764240" y="5231520"/>
            <a:ext cx="3426840" cy="1308600"/>
          </a:xfrm>
          <a:prstGeom prst="rect">
            <a:avLst/>
          </a:prstGeom>
          <a:ln>
            <a:noFill/>
          </a:ln>
        </p:spPr>
      </p:pic>
      <p:pic>
        <p:nvPicPr>
          <p:cNvPr id="181" name="Picture 33" descr=""/>
          <p:cNvPicPr/>
          <p:nvPr/>
        </p:nvPicPr>
        <p:blipFill>
          <a:blip r:embed="rId2"/>
          <a:stretch/>
        </p:blipFill>
        <p:spPr>
          <a:xfrm>
            <a:off x="4769280" y="3240360"/>
            <a:ext cx="3426840" cy="1308600"/>
          </a:xfrm>
          <a:prstGeom prst="rect">
            <a:avLst/>
          </a:prstGeom>
          <a:ln>
            <a:noFill/>
          </a:ln>
        </p:spPr>
      </p:pic>
      <p:pic>
        <p:nvPicPr>
          <p:cNvPr id="182" name="Picture 34" descr=""/>
          <p:cNvPicPr/>
          <p:nvPr/>
        </p:nvPicPr>
        <p:blipFill>
          <a:blip r:embed="rId3"/>
          <a:stretch/>
        </p:blipFill>
        <p:spPr>
          <a:xfrm>
            <a:off x="199080" y="3240360"/>
            <a:ext cx="3426840" cy="130860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795600" y="2437560"/>
            <a:ext cx="2233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2 Hz – Nyquist rate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658400" y="2437560"/>
            <a:ext cx="383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Lower frequencies lead to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Tahoma"/>
              </a:rPr>
              <a:t>aliasing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A real-life 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99080" y="1370520"/>
            <a:ext cx="8823600" cy="4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Tahoma"/>
              </a:rPr>
              <a:t>Corticosterone secretion from the rat adrenal gland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87" name="Picture 9" descr=""/>
          <p:cNvPicPr/>
          <p:nvPr/>
        </p:nvPicPr>
        <p:blipFill>
          <a:blip r:embed="rId1"/>
          <a:stretch/>
        </p:blipFill>
        <p:spPr>
          <a:xfrm>
            <a:off x="1383840" y="2183040"/>
            <a:ext cx="6375960" cy="271152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1356480" y="3417120"/>
            <a:ext cx="5619240" cy="32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Tahoma"/>
              </a:rPr>
              <a:t>1 sample / hour                                        1 sample / 2 hours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89" name="Picture 14" descr=""/>
          <p:cNvPicPr/>
          <p:nvPr/>
        </p:nvPicPr>
        <p:blipFill>
          <a:blip r:embed="rId2"/>
          <a:stretch/>
        </p:blipFill>
        <p:spPr>
          <a:xfrm>
            <a:off x="4205880" y="5576400"/>
            <a:ext cx="809640" cy="113544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3059640" y="5269320"/>
            <a:ext cx="30826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Tahoma"/>
              </a:rPr>
              <a:t>10 independent measurements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356480" y="1789920"/>
            <a:ext cx="5619240" cy="32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1000"/>
              </a:lnSpc>
              <a:spcBef>
                <a:spcPts val="1199"/>
              </a:spcBef>
              <a:spcAft>
                <a:spcPts val="998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Tahoma"/>
              </a:rPr>
              <a:t>1 sample / 10 min                                    1 sample / 20 min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1600" y="5464800"/>
            <a:ext cx="1860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AVP secretion </a:t>
            </a:r>
            <a:r>
              <a:rPr b="0" i="1" lang="en-GB" sz="1400" spc="-1" strike="noStrike">
                <a:solidFill>
                  <a:srgbClr val="000000"/>
                </a:solidFill>
                <a:latin typeface="Raleway"/>
                <a:ea typeface="DejaVu Sans"/>
              </a:rPr>
              <a:t>in vivo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58920" y="5794560"/>
            <a:ext cx="3354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95959"/>
                </a:solidFill>
                <a:latin typeface="Raleway"/>
                <a:ea typeface="WenQuanYi Zen Hei Sharp"/>
              </a:rPr>
              <a:t>Reppert et al. 1981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086280" y="1850760"/>
            <a:ext cx="553860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Reppert and colleagues collected samples from 5 cats to measured AVP concentration over the day.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They took 1 sample/hour over the course of several days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is the experimental unit?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type of design is this?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n should be reported in this figure?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Any other comment?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6" name="Picture 8" descr=""/>
          <p:cNvPicPr/>
          <p:nvPr/>
        </p:nvPicPr>
        <p:blipFill>
          <a:blip r:embed="rId1"/>
          <a:stretch/>
        </p:blipFill>
        <p:spPr>
          <a:xfrm>
            <a:off x="226800" y="1121400"/>
            <a:ext cx="2904480" cy="43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27240" y="4619160"/>
            <a:ext cx="27583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808080"/>
                </a:solidFill>
                <a:latin typeface="Raleway"/>
                <a:ea typeface="DejaVu Sans"/>
              </a:rPr>
              <a:t>Hardin et al.., 1990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99" name="Picture 16" descr=""/>
          <p:cNvPicPr/>
          <p:nvPr/>
        </p:nvPicPr>
        <p:blipFill>
          <a:blip r:embed="rId1"/>
          <a:stretch/>
        </p:blipFill>
        <p:spPr>
          <a:xfrm>
            <a:off x="282600" y="1850760"/>
            <a:ext cx="4021560" cy="2649960"/>
          </a:xfrm>
          <a:prstGeom prst="rect">
            <a:avLst/>
          </a:prstGeom>
          <a:ln>
            <a:noFill/>
          </a:ln>
        </p:spPr>
      </p:pic>
      <p:pic>
        <p:nvPicPr>
          <p:cNvPr id="200" name="Picture 17" descr=""/>
          <p:cNvPicPr/>
          <p:nvPr/>
        </p:nvPicPr>
        <p:blipFill>
          <a:blip r:embed="rId2"/>
          <a:stretch/>
        </p:blipFill>
        <p:spPr>
          <a:xfrm>
            <a:off x="79560" y="2276280"/>
            <a:ext cx="246960" cy="179964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4107960" y="1850760"/>
            <a:ext cx="491472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Hardin and colleagues collected samples from Drosophila, to measure </a:t>
            </a:r>
            <a:r>
              <a:rPr b="0" i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per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abundance over several days. They collected samples every 4 hours over the course of several day. Each time point they collected RNA from 100 flies, and measured RNA by Southern blot.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is the experimental unit?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type of design is this?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n should be reported in this figure?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8" descr=""/>
          <p:cNvPicPr/>
          <p:nvPr/>
        </p:nvPicPr>
        <p:blipFill>
          <a:blip r:embed="rId1"/>
          <a:stretch/>
        </p:blipFill>
        <p:spPr>
          <a:xfrm>
            <a:off x="147240" y="1550160"/>
            <a:ext cx="4424040" cy="186948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Example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489560" y="1850760"/>
            <a:ext cx="453312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Kim and colleagues implanted two different types of cancer cell (genetically modified so that they emit luminescence) in the left and right mammary gland of mice.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They then imaged the mice over four weeks to determine the growth of the tumoral mass.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is the experimental unit?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type of design is this?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WenQuanYi Zen Hei Sharp"/>
              </a:rPr>
              <a:t>What n should be reported in this figure?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05" name="Picture 9" descr=""/>
          <p:cNvPicPr/>
          <p:nvPr/>
        </p:nvPicPr>
        <p:blipFill>
          <a:blip r:embed="rId2"/>
          <a:stretch/>
        </p:blipFill>
        <p:spPr>
          <a:xfrm>
            <a:off x="246600" y="3721320"/>
            <a:ext cx="4242240" cy="249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Looking for a solution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20600" y="1284480"/>
            <a:ext cx="890208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Repeated measures and nested designs are at risk of pseudoreplication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Is this inevitable? Should I avoid nested designs? </a:t>
            </a: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Absolutely not!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Raleway"/>
                <a:ea typeface="DejaVu Sans"/>
              </a:rPr>
              <a:t>Nothing wrong with correctly analysed repeated measures or nested designs!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Always think carefully about the design of your experiment. What is your experimental unit?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Always be specific when reporting the number of samples. In a nested design, report n at different levels.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Use correct statistical methods, e.g. mixed effects models ← We will talk about this next week!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20600" y="419040"/>
            <a:ext cx="8902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</a:rPr>
              <a:t>ANOVA and regression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rcRect l="0" t="16080" r="0" b="0"/>
          <a:stretch/>
        </p:blipFill>
        <p:spPr>
          <a:xfrm>
            <a:off x="459000" y="1914840"/>
            <a:ext cx="3695040" cy="314856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54160" y="1261080"/>
            <a:ext cx="84758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Very similar approaches to model continuous outcomes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957320" y="1730160"/>
            <a:ext cx="97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ANOVA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2" name="Picture 9" descr=""/>
          <p:cNvPicPr/>
          <p:nvPr/>
        </p:nvPicPr>
        <p:blipFill>
          <a:blip r:embed="rId2"/>
          <a:srcRect l="0" t="15974" r="6956" b="0"/>
          <a:stretch/>
        </p:blipFill>
        <p:spPr>
          <a:xfrm>
            <a:off x="5016600" y="1929960"/>
            <a:ext cx="3438000" cy="31525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6062760" y="1730160"/>
            <a:ext cx="139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Regression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59000" y="4882320"/>
            <a:ext cx="416484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Response = Drug + error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Continuous outcome, discrete predictors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Fitted values </a:t>
            </a: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= means of the groups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Do the means differ?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4744800" y="4882320"/>
            <a:ext cx="439884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Weight = Height + error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Continuous outcome, continuous predictors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Fitted values </a:t>
            </a: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= y = ax + 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Is there a relationship between Y and X?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600" y="419040"/>
            <a:ext cx="8902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</a:rPr>
              <a:t>Generalising…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0480" y="1302120"/>
            <a:ext cx="9023040" cy="13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Both ANOVA and regression are examples of </a:t>
            </a: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general linear models (GLMs)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an extremely powerful statistical tool used in many different situations.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56000" y="2408040"/>
            <a:ext cx="7632000" cy="461160"/>
          </a:xfrm>
          <a:prstGeom prst="rect">
            <a:avLst/>
          </a:prstGeom>
          <a:blipFill rotWithShape="0">
            <a:blip r:embed="rId1"/>
            <a:stretch>
              <a:fillRect l="0" t="0" r="0" b="-1994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Calibri"/>
              </a:rPr>
              <a:t> </a:t>
            </a:r>
            <a:r>
              <a:rPr b="0" lang="en-GB" sz="1800" spc="-1" strike="noStrike">
                <a:latin typeface="Calibri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355200" y="3085200"/>
            <a:ext cx="243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NOT scary as it looks!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92600" y="3688920"/>
            <a:ext cx="8719200" cy="26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Y = the outcome, what we are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measuring (e.g. weight)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X</a:t>
            </a:r>
            <a:r>
              <a:rPr b="0" lang="en-GB" sz="1800" spc="-1" strike="noStrike" baseline="-25000">
                <a:solidFill>
                  <a:srgbClr val="000000"/>
                </a:solidFill>
                <a:latin typeface="Raleway"/>
                <a:ea typeface="Calibri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, X</a:t>
            </a:r>
            <a:r>
              <a:rPr b="0" lang="en-GB" sz="1800" spc="-1" strike="noStrike" baseline="-25000">
                <a:solidFill>
                  <a:srgbClr val="000000"/>
                </a:solidFill>
                <a:latin typeface="Raleway"/>
                <a:ea typeface="Calibri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, … = predictors, the variables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that influence our outcome (e.g.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height, age, …)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β</a:t>
            </a:r>
            <a:r>
              <a:rPr b="0" lang="en-GB" sz="1800" spc="-1" strike="noStrike" baseline="-25000">
                <a:solidFill>
                  <a:srgbClr val="000000"/>
                </a:solidFill>
                <a:latin typeface="Raleway"/>
                <a:ea typeface="Calibri"/>
              </a:rPr>
              <a:t>1,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β</a:t>
            </a:r>
            <a:r>
              <a:rPr b="0" lang="en-GB" sz="1800" spc="-1" strike="noStrike" baseline="-25000">
                <a:solidFill>
                  <a:srgbClr val="000000"/>
                </a:solidFill>
                <a:latin typeface="Raleway"/>
                <a:ea typeface="Calibri"/>
              </a:rPr>
              <a:t>2,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… = regression coefficients. Tell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us how strongly each predictor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influences 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β</a:t>
            </a:r>
            <a:r>
              <a:rPr b="0" lang="en-GB" sz="1800" spc="-1" strike="noStrike" baseline="-25000">
                <a:solidFill>
                  <a:srgbClr val="000000"/>
                </a:solidFill>
                <a:latin typeface="Raleway"/>
                <a:ea typeface="Calibri"/>
              </a:rPr>
              <a:t>0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= the intercept of the regression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line. Gives us the baseline value of 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ε = residuals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0600" y="419040"/>
            <a:ext cx="8902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What is coming...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7400" y="1173600"/>
            <a:ext cx="894564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GLMs are great, but it is not always appropriate to use them</a:t>
            </a:r>
            <a:endParaRPr b="0" lang="en-GB" sz="2000" spc="-1" strike="noStrike">
              <a:latin typeface="Times New Roman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0480" y="2022120"/>
            <a:ext cx="9023040" cy="45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- Non independent measurements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Mixed effects models 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(today and next week)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- Bounded or discrete outcomes (e.g. percentages, counts)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Generalized linear models (GliM) 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(week 12/13)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Logistic regression and </a:t>
            </a: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Poisson/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count regression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Calibri"/>
              </a:rPr>
              <a:t>- Sharing data and reproducible research (week 15)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1476000" y="4217400"/>
            <a:ext cx="7200000" cy="157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I know,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nomencl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ature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like this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is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confusin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g, this is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what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John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Nelder,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who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theorise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d GLiM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says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when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asked if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he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regrets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the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terminol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ogy: “I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think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probably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I do. I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suspect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we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should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have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found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some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more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fancy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name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for it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that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would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have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stuck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and not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been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confuse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d with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the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general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linear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model,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althoug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h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general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and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generali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zed are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not quite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the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same. I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can see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why it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might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have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been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better to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have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thought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of 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somethi</a:t>
            </a:r>
            <a:r>
              <a:rPr b="0" i="1" lang="en-GB" sz="1600" spc="-1" strike="noStrike">
                <a:solidFill>
                  <a:srgbClr val="000000"/>
                </a:solidFill>
                <a:latin typeface="Raleway"/>
                <a:ea typeface="Calibri"/>
              </a:rPr>
              <a:t>ng else.</a:t>
            </a:r>
            <a:endParaRPr b="0" i="1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0600" y="419040"/>
            <a:ext cx="8902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What is coming...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7400" y="2721600"/>
            <a:ext cx="894564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And in the second semester we are going to talk about machine learning.</a:t>
            </a:r>
            <a:endParaRPr b="0" lang="en-GB" sz="2000" spc="-1" strike="noStrike">
              <a:latin typeface="Times New Roman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2000" spc="-1" strike="noStrike">
              <a:latin typeface="Times New Roman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Classification, clustering, big data and much more!</a:t>
            </a:r>
            <a:endParaRPr b="0" lang="en-GB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" descr=""/>
          <p:cNvPicPr/>
          <p:nvPr/>
        </p:nvPicPr>
        <p:blipFill>
          <a:blip r:embed="rId1"/>
          <a:stretch/>
        </p:blipFill>
        <p:spPr>
          <a:xfrm>
            <a:off x="1430280" y="2937600"/>
            <a:ext cx="6536880" cy="222480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2062800" y="5859720"/>
            <a:ext cx="50803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 Romanò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nicola.romano@ed.ac.uk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DejaVu Sans"/>
              </a:rPr>
              <a:t>6-11-2019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19" name="Picture 7" descr=""/>
          <p:cNvPicPr/>
          <p:nvPr/>
        </p:nvPicPr>
        <p:blipFill>
          <a:blip r:embed="rId2"/>
          <a:stretch/>
        </p:blipFill>
        <p:spPr>
          <a:xfrm>
            <a:off x="2585520" y="5000400"/>
            <a:ext cx="4226400" cy="85860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609120" y="205920"/>
            <a:ext cx="8178840" cy="25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Lecture 9.3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Experimental design VI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Replication, pseudoreplication and repeated measures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Learning objectives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13640" y="1924920"/>
            <a:ext cx="8316000" cy="36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At the end of this lecture you will be able to: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Determine what the experimental unit in an experiment is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Describe the concept of pseudoreplication and explain the issues associated with it.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Raleway"/>
                <a:ea typeface="Calibri"/>
              </a:rPr>
              <a:t>Describe and give examples of repeated measures and nested designs.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0600" y="419040"/>
            <a:ext cx="8902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Raleway"/>
                <a:ea typeface="DejaVu Sans"/>
              </a:rPr>
              <a:t>What is an experimental unit?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0600" y="1488240"/>
            <a:ext cx="8902080" cy="51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An "experimental unit" is typically thought of as one member of a set of objects that are initially equivalent, with each object then subjected to one of several experimental treatments.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808080"/>
                </a:solidFill>
                <a:latin typeface="Raleway"/>
                <a:ea typeface="DejaVu Sans"/>
              </a:rPr>
              <a:t>Wikipedia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 experimental unit is the entity subjected to an intervention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Raleway"/>
                <a:ea typeface="DejaVu Sans"/>
              </a:rPr>
              <a:t>independently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of all other units.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808080"/>
                </a:solidFill>
                <a:latin typeface="Raleway"/>
                <a:ea typeface="DejaVu Sans"/>
              </a:rPr>
              <a:t>The National Centre for the Replacement, Refinement &amp; Reduction of animals in research (NC3R)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The experimental units are the smallest divisions of the collection of the experimental subjects which have been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Raleway"/>
                <a:ea typeface="DejaVu Sans"/>
              </a:rPr>
              <a:t>randomly assigned to the different conditions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in the experiment and which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Raleway"/>
                <a:ea typeface="DejaVu Sans"/>
              </a:rPr>
              <a:t>have responded independently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 of each other for the duration of the experiment, or which, if allowed to interact during the experimental period, have had the influence of all extraneous variables controlled through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Raleway"/>
                <a:ea typeface="DejaVu Sans"/>
              </a:rPr>
              <a:t>randomization</a:t>
            </a:r>
            <a:r>
              <a:rPr b="0" lang="en-GB" sz="1800" spc="-1" strike="noStrike">
                <a:solidFill>
                  <a:srgbClr val="000000"/>
                </a:solidFill>
                <a:latin typeface="Raleway"/>
                <a:ea typeface="DejaVu Sans"/>
              </a:rPr>
              <a:t>.’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808080"/>
                </a:solidFill>
                <a:latin typeface="Raleway"/>
                <a:ea typeface="Calibri"/>
              </a:rPr>
              <a:t>Peckam et al., 1969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71162</TotalTime>
  <Application>LibreOffice/6.2.8.2$Linux_X86_64 LibreOffice_project/20$Build-2</Application>
  <Words>1139</Words>
  <Paragraphs>205</Paragraphs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2017-08-08T09:48:16Z</dcterms:created>
  <dc:creator>ROMANO Nicola</dc:creator>
  <dc:description/>
  <dc:language>en-GB</dc:language>
  <cp:lastModifiedBy/>
  <dcterms:modified xsi:type="dcterms:W3CDTF">2019-11-06T01:47:10Z</dcterms:modified>
  <cp:revision>405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Edinburgh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17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