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Dominance empirique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Aléatoire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marker>
          <c:xVal>
            <c:strRef>
              <c:f>Feuil1!$A$2:$A$25</c:f>
              <c:strCache>
                <c:ptCount val="24"/>
                <c:pt idx="0">
                  <c:v>pmed1n</c:v>
                </c:pt>
                <c:pt idx="1">
                  <c:v>pmed2n</c:v>
                </c:pt>
                <c:pt idx="2">
                  <c:v>pmed3n</c:v>
                </c:pt>
                <c:pt idx="3">
                  <c:v>pmed4n</c:v>
                </c:pt>
                <c:pt idx="4">
                  <c:v>pmed5n</c:v>
                </c:pt>
                <c:pt idx="5">
                  <c:v>pmed6n</c:v>
                </c:pt>
                <c:pt idx="6">
                  <c:v>pmed7n</c:v>
                </c:pt>
                <c:pt idx="7">
                  <c:v>pmed8n</c:v>
                </c:pt>
                <c:pt idx="8">
                  <c:v>pmed9n</c:v>
                </c:pt>
                <c:pt idx="9">
                  <c:v>pmed10n</c:v>
                </c:pt>
                <c:pt idx="10">
                  <c:v>pmed11n</c:v>
                </c:pt>
                <c:pt idx="11">
                  <c:v>pmed12n</c:v>
                </c:pt>
                <c:pt idx="12">
                  <c:v>pmed13n</c:v>
                </c:pt>
                <c:pt idx="13">
                  <c:v>pmed14n</c:v>
                </c:pt>
                <c:pt idx="14">
                  <c:v>pmed16n</c:v>
                </c:pt>
                <c:pt idx="15">
                  <c:v>pmed17n</c:v>
                </c:pt>
                <c:pt idx="16">
                  <c:v>pmed18n</c:v>
                </c:pt>
                <c:pt idx="17">
                  <c:v>pmed21n</c:v>
                </c:pt>
                <c:pt idx="18">
                  <c:v>pmed22n</c:v>
                </c:pt>
                <c:pt idx="19">
                  <c:v>pmed23n</c:v>
                </c:pt>
                <c:pt idx="20">
                  <c:v>pmed26n</c:v>
                </c:pt>
                <c:pt idx="21">
                  <c:v>pmed27n</c:v>
                </c:pt>
                <c:pt idx="22">
                  <c:v>pmed31n</c:v>
                </c:pt>
                <c:pt idx="23">
                  <c:v>pmed32n</c:v>
                </c:pt>
              </c:strCache>
            </c:strRef>
          </c:xVal>
          <c:yVal>
            <c:numRef>
              <c:f>Feuil1!$B$2:$B$25</c:f>
              <c:numCache>
                <c:formatCode>0</c:formatCode>
                <c:ptCount val="24"/>
                <c:pt idx="0">
                  <c:v>15.466575012888811</c:v>
                </c:pt>
                <c:pt idx="1">
                  <c:v>22.941607622770587</c:v>
                </c:pt>
                <c:pt idx="2">
                  <c:v>21.294117647058826</c:v>
                </c:pt>
                <c:pt idx="3">
                  <c:v>31.839156229400135</c:v>
                </c:pt>
                <c:pt idx="4">
                  <c:v>42.952029520295206</c:v>
                </c:pt>
                <c:pt idx="5">
                  <c:v>12.474437627811861</c:v>
                </c:pt>
                <c:pt idx="6">
                  <c:v>19.534718522464924</c:v>
                </c:pt>
                <c:pt idx="7">
                  <c:v>29.898762654668165</c:v>
                </c:pt>
                <c:pt idx="8">
                  <c:v>38.149231894659842</c:v>
                </c:pt>
                <c:pt idx="9">
                  <c:v>58.08764940239044</c:v>
                </c:pt>
                <c:pt idx="10">
                  <c:v>13.877338877338877</c:v>
                </c:pt>
                <c:pt idx="11">
                  <c:v>23.771480253240881</c:v>
                </c:pt>
                <c:pt idx="12">
                  <c:v>28.989483310470966</c:v>
                </c:pt>
                <c:pt idx="13">
                  <c:v>39.319407008086252</c:v>
                </c:pt>
                <c:pt idx="14">
                  <c:v>12.680715510904189</c:v>
                </c:pt>
                <c:pt idx="15">
                  <c:v>19.874267752536078</c:v>
                </c:pt>
                <c:pt idx="16">
                  <c:v>29.798294863797047</c:v>
                </c:pt>
                <c:pt idx="17">
                  <c:v>16.46968702123003</c:v>
                </c:pt>
                <c:pt idx="18">
                  <c:v>19.431169133931693</c:v>
                </c:pt>
                <c:pt idx="19">
                  <c:v>31.392076206971204</c:v>
                </c:pt>
                <c:pt idx="20">
                  <c:v>14.399515982656045</c:v>
                </c:pt>
                <c:pt idx="21">
                  <c:v>18.382087396171904</c:v>
                </c:pt>
                <c:pt idx="22">
                  <c:v>17.459845330160618</c:v>
                </c:pt>
                <c:pt idx="23">
                  <c:v>21.458535011293968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E1-4358-9D8A-090F0E30C52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Descente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marker>
          <c:xVal>
            <c:strRef>
              <c:f>Feuil1!$A$2:$A$25</c:f>
              <c:strCache>
                <c:ptCount val="24"/>
                <c:pt idx="0">
                  <c:v>pmed1n</c:v>
                </c:pt>
                <c:pt idx="1">
                  <c:v>pmed2n</c:v>
                </c:pt>
                <c:pt idx="2">
                  <c:v>pmed3n</c:v>
                </c:pt>
                <c:pt idx="3">
                  <c:v>pmed4n</c:v>
                </c:pt>
                <c:pt idx="4">
                  <c:v>pmed5n</c:v>
                </c:pt>
                <c:pt idx="5">
                  <c:v>pmed6n</c:v>
                </c:pt>
                <c:pt idx="6">
                  <c:v>pmed7n</c:v>
                </c:pt>
                <c:pt idx="7">
                  <c:v>pmed8n</c:v>
                </c:pt>
                <c:pt idx="8">
                  <c:v>pmed9n</c:v>
                </c:pt>
                <c:pt idx="9">
                  <c:v>pmed10n</c:v>
                </c:pt>
                <c:pt idx="10">
                  <c:v>pmed11n</c:v>
                </c:pt>
                <c:pt idx="11">
                  <c:v>pmed12n</c:v>
                </c:pt>
                <c:pt idx="12">
                  <c:v>pmed13n</c:v>
                </c:pt>
                <c:pt idx="13">
                  <c:v>pmed14n</c:v>
                </c:pt>
                <c:pt idx="14">
                  <c:v>pmed16n</c:v>
                </c:pt>
                <c:pt idx="15">
                  <c:v>pmed17n</c:v>
                </c:pt>
                <c:pt idx="16">
                  <c:v>pmed18n</c:v>
                </c:pt>
                <c:pt idx="17">
                  <c:v>pmed21n</c:v>
                </c:pt>
                <c:pt idx="18">
                  <c:v>pmed22n</c:v>
                </c:pt>
                <c:pt idx="19">
                  <c:v>pmed23n</c:v>
                </c:pt>
                <c:pt idx="20">
                  <c:v>pmed26n</c:v>
                </c:pt>
                <c:pt idx="21">
                  <c:v>pmed27n</c:v>
                </c:pt>
                <c:pt idx="22">
                  <c:v>pmed31n</c:v>
                </c:pt>
                <c:pt idx="23">
                  <c:v>pmed32n</c:v>
                </c:pt>
              </c:strCache>
            </c:strRef>
          </c:xVal>
          <c:yVal>
            <c:numRef>
              <c:f>Feuil1!$C$2:$C$25</c:f>
              <c:numCache>
                <c:formatCode>0</c:formatCode>
                <c:ptCount val="24"/>
                <c:pt idx="0">
                  <c:v>2.4746520020622098</c:v>
                </c:pt>
                <c:pt idx="1">
                  <c:v>5.7903738089420962</c:v>
                </c:pt>
                <c:pt idx="2">
                  <c:v>4.3529411764705879</c:v>
                </c:pt>
                <c:pt idx="3">
                  <c:v>7.3500329597890577</c:v>
                </c:pt>
                <c:pt idx="4">
                  <c:v>10.553505535055351</c:v>
                </c:pt>
                <c:pt idx="5">
                  <c:v>3.1441717791411041</c:v>
                </c:pt>
                <c:pt idx="6">
                  <c:v>7.5830225537204754</c:v>
                </c:pt>
                <c:pt idx="7">
                  <c:v>10.078740157480315</c:v>
                </c:pt>
                <c:pt idx="8">
                  <c:v>13.130943672275055</c:v>
                </c:pt>
                <c:pt idx="9">
                  <c:v>20.398406374501992</c:v>
                </c:pt>
                <c:pt idx="10">
                  <c:v>4.2229729729729728</c:v>
                </c:pt>
                <c:pt idx="11">
                  <c:v>7.808260476334036</c:v>
                </c:pt>
                <c:pt idx="12">
                  <c:v>11.294010059442158</c:v>
                </c:pt>
                <c:pt idx="13">
                  <c:v>15.80188679245283</c:v>
                </c:pt>
                <c:pt idx="14">
                  <c:v>3.9696152903700073</c:v>
                </c:pt>
                <c:pt idx="15">
                  <c:v>7.4439205600800111</c:v>
                </c:pt>
                <c:pt idx="16">
                  <c:v>12.538989394884592</c:v>
                </c:pt>
                <c:pt idx="17">
                  <c:v>6.7410811993871746</c:v>
                </c:pt>
                <c:pt idx="18">
                  <c:v>8.2060846252476978</c:v>
                </c:pt>
                <c:pt idx="19">
                  <c:v>13.076423468283178</c:v>
                </c:pt>
                <c:pt idx="20">
                  <c:v>5.0418473328627611</c:v>
                </c:pt>
                <c:pt idx="21">
                  <c:v>7.0542915613338142</c:v>
                </c:pt>
                <c:pt idx="22">
                  <c:v>5.8596073765615708</c:v>
                </c:pt>
                <c:pt idx="23">
                  <c:v>6.8194041088523187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E1-4358-9D8A-090F0E30C526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Recuit Simulé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marker>
          <c:xVal>
            <c:strRef>
              <c:f>Feuil1!$A$2:$A$25</c:f>
              <c:strCache>
                <c:ptCount val="24"/>
                <c:pt idx="0">
                  <c:v>pmed1n</c:v>
                </c:pt>
                <c:pt idx="1">
                  <c:v>pmed2n</c:v>
                </c:pt>
                <c:pt idx="2">
                  <c:v>pmed3n</c:v>
                </c:pt>
                <c:pt idx="3">
                  <c:v>pmed4n</c:v>
                </c:pt>
                <c:pt idx="4">
                  <c:v>pmed5n</c:v>
                </c:pt>
                <c:pt idx="5">
                  <c:v>pmed6n</c:v>
                </c:pt>
                <c:pt idx="6">
                  <c:v>pmed7n</c:v>
                </c:pt>
                <c:pt idx="7">
                  <c:v>pmed8n</c:v>
                </c:pt>
                <c:pt idx="8">
                  <c:v>pmed9n</c:v>
                </c:pt>
                <c:pt idx="9">
                  <c:v>pmed10n</c:v>
                </c:pt>
                <c:pt idx="10">
                  <c:v>pmed11n</c:v>
                </c:pt>
                <c:pt idx="11">
                  <c:v>pmed12n</c:v>
                </c:pt>
                <c:pt idx="12">
                  <c:v>pmed13n</c:v>
                </c:pt>
                <c:pt idx="13">
                  <c:v>pmed14n</c:v>
                </c:pt>
                <c:pt idx="14">
                  <c:v>pmed16n</c:v>
                </c:pt>
                <c:pt idx="15">
                  <c:v>pmed17n</c:v>
                </c:pt>
                <c:pt idx="16">
                  <c:v>pmed18n</c:v>
                </c:pt>
                <c:pt idx="17">
                  <c:v>pmed21n</c:v>
                </c:pt>
                <c:pt idx="18">
                  <c:v>pmed22n</c:v>
                </c:pt>
                <c:pt idx="19">
                  <c:v>pmed23n</c:v>
                </c:pt>
                <c:pt idx="20">
                  <c:v>pmed26n</c:v>
                </c:pt>
                <c:pt idx="21">
                  <c:v>pmed27n</c:v>
                </c:pt>
                <c:pt idx="22">
                  <c:v>pmed31n</c:v>
                </c:pt>
                <c:pt idx="23">
                  <c:v>pmed32n</c:v>
                </c:pt>
              </c:strCache>
            </c:strRef>
          </c:xVal>
          <c:yVal>
            <c:numRef>
              <c:f>Feuil1!$D$2:$D$25</c:f>
              <c:numCache>
                <c:formatCode>0</c:formatCode>
                <c:ptCount val="24"/>
                <c:pt idx="0">
                  <c:v>3.8666437532222027</c:v>
                </c:pt>
                <c:pt idx="1">
                  <c:v>7.7204984119227955</c:v>
                </c:pt>
                <c:pt idx="2">
                  <c:v>6.3529411764705879</c:v>
                </c:pt>
                <c:pt idx="3">
                  <c:v>18.655240606460119</c:v>
                </c:pt>
                <c:pt idx="4">
                  <c:v>21.254612546125461</c:v>
                </c:pt>
                <c:pt idx="5">
                  <c:v>2.9652351738241309</c:v>
                </c:pt>
                <c:pt idx="6">
                  <c:v>9.8739122713549996</c:v>
                </c:pt>
                <c:pt idx="7">
                  <c:v>12.260967379077616</c:v>
                </c:pt>
                <c:pt idx="8">
                  <c:v>18.141916605705926</c:v>
                </c:pt>
                <c:pt idx="9">
                  <c:v>29.800796812749002</c:v>
                </c:pt>
                <c:pt idx="10">
                  <c:v>4.8206860706860706</c:v>
                </c:pt>
                <c:pt idx="11">
                  <c:v>7.7027434428700641</c:v>
                </c:pt>
                <c:pt idx="12">
                  <c:v>14.106081390032008</c:v>
                </c:pt>
                <c:pt idx="13">
                  <c:v>14.791105121293802</c:v>
                </c:pt>
                <c:pt idx="14">
                  <c:v>4.4596912521440828</c:v>
                </c:pt>
                <c:pt idx="15">
                  <c:v>7.8582654664952134</c:v>
                </c:pt>
                <c:pt idx="16">
                  <c:v>13.245997088791849</c:v>
                </c:pt>
                <c:pt idx="17">
                  <c:v>6.0625957539943087</c:v>
                </c:pt>
                <c:pt idx="18">
                  <c:v>8.287679216691922</c:v>
                </c:pt>
                <c:pt idx="19">
                  <c:v>15.479541026196147</c:v>
                </c:pt>
                <c:pt idx="20">
                  <c:v>5.2435212261772719</c:v>
                </c:pt>
                <c:pt idx="21">
                  <c:v>7.6802696521006384</c:v>
                </c:pt>
                <c:pt idx="22">
                  <c:v>5.5225064445766403</c:v>
                </c:pt>
                <c:pt idx="23">
                  <c:v>9.0997095837366899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2E1-4358-9D8A-090F0E30C526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A. Génetique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marker>
          <c:xVal>
            <c:strRef>
              <c:f>Feuil1!$A$2:$A$25</c:f>
              <c:strCache>
                <c:ptCount val="24"/>
                <c:pt idx="0">
                  <c:v>pmed1n</c:v>
                </c:pt>
                <c:pt idx="1">
                  <c:v>pmed2n</c:v>
                </c:pt>
                <c:pt idx="2">
                  <c:v>pmed3n</c:v>
                </c:pt>
                <c:pt idx="3">
                  <c:v>pmed4n</c:v>
                </c:pt>
                <c:pt idx="4">
                  <c:v>pmed5n</c:v>
                </c:pt>
                <c:pt idx="5">
                  <c:v>pmed6n</c:v>
                </c:pt>
                <c:pt idx="6">
                  <c:v>pmed7n</c:v>
                </c:pt>
                <c:pt idx="7">
                  <c:v>pmed8n</c:v>
                </c:pt>
                <c:pt idx="8">
                  <c:v>pmed9n</c:v>
                </c:pt>
                <c:pt idx="9">
                  <c:v>pmed10n</c:v>
                </c:pt>
                <c:pt idx="10">
                  <c:v>pmed11n</c:v>
                </c:pt>
                <c:pt idx="11">
                  <c:v>pmed12n</c:v>
                </c:pt>
                <c:pt idx="12">
                  <c:v>pmed13n</c:v>
                </c:pt>
                <c:pt idx="13">
                  <c:v>pmed14n</c:v>
                </c:pt>
                <c:pt idx="14">
                  <c:v>pmed16n</c:v>
                </c:pt>
                <c:pt idx="15">
                  <c:v>pmed17n</c:v>
                </c:pt>
                <c:pt idx="16">
                  <c:v>pmed18n</c:v>
                </c:pt>
                <c:pt idx="17">
                  <c:v>pmed21n</c:v>
                </c:pt>
                <c:pt idx="18">
                  <c:v>pmed22n</c:v>
                </c:pt>
                <c:pt idx="19">
                  <c:v>pmed23n</c:v>
                </c:pt>
                <c:pt idx="20">
                  <c:v>pmed26n</c:v>
                </c:pt>
                <c:pt idx="21">
                  <c:v>pmed27n</c:v>
                </c:pt>
                <c:pt idx="22">
                  <c:v>pmed31n</c:v>
                </c:pt>
                <c:pt idx="23">
                  <c:v>pmed32n</c:v>
                </c:pt>
              </c:strCache>
            </c:strRef>
          </c:xVal>
          <c:yVal>
            <c:numRef>
              <c:f>Feuil1!$E$2:$E$25</c:f>
              <c:numCache>
                <c:formatCode>0</c:formatCode>
                <c:ptCount val="24"/>
                <c:pt idx="0">
                  <c:v>7.2005499226671255</c:v>
                </c:pt>
                <c:pt idx="1">
                  <c:v>5.1795748839482041</c:v>
                </c:pt>
                <c:pt idx="2">
                  <c:v>7.4352941176470591</c:v>
                </c:pt>
                <c:pt idx="3">
                  <c:v>3.9551746868820041</c:v>
                </c:pt>
                <c:pt idx="4">
                  <c:v>2.3616236162361623</c:v>
                </c:pt>
                <c:pt idx="5">
                  <c:v>8.9851738241308787</c:v>
                </c:pt>
                <c:pt idx="6">
                  <c:v>6.2866275972296215</c:v>
                </c:pt>
                <c:pt idx="7">
                  <c:v>6.5016872890888644</c:v>
                </c:pt>
                <c:pt idx="8">
                  <c:v>3.2918800292611556</c:v>
                </c:pt>
                <c:pt idx="9">
                  <c:v>3.1872509960159361</c:v>
                </c:pt>
                <c:pt idx="10">
                  <c:v>8.6148648648648649</c:v>
                </c:pt>
                <c:pt idx="11">
                  <c:v>10.77781127524872</c:v>
                </c:pt>
                <c:pt idx="12">
                  <c:v>6.881572930955647</c:v>
                </c:pt>
                <c:pt idx="13">
                  <c:v>3.8746630727762805</c:v>
                </c:pt>
                <c:pt idx="14">
                  <c:v>9.6054888507718683</c:v>
                </c:pt>
                <c:pt idx="15">
                  <c:v>11.758822688955565</c:v>
                </c:pt>
                <c:pt idx="16">
                  <c:v>5.7184445830734036</c:v>
                </c:pt>
                <c:pt idx="17">
                  <c:v>13.580652221492667</c:v>
                </c:pt>
                <c:pt idx="18">
                  <c:v>12.70544352488635</c:v>
                </c:pt>
                <c:pt idx="19">
                  <c:v>6.668109980515263</c:v>
                </c:pt>
                <c:pt idx="20">
                  <c:v>10.325703337702935</c:v>
                </c:pt>
                <c:pt idx="21">
                  <c:v>11.412062116287467</c:v>
                </c:pt>
                <c:pt idx="22">
                  <c:v>11.976997818758676</c:v>
                </c:pt>
                <c:pt idx="23">
                  <c:v>13.412928901796278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2E1-4358-9D8A-090F0E30C5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173640"/>
        <c:axId val="459172656"/>
      </c:scatterChart>
      <c:valAx>
        <c:axId val="459173640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9172656"/>
        <c:crosses val="autoZero"/>
        <c:crossBetween val="midCat"/>
      </c:valAx>
      <c:valAx>
        <c:axId val="459172656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9173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Dominance stochastique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Aléatoire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marker>
          <c:xVal>
            <c:numRef>
              <c:f>Feuil1!$A$2:$A$32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</c:numCache>
            </c:numRef>
          </c:xVal>
          <c:yVal>
            <c:numRef>
              <c:f>Feuil1!$B$2:$B$32</c:f>
              <c:numCache>
                <c:formatCode>0.00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0.125</c:v>
                </c:pt>
                <c:pt idx="8">
                  <c:v>0.20833333333333334</c:v>
                </c:pt>
                <c:pt idx="9">
                  <c:v>0.29166666666666669</c:v>
                </c:pt>
                <c:pt idx="10">
                  <c:v>0.45833333333333331</c:v>
                </c:pt>
                <c:pt idx="11">
                  <c:v>0.54166666666666663</c:v>
                </c:pt>
                <c:pt idx="12">
                  <c:v>0.625</c:v>
                </c:pt>
                <c:pt idx="13">
                  <c:v>0.66666666666666663</c:v>
                </c:pt>
                <c:pt idx="14">
                  <c:v>0.66666666666666663</c:v>
                </c:pt>
                <c:pt idx="15">
                  <c:v>0.79166666666666663</c:v>
                </c:pt>
                <c:pt idx="16">
                  <c:v>0.875</c:v>
                </c:pt>
                <c:pt idx="17">
                  <c:v>0.875</c:v>
                </c:pt>
                <c:pt idx="18">
                  <c:v>0.875</c:v>
                </c:pt>
                <c:pt idx="19">
                  <c:v>0.875</c:v>
                </c:pt>
                <c:pt idx="20">
                  <c:v>0.95833333333333337</c:v>
                </c:pt>
                <c:pt idx="21">
                  <c:v>0.95833333333333337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66-414B-B78B-85A7ACF68ACA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Descente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marker>
          <c:xVal>
            <c:numRef>
              <c:f>Feuil1!$A$2:$A$32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</c:numCache>
            </c:numRef>
          </c:xVal>
          <c:yVal>
            <c:numRef>
              <c:f>Feuil1!$C$2:$C$32</c:f>
              <c:numCache>
                <c:formatCode>0.00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0.125</c:v>
                </c:pt>
                <c:pt idx="3">
                  <c:v>0.33333333333333331</c:v>
                </c:pt>
                <c:pt idx="4">
                  <c:v>0.625</c:v>
                </c:pt>
                <c:pt idx="5">
                  <c:v>0.70833333333333337</c:v>
                </c:pt>
                <c:pt idx="6">
                  <c:v>0.83333333333333337</c:v>
                </c:pt>
                <c:pt idx="7">
                  <c:v>0.95833333333333337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66-414B-B78B-85A7ACF68ACA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Recuit Simulé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marker>
          <c:xVal>
            <c:numRef>
              <c:f>Feuil1!$A$2:$A$32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</c:numCache>
            </c:numRef>
          </c:xVal>
          <c:yVal>
            <c:numRef>
              <c:f>Feuil1!$D$2:$D$32</c:f>
              <c:numCache>
                <c:formatCode>0.00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0.25</c:v>
                </c:pt>
                <c:pt idx="4">
                  <c:v>0.5</c:v>
                </c:pt>
                <c:pt idx="5">
                  <c:v>0.625</c:v>
                </c:pt>
                <c:pt idx="6">
                  <c:v>0.66666666666666663</c:v>
                </c:pt>
                <c:pt idx="7">
                  <c:v>0.75</c:v>
                </c:pt>
                <c:pt idx="8">
                  <c:v>0.875</c:v>
                </c:pt>
                <c:pt idx="9">
                  <c:v>0.875</c:v>
                </c:pt>
                <c:pt idx="10">
                  <c:v>0.95833333333333337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866-414B-B78B-85A7ACF68ACA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A. Génetique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25000"/>
                  </a:srgbClr>
                </a:outerShdw>
              </a:effectLst>
            </c:spPr>
          </c:marker>
          <c:xVal>
            <c:numRef>
              <c:f>Feuil1!$A$2:$A$32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</c:numCache>
            </c:numRef>
          </c:xVal>
          <c:yVal>
            <c:numRef>
              <c:f>Feuil1!$E$2:$E$32</c:f>
              <c:numCache>
                <c:formatCode>0.00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0.20833333333333334</c:v>
                </c:pt>
                <c:pt idx="3">
                  <c:v>0.29166666666666669</c:v>
                </c:pt>
                <c:pt idx="4">
                  <c:v>0.58333333333333337</c:v>
                </c:pt>
                <c:pt idx="5">
                  <c:v>0.70833333333333337</c:v>
                </c:pt>
                <c:pt idx="6">
                  <c:v>0.91666666666666663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866-414B-B78B-85A7ACF68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144424"/>
        <c:axId val="464149672"/>
      </c:scatterChart>
      <c:valAx>
        <c:axId val="464144424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4149672"/>
        <c:crosses val="autoZero"/>
        <c:crossBetween val="midCat"/>
      </c:valAx>
      <c:valAx>
        <c:axId val="46414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4144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1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45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4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21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7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6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7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0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3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P-median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06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/>
              <a:t>R</a:t>
            </a:r>
            <a:r>
              <a:rPr lang="fr-FR" dirty="0" err="1"/>
              <a:t>ésult</a:t>
            </a:r>
            <a:r>
              <a:rPr lang="en-US" dirty="0" err="1"/>
              <a:t>ats</a:t>
            </a:r>
            <a:r>
              <a:rPr lang="en-US" dirty="0"/>
              <a:t> et </a:t>
            </a:r>
            <a:r>
              <a:rPr lang="en-US" dirty="0" err="1"/>
              <a:t>analyse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18925"/>
              </p:ext>
            </p:extLst>
          </p:nvPr>
        </p:nvGraphicFramePr>
        <p:xfrm>
          <a:off x="2592925" y="2206482"/>
          <a:ext cx="5897932" cy="1171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9326">
                  <a:extLst>
                    <a:ext uri="{9D8B030D-6E8A-4147-A177-3AD203B41FA5}">
                      <a16:colId xmlns:a16="http://schemas.microsoft.com/office/drawing/2014/main" val="52078713"/>
                    </a:ext>
                  </a:extLst>
                </a:gridCol>
                <a:gridCol w="1179326">
                  <a:extLst>
                    <a:ext uri="{9D8B030D-6E8A-4147-A177-3AD203B41FA5}">
                      <a16:colId xmlns:a16="http://schemas.microsoft.com/office/drawing/2014/main" val="1739387214"/>
                    </a:ext>
                  </a:extLst>
                </a:gridCol>
                <a:gridCol w="1179326">
                  <a:extLst>
                    <a:ext uri="{9D8B030D-6E8A-4147-A177-3AD203B41FA5}">
                      <a16:colId xmlns:a16="http://schemas.microsoft.com/office/drawing/2014/main" val="1367779064"/>
                    </a:ext>
                  </a:extLst>
                </a:gridCol>
                <a:gridCol w="1179977">
                  <a:extLst>
                    <a:ext uri="{9D8B030D-6E8A-4147-A177-3AD203B41FA5}">
                      <a16:colId xmlns:a16="http://schemas.microsoft.com/office/drawing/2014/main" val="675197064"/>
                    </a:ext>
                  </a:extLst>
                </a:gridCol>
                <a:gridCol w="1179977">
                  <a:extLst>
                    <a:ext uri="{9D8B030D-6E8A-4147-A177-3AD203B41FA5}">
                      <a16:colId xmlns:a16="http://schemas.microsoft.com/office/drawing/2014/main" val="1434543133"/>
                    </a:ext>
                  </a:extLst>
                </a:gridCol>
              </a:tblGrid>
              <a:tr h="234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Heuristique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Aléatoire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A. Descente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Recuit Simulé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A. Génétique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893656"/>
                  </a:ext>
                </a:extLst>
              </a:tr>
              <a:tr h="234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Aléatoire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39030"/>
                  </a:ext>
                </a:extLst>
              </a:tr>
              <a:tr h="234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A. Descente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-6.95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626443"/>
                  </a:ext>
                </a:extLst>
              </a:tr>
              <a:tr h="234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Recuit Simulé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-5.56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1.46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79965"/>
                  </a:ext>
                </a:extLst>
              </a:tr>
              <a:tr h="234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A. Génétique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-7.28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-0.34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-1.80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--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711163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64531"/>
              </p:ext>
            </p:extLst>
          </p:nvPr>
        </p:nvGraphicFramePr>
        <p:xfrm>
          <a:off x="2592925" y="4191894"/>
          <a:ext cx="5897932" cy="117320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79326">
                  <a:extLst>
                    <a:ext uri="{9D8B030D-6E8A-4147-A177-3AD203B41FA5}">
                      <a16:colId xmlns:a16="http://schemas.microsoft.com/office/drawing/2014/main" val="3756441694"/>
                    </a:ext>
                  </a:extLst>
                </a:gridCol>
                <a:gridCol w="1179326">
                  <a:extLst>
                    <a:ext uri="{9D8B030D-6E8A-4147-A177-3AD203B41FA5}">
                      <a16:colId xmlns:a16="http://schemas.microsoft.com/office/drawing/2014/main" val="3016627787"/>
                    </a:ext>
                  </a:extLst>
                </a:gridCol>
                <a:gridCol w="1179326">
                  <a:extLst>
                    <a:ext uri="{9D8B030D-6E8A-4147-A177-3AD203B41FA5}">
                      <a16:colId xmlns:a16="http://schemas.microsoft.com/office/drawing/2014/main" val="990445089"/>
                    </a:ext>
                  </a:extLst>
                </a:gridCol>
                <a:gridCol w="1179977">
                  <a:extLst>
                    <a:ext uri="{9D8B030D-6E8A-4147-A177-3AD203B41FA5}">
                      <a16:colId xmlns:a16="http://schemas.microsoft.com/office/drawing/2014/main" val="721736894"/>
                    </a:ext>
                  </a:extLst>
                </a:gridCol>
                <a:gridCol w="1179977">
                  <a:extLst>
                    <a:ext uri="{9D8B030D-6E8A-4147-A177-3AD203B41FA5}">
                      <a16:colId xmlns:a16="http://schemas.microsoft.com/office/drawing/2014/main" val="1709342342"/>
                    </a:ext>
                  </a:extLst>
                </a:gridCol>
              </a:tblGrid>
              <a:tr h="234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Heuristique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Aléatoire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A. Descente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Recuit Simulé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A. Génétique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825568"/>
                  </a:ext>
                </a:extLst>
              </a:tr>
              <a:tr h="234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Aléatoire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717724"/>
                  </a:ext>
                </a:extLst>
              </a:tr>
              <a:tr h="234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A. Descente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-4.29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281884"/>
                  </a:ext>
                </a:extLst>
              </a:tr>
              <a:tr h="234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Recuit Simulé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-4.29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3.37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199534"/>
                  </a:ext>
                </a:extLst>
              </a:tr>
              <a:tr h="2346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A. Génétique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-4.29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-0.94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--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45856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554963" y="3377682"/>
            <a:ext cx="49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du test de Student, H0 = L &lt;=&gt; 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54963" y="5365099"/>
            <a:ext cx="49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du test de Wilcoxon, H0 : L &lt;=&gt; C</a:t>
            </a:r>
          </a:p>
        </p:txBody>
      </p:sp>
    </p:spTree>
    <p:extLst>
      <p:ext uri="{BB962C8B-B14F-4D97-AF65-F5344CB8AC3E}">
        <p14:creationId xmlns:p14="http://schemas.microsoft.com/office/powerpoint/2010/main" val="341165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A. Descente </a:t>
            </a:r>
            <a:r>
              <a:rPr lang="fr-FR" dirty="0">
                <a:sym typeface="Wingdings" panose="05000000000000000000" pitchFamily="2" charset="2"/>
              </a:rPr>
              <a:t></a:t>
            </a:r>
            <a:r>
              <a:rPr lang="fr-FR" dirty="0"/>
              <a:t>A. Génétique &gt; Recuit Simulé &gt; Aléatoire</a:t>
            </a:r>
          </a:p>
        </p:txBody>
      </p:sp>
    </p:spTree>
    <p:extLst>
      <p:ext uri="{BB962C8B-B14F-4D97-AF65-F5344CB8AC3E}">
        <p14:creationId xmlns:p14="http://schemas.microsoft.com/office/powerpoint/2010/main" val="201693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Merci de </a:t>
            </a:r>
            <a:r>
              <a:rPr lang="en-US" dirty="0" err="1"/>
              <a:t>votre</a:t>
            </a:r>
            <a:r>
              <a:rPr lang="en-US" dirty="0"/>
              <a:t> attention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29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/>
              <a:t>D</a:t>
            </a:r>
            <a:r>
              <a:rPr lang="fr-FR" dirty="0"/>
              <a:t>é</a:t>
            </a:r>
            <a:r>
              <a:rPr lang="en-US" dirty="0" err="1"/>
              <a:t>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" name="Zone de dessin 37"/>
          <p:cNvGrpSpPr/>
          <p:nvPr/>
        </p:nvGrpSpPr>
        <p:grpSpPr>
          <a:xfrm>
            <a:off x="2589212" y="1969416"/>
            <a:ext cx="6195413" cy="4105990"/>
            <a:chOff x="0" y="0"/>
            <a:chExt cx="5486400" cy="320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</p:spPr>
        </p:sp>
        <p:sp>
          <p:nvSpPr>
            <p:cNvPr id="6" name="Ellipse 5"/>
            <p:cNvSpPr/>
            <p:nvPr/>
          </p:nvSpPr>
          <p:spPr>
            <a:xfrm>
              <a:off x="2252546" y="301083"/>
              <a:ext cx="423746" cy="41259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726410" y="536839"/>
              <a:ext cx="423545" cy="41211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364892" y="1735053"/>
              <a:ext cx="423545" cy="41211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1891057" y="2421396"/>
              <a:ext cx="423545" cy="41211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3949113" y="2443698"/>
              <a:ext cx="423545" cy="41211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659074" y="1380615"/>
              <a:ext cx="423545" cy="41211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52108" y="577727"/>
              <a:ext cx="423545" cy="41211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808078" y="1250517"/>
              <a:ext cx="423545" cy="41211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413854" y="1339727"/>
              <a:ext cx="423545" cy="41211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15" name="Connecteur droit 14"/>
            <p:cNvCxnSpPr>
              <a:stCxn id="6" idx="3"/>
              <a:endCxn id="13" idx="0"/>
            </p:cNvCxnSpPr>
            <p:nvPr/>
          </p:nvCxnSpPr>
          <p:spPr>
            <a:xfrm flipH="1">
              <a:off x="2019851" y="653255"/>
              <a:ext cx="294751" cy="59726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7" idx="5"/>
              <a:endCxn id="13" idx="1"/>
            </p:cNvCxnSpPr>
            <p:nvPr/>
          </p:nvCxnSpPr>
          <p:spPr>
            <a:xfrm>
              <a:off x="1087928" y="888601"/>
              <a:ext cx="782177" cy="42226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8" idx="6"/>
              <a:endCxn id="13" idx="3"/>
            </p:cNvCxnSpPr>
            <p:nvPr/>
          </p:nvCxnSpPr>
          <p:spPr>
            <a:xfrm flipV="1">
              <a:off x="788437" y="1602279"/>
              <a:ext cx="1081668" cy="3388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stCxn id="9" idx="0"/>
              <a:endCxn id="13" idx="4"/>
            </p:cNvCxnSpPr>
            <p:nvPr/>
          </p:nvCxnSpPr>
          <p:spPr>
            <a:xfrm flipH="1" flipV="1">
              <a:off x="2019851" y="1662632"/>
              <a:ext cx="82979" cy="7587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>
              <a:stCxn id="13" idx="5"/>
              <a:endCxn id="13" idx="5"/>
            </p:cNvCxnSpPr>
            <p:nvPr/>
          </p:nvCxnSpPr>
          <p:spPr>
            <a:xfrm>
              <a:off x="2169596" y="160227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>
              <a:stCxn id="6" idx="5"/>
              <a:endCxn id="14" idx="1"/>
            </p:cNvCxnSpPr>
            <p:nvPr/>
          </p:nvCxnSpPr>
          <p:spPr>
            <a:xfrm>
              <a:off x="2614236" y="653255"/>
              <a:ext cx="861645" cy="746825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9" idx="7"/>
              <a:endCxn id="14" idx="3"/>
            </p:cNvCxnSpPr>
            <p:nvPr/>
          </p:nvCxnSpPr>
          <p:spPr>
            <a:xfrm flipV="1">
              <a:off x="2252575" y="1691489"/>
              <a:ext cx="1223306" cy="79026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>
              <a:stCxn id="12" idx="3"/>
              <a:endCxn id="14" idx="0"/>
            </p:cNvCxnSpPr>
            <p:nvPr/>
          </p:nvCxnSpPr>
          <p:spPr>
            <a:xfrm flipH="1">
              <a:off x="3625627" y="929489"/>
              <a:ext cx="188508" cy="41023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11" idx="2"/>
              <a:endCxn id="14" idx="6"/>
            </p:cNvCxnSpPr>
            <p:nvPr/>
          </p:nvCxnSpPr>
          <p:spPr>
            <a:xfrm flipH="1" flipV="1">
              <a:off x="3837399" y="1545785"/>
              <a:ext cx="821675" cy="408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0" idx="7"/>
              <a:endCxn id="11" idx="4"/>
            </p:cNvCxnSpPr>
            <p:nvPr/>
          </p:nvCxnSpPr>
          <p:spPr>
            <a:xfrm flipV="1">
              <a:off x="4310631" y="1792730"/>
              <a:ext cx="560216" cy="71132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Zone de texte 59"/>
            <p:cNvSpPr txBox="1"/>
            <p:nvPr/>
          </p:nvSpPr>
          <p:spPr>
            <a:xfrm>
              <a:off x="822852" y="580107"/>
              <a:ext cx="236514" cy="3231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Zone de texte 59"/>
            <p:cNvSpPr txBox="1"/>
            <p:nvPr/>
          </p:nvSpPr>
          <p:spPr>
            <a:xfrm>
              <a:off x="2358003" y="413424"/>
              <a:ext cx="15811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2 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Zone de texte 59"/>
            <p:cNvSpPr txBox="1"/>
            <p:nvPr/>
          </p:nvSpPr>
          <p:spPr>
            <a:xfrm>
              <a:off x="3854931" y="653255"/>
              <a:ext cx="215452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Zone de texte 59"/>
            <p:cNvSpPr txBox="1"/>
            <p:nvPr/>
          </p:nvSpPr>
          <p:spPr>
            <a:xfrm>
              <a:off x="4774302" y="1451240"/>
              <a:ext cx="21526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4 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Zone de texte 59"/>
            <p:cNvSpPr txBox="1"/>
            <p:nvPr/>
          </p:nvSpPr>
          <p:spPr>
            <a:xfrm>
              <a:off x="4070383" y="2536532"/>
              <a:ext cx="21526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Zone de texte 59"/>
            <p:cNvSpPr txBox="1"/>
            <p:nvPr/>
          </p:nvSpPr>
          <p:spPr>
            <a:xfrm>
              <a:off x="2021230" y="2504051"/>
              <a:ext cx="21526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6 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Zone de texte 59"/>
            <p:cNvSpPr txBox="1"/>
            <p:nvPr/>
          </p:nvSpPr>
          <p:spPr>
            <a:xfrm>
              <a:off x="496075" y="1808078"/>
              <a:ext cx="21526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7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Zone de texte 59"/>
            <p:cNvSpPr txBox="1"/>
            <p:nvPr/>
          </p:nvSpPr>
          <p:spPr>
            <a:xfrm>
              <a:off x="1909726" y="1320625"/>
              <a:ext cx="21526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8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Zone de texte 59"/>
            <p:cNvSpPr txBox="1"/>
            <p:nvPr/>
          </p:nvSpPr>
          <p:spPr>
            <a:xfrm>
              <a:off x="3514214" y="1416812"/>
              <a:ext cx="21526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Zone de texte 72"/>
            <p:cNvSpPr txBox="1"/>
            <p:nvPr/>
          </p:nvSpPr>
          <p:spPr>
            <a:xfrm>
              <a:off x="2955074" y="766817"/>
              <a:ext cx="301082" cy="3817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Zone de texte 73"/>
            <p:cNvSpPr txBox="1"/>
            <p:nvPr/>
          </p:nvSpPr>
          <p:spPr>
            <a:xfrm>
              <a:off x="2665142" y="1884556"/>
              <a:ext cx="267629" cy="31223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fr-FR" sz="11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Zone de texte 74"/>
            <p:cNvSpPr txBox="1"/>
            <p:nvPr/>
          </p:nvSpPr>
          <p:spPr>
            <a:xfrm>
              <a:off x="2011559" y="684162"/>
              <a:ext cx="197854" cy="3392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Zone de texte 75"/>
            <p:cNvSpPr txBox="1"/>
            <p:nvPr/>
          </p:nvSpPr>
          <p:spPr>
            <a:xfrm>
              <a:off x="1326996" y="825189"/>
              <a:ext cx="334536" cy="26762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Zone de texte 75"/>
            <p:cNvSpPr txBox="1"/>
            <p:nvPr/>
          </p:nvSpPr>
          <p:spPr>
            <a:xfrm>
              <a:off x="4105229" y="1328353"/>
              <a:ext cx="334010" cy="2673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Zone de texte 75"/>
            <p:cNvSpPr txBox="1"/>
            <p:nvPr/>
          </p:nvSpPr>
          <p:spPr>
            <a:xfrm>
              <a:off x="4372658" y="1940607"/>
              <a:ext cx="334010" cy="2673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Zone de texte 74"/>
            <p:cNvSpPr txBox="1"/>
            <p:nvPr/>
          </p:nvSpPr>
          <p:spPr>
            <a:xfrm>
              <a:off x="2019851" y="1808078"/>
              <a:ext cx="197485" cy="3390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Zone de texte 59"/>
            <p:cNvSpPr txBox="1"/>
            <p:nvPr/>
          </p:nvSpPr>
          <p:spPr>
            <a:xfrm>
              <a:off x="1228216" y="1529205"/>
              <a:ext cx="21526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2" name="Connecteur droit 41"/>
            <p:cNvCxnSpPr>
              <a:endCxn id="10" idx="1"/>
            </p:cNvCxnSpPr>
            <p:nvPr/>
          </p:nvCxnSpPr>
          <p:spPr>
            <a:xfrm>
              <a:off x="3657600" y="1751842"/>
              <a:ext cx="353540" cy="752209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Zone de texte 59"/>
            <p:cNvSpPr txBox="1"/>
            <p:nvPr/>
          </p:nvSpPr>
          <p:spPr>
            <a:xfrm>
              <a:off x="3814135" y="1927024"/>
              <a:ext cx="21526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4" name="Connecteur droit 43"/>
            <p:cNvCxnSpPr>
              <a:stCxn id="8" idx="0"/>
              <a:endCxn id="7" idx="3"/>
            </p:cNvCxnSpPr>
            <p:nvPr/>
          </p:nvCxnSpPr>
          <p:spPr>
            <a:xfrm flipV="1">
              <a:off x="576665" y="888601"/>
              <a:ext cx="211772" cy="846452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Zone de texte 59"/>
            <p:cNvSpPr txBox="1"/>
            <p:nvPr/>
          </p:nvSpPr>
          <p:spPr>
            <a:xfrm>
              <a:off x="496075" y="1117090"/>
              <a:ext cx="15811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2 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6" name="Connecteur droit 45"/>
            <p:cNvCxnSpPr>
              <a:stCxn id="13" idx="6"/>
              <a:endCxn id="14" idx="2"/>
            </p:cNvCxnSpPr>
            <p:nvPr/>
          </p:nvCxnSpPr>
          <p:spPr>
            <a:xfrm>
              <a:off x="2231623" y="1456575"/>
              <a:ext cx="1182231" cy="8921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Zone de texte 59"/>
            <p:cNvSpPr txBox="1"/>
            <p:nvPr/>
          </p:nvSpPr>
          <p:spPr>
            <a:xfrm>
              <a:off x="2614236" y="1265680"/>
              <a:ext cx="215265" cy="2635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Ellipse 47"/>
            <p:cNvSpPr/>
            <p:nvPr/>
          </p:nvSpPr>
          <p:spPr>
            <a:xfrm>
              <a:off x="2932771" y="2466000"/>
              <a:ext cx="423545" cy="412115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9" name="Zone de texte 59"/>
            <p:cNvSpPr txBox="1"/>
            <p:nvPr/>
          </p:nvSpPr>
          <p:spPr>
            <a:xfrm>
              <a:off x="2978955" y="2533233"/>
              <a:ext cx="344107" cy="3225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0" name="Connecteur droit 49"/>
            <p:cNvCxnSpPr>
              <a:stCxn id="48" idx="2"/>
              <a:endCxn id="9" idx="6"/>
            </p:cNvCxnSpPr>
            <p:nvPr/>
          </p:nvCxnSpPr>
          <p:spPr>
            <a:xfrm flipH="1" flipV="1">
              <a:off x="2314602" y="2627454"/>
              <a:ext cx="618169" cy="446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>
              <a:stCxn id="48" idx="6"/>
              <a:endCxn id="10" idx="2"/>
            </p:cNvCxnSpPr>
            <p:nvPr/>
          </p:nvCxnSpPr>
          <p:spPr>
            <a:xfrm flipV="1">
              <a:off x="3356316" y="2649756"/>
              <a:ext cx="592797" cy="22302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Zone de texte 74"/>
            <p:cNvSpPr txBox="1"/>
            <p:nvPr/>
          </p:nvSpPr>
          <p:spPr>
            <a:xfrm>
              <a:off x="2566361" y="2421396"/>
              <a:ext cx="197485" cy="3390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Zone de texte 74"/>
            <p:cNvSpPr txBox="1"/>
            <p:nvPr/>
          </p:nvSpPr>
          <p:spPr>
            <a:xfrm>
              <a:off x="3514214" y="2460967"/>
              <a:ext cx="197485" cy="3390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4" name="Zone de texte 74"/>
          <p:cNvSpPr txBox="1"/>
          <p:nvPr/>
        </p:nvSpPr>
        <p:spPr>
          <a:xfrm>
            <a:off x="6625082" y="3161914"/>
            <a:ext cx="223423" cy="435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91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/>
              <a:t>D</a:t>
            </a:r>
            <a:r>
              <a:rPr lang="fr-FR" dirty="0"/>
              <a:t>é</a:t>
            </a:r>
            <a:r>
              <a:rPr lang="en-US" dirty="0" err="1"/>
              <a:t>finition</a:t>
            </a:r>
            <a:r>
              <a:rPr lang="en-US" dirty="0"/>
              <a:t> math</a:t>
            </a:r>
            <a:r>
              <a:rPr lang="fr-FR" dirty="0"/>
              <a:t>é</a:t>
            </a:r>
            <a:r>
              <a:rPr lang="en-US" dirty="0" err="1"/>
              <a:t>matique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fr-FR" i="1"/>
                      <m:t>𝑀𝑖𝑛𝑖𝑚𝑖𝑠𝑒</m:t>
                    </m:r>
                    <m:r>
                      <a:rPr lang="fr-FR" i="1"/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fr-FR" i="1"/>
                        </m:ctrlPr>
                      </m:naryPr>
                      <m:sub>
                        <m:r>
                          <a:rPr lang="fr-FR" i="1"/>
                          <m:t>𝑖</m:t>
                        </m:r>
                        <m:r>
                          <a:rPr lang="fr-FR" i="1"/>
                          <m:t>=1</m:t>
                        </m:r>
                      </m:sub>
                      <m:sup>
                        <m:r>
                          <a:rPr lang="fr-FR" i="1"/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fr-FR" i="1"/>
                            </m:ctrlPr>
                          </m:naryPr>
                          <m:sub>
                            <m:r>
                              <a:rPr lang="fr-FR" i="1"/>
                              <m:t>𝑗</m:t>
                            </m:r>
                            <m:r>
                              <a:rPr lang="fr-FR" i="1"/>
                              <m:t>=1</m:t>
                            </m:r>
                          </m:sub>
                          <m:sup>
                            <m:r>
                              <a:rPr lang="fr-FR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i="1"/>
                                </m:ctrlPr>
                              </m:sSubPr>
                              <m:e>
                                <m:r>
                                  <a:rPr lang="fr-FR" i="1"/>
                                  <m:t>𝑑</m:t>
                                </m:r>
                              </m:e>
                              <m:sub>
                                <m:r>
                                  <a:rPr lang="fr-FR" i="1"/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/>
                                </m:ctrlPr>
                              </m:sSubPr>
                              <m:e>
                                <m:r>
                                  <a:rPr lang="fr-FR" i="1"/>
                                  <m:t>𝑥</m:t>
                                </m:r>
                              </m:e>
                              <m:sub>
                                <m:r>
                                  <a:rPr lang="fr-FR" i="1"/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fr-FR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i="1"/>
                        </m:ctrlPr>
                      </m:naryPr>
                      <m:sub>
                        <m:r>
                          <a:rPr lang="fr-FR" i="1"/>
                          <m:t>𝑖</m:t>
                        </m:r>
                        <m:r>
                          <a:rPr lang="fr-FR" i="1"/>
                          <m:t>=1</m:t>
                        </m:r>
                      </m:sub>
                      <m:sup>
                        <m:r>
                          <a:rPr lang="fr-FR" i="1"/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i="1"/>
                            </m:ctrlPr>
                          </m:sSubPr>
                          <m:e>
                            <m:r>
                              <a:rPr lang="fr-FR" i="1"/>
                              <m:t>𝑥</m:t>
                            </m:r>
                          </m:e>
                          <m:sub>
                            <m:r>
                              <a:rPr lang="fr-FR" i="1"/>
                              <m:t>𝑖𝑗</m:t>
                            </m:r>
                          </m:sub>
                        </m:sSub>
                        <m:r>
                          <a:rPr lang="fr-FR" i="1"/>
                          <m:t>=1</m:t>
                        </m:r>
                      </m:e>
                    </m:nary>
                    <m:r>
                      <a:rPr lang="fr-FR" i="1"/>
                      <m:t>,  ∀ </m:t>
                    </m:r>
                    <m:r>
                      <a:rPr lang="fr-FR" i="1"/>
                      <m:t>𝑗</m:t>
                    </m:r>
                    <m:r>
                      <a:rPr lang="fr-FR" i="1"/>
                      <m:t>=1, 2, …, </m:t>
                    </m:r>
                    <m:r>
                      <a:rPr lang="fr-FR" i="1"/>
                      <m:t>𝑛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/>
                      <m:t>0≤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 i="1"/>
                          <m:t>𝑥</m:t>
                        </m:r>
                      </m:e>
                      <m:sub>
                        <m:r>
                          <a:rPr lang="fr-FR" i="1"/>
                          <m:t>𝑖𝑗</m:t>
                        </m:r>
                      </m:sub>
                    </m:sSub>
                    <m:r>
                      <a:rPr lang="fr-FR" i="1"/>
                      <m:t>≤</m:t>
                    </m:r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 i="1"/>
                          <m:t>𝑦</m:t>
                        </m:r>
                      </m:e>
                      <m:sub>
                        <m:r>
                          <a:rPr lang="fr-FR" i="1"/>
                          <m:t>𝑖</m:t>
                        </m:r>
                      </m:sub>
                    </m:sSub>
                    <m:r>
                      <a:rPr lang="fr-FR" i="1"/>
                      <m:t>,  ∀ </m:t>
                    </m:r>
                    <m:r>
                      <a:rPr lang="fr-FR" i="1"/>
                      <m:t>𝑖</m:t>
                    </m:r>
                    <m:r>
                      <a:rPr lang="fr-FR" i="1"/>
                      <m:t>=1, 2, …, </m:t>
                    </m:r>
                    <m:r>
                      <a:rPr lang="fr-FR" i="1"/>
                      <m:t>𝑚</m:t>
                    </m:r>
                    <m:r>
                      <a:rPr lang="fr-FR" i="1"/>
                      <m:t>, ∀ </m:t>
                    </m:r>
                    <m:r>
                      <a:rPr lang="fr-FR" i="1"/>
                      <m:t>𝑗</m:t>
                    </m:r>
                    <m:r>
                      <a:rPr lang="fr-FR" i="1"/>
                      <m:t>=1, 2, …</m:t>
                    </m:r>
                    <m:r>
                      <a:rPr lang="fr-FR" i="1"/>
                      <m:t>𝑛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i="1"/>
                        </m:ctrlPr>
                      </m:naryPr>
                      <m:sub>
                        <m:r>
                          <a:rPr lang="fr-FR" i="1"/>
                          <m:t>𝑖</m:t>
                        </m:r>
                        <m:r>
                          <a:rPr lang="fr-FR" i="1"/>
                          <m:t>=1</m:t>
                        </m:r>
                      </m:sub>
                      <m:sup>
                        <m:r>
                          <a:rPr lang="fr-FR" i="1"/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i="1"/>
                            </m:ctrlPr>
                          </m:sSubPr>
                          <m:e>
                            <m:r>
                              <a:rPr lang="fr-FR" i="1"/>
                              <m:t>𝑦</m:t>
                            </m:r>
                          </m:e>
                          <m:sub>
                            <m:r>
                              <a:rPr lang="fr-FR" i="1"/>
                              <m:t>𝑖</m:t>
                            </m:r>
                          </m:sub>
                        </m:sSub>
                        <m:r>
                          <a:rPr lang="fr-FR" i="1"/>
                          <m:t>=</m:t>
                        </m:r>
                        <m:r>
                          <a:rPr lang="fr-FR" i="1"/>
                          <m:t>𝑝</m:t>
                        </m:r>
                      </m:e>
                    </m:nary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 i="1"/>
                          <m:t>𝑦</m:t>
                        </m:r>
                      </m:e>
                      <m:sub>
                        <m:r>
                          <a:rPr lang="fr-FR" i="1"/>
                          <m:t>𝑖</m:t>
                        </m:r>
                      </m:sub>
                    </m:sSub>
                    <m:r>
                      <a:rPr lang="fr-FR" i="1"/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i="1"/>
                        </m:ctrlPr>
                      </m:dPr>
                      <m:e>
                        <m:r>
                          <a:rPr lang="fr-FR" i="1"/>
                          <m:t>0, 1</m:t>
                        </m:r>
                      </m:e>
                    </m:d>
                    <m:r>
                      <a:rPr lang="fr-FR" i="1"/>
                      <m:t>, </m:t>
                    </m:r>
                    <m:r>
                      <a:rPr lang="fr-FR" i="1"/>
                      <m:t>𝑖</m:t>
                    </m:r>
                    <m:r>
                      <a:rPr lang="fr-FR" i="1"/>
                      <m:t>=1,2, …,</m:t>
                    </m:r>
                    <m:r>
                      <a:rPr lang="fr-FR" i="1"/>
                      <m:t>𝑚</m:t>
                    </m:r>
                    <m:r>
                      <a:rPr lang="fr-FR" i="1"/>
                      <m:t>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79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 err="1"/>
              <a:t>Heuristique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</a:t>
            </a:r>
            <a:r>
              <a:rPr lang="fr-FR" dirty="0" err="1"/>
              <a:t>roblè</a:t>
            </a:r>
            <a:r>
              <a:rPr lang="en-US" dirty="0" err="1"/>
              <a:t>mes</a:t>
            </a:r>
            <a:r>
              <a:rPr lang="en-US" dirty="0"/>
              <a:t> : Ville – Centre – Arc</a:t>
            </a:r>
          </a:p>
          <a:p>
            <a:pPr lvl="1"/>
            <a:r>
              <a:rPr lang="en-US" dirty="0" err="1"/>
              <a:t>Matrice</a:t>
            </a:r>
            <a:r>
              <a:rPr lang="en-US" dirty="0"/>
              <a:t> de distance -&gt; Floyd-Warshall</a:t>
            </a:r>
          </a:p>
          <a:p>
            <a:pPr lvl="1"/>
            <a:endParaRPr lang="en-US" dirty="0"/>
          </a:p>
          <a:p>
            <a:r>
              <a:rPr lang="en-US" dirty="0"/>
              <a:t>Solution : </a:t>
            </a:r>
            <a:r>
              <a:rPr lang="en-US" dirty="0" err="1"/>
              <a:t>Vecteur</a:t>
            </a:r>
            <a:r>
              <a:rPr lang="en-US" dirty="0"/>
              <a:t> de </a:t>
            </a:r>
            <a:r>
              <a:rPr lang="en-US" dirty="0" err="1"/>
              <a:t>centre</a:t>
            </a:r>
            <a:endParaRPr lang="en-US" dirty="0"/>
          </a:p>
          <a:p>
            <a:pPr lvl="1"/>
            <a:r>
              <a:rPr lang="en-US" dirty="0"/>
              <a:t>Cr</a:t>
            </a:r>
            <a:r>
              <a:rPr lang="fr-FR" dirty="0"/>
              <a:t>é</a:t>
            </a:r>
            <a:r>
              <a:rPr lang="en-US" dirty="0" err="1"/>
              <a:t>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solution</a:t>
            </a:r>
          </a:p>
          <a:p>
            <a:pPr lvl="1"/>
            <a:r>
              <a:rPr lang="fr-FR" dirty="0"/>
              <a:t>Evaluation d’une solution</a:t>
            </a:r>
          </a:p>
          <a:p>
            <a:pPr lvl="1"/>
            <a:endParaRPr lang="en-US" dirty="0"/>
          </a:p>
          <a:p>
            <a:r>
              <a:rPr lang="fr-FR" dirty="0"/>
              <a:t>Condition d’arrêt : 100 itérations</a:t>
            </a:r>
          </a:p>
        </p:txBody>
      </p:sp>
    </p:spTree>
    <p:extLst>
      <p:ext uri="{BB962C8B-B14F-4D97-AF65-F5344CB8AC3E}">
        <p14:creationId xmlns:p14="http://schemas.microsoft.com/office/powerpoint/2010/main" val="77027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/>
              <a:t>Strat</a:t>
            </a:r>
            <a:r>
              <a:rPr lang="fr-FR" dirty="0"/>
              <a:t>é</a:t>
            </a:r>
            <a:r>
              <a:rPr lang="en-US" dirty="0" err="1"/>
              <a:t>gie</a:t>
            </a:r>
            <a:r>
              <a:rPr lang="en-US" dirty="0"/>
              <a:t> </a:t>
            </a:r>
            <a:r>
              <a:rPr lang="en-US" dirty="0" err="1"/>
              <a:t>d’orientation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Orient</a:t>
            </a:r>
            <a:r>
              <a:rPr lang="fr-FR" dirty="0"/>
              <a:t>é – K-i</a:t>
            </a:r>
            <a:r>
              <a:rPr lang="en-US" dirty="0" err="1"/>
              <a:t>mprove</a:t>
            </a:r>
            <a:endParaRPr lang="en-US" dirty="0"/>
          </a:p>
          <a:p>
            <a:r>
              <a:rPr lang="en-US" dirty="0"/>
              <a:t>2. Al</a:t>
            </a:r>
            <a:r>
              <a:rPr lang="fr-FR" dirty="0"/>
              <a:t>é</a:t>
            </a:r>
            <a:r>
              <a:rPr lang="en-US" dirty="0" err="1"/>
              <a:t>atoire</a:t>
            </a:r>
            <a:r>
              <a:rPr lang="en-US" dirty="0"/>
              <a:t> – First-improve</a:t>
            </a:r>
            <a:endParaRPr lang="fr-FR" dirty="0"/>
          </a:p>
        </p:txBody>
      </p:sp>
      <p:grpSp>
        <p:nvGrpSpPr>
          <p:cNvPr id="4" name="Zone de dessin 98"/>
          <p:cNvGrpSpPr/>
          <p:nvPr/>
        </p:nvGrpSpPr>
        <p:grpSpPr>
          <a:xfrm>
            <a:off x="2589212" y="3959867"/>
            <a:ext cx="5486400" cy="1951355"/>
            <a:chOff x="0" y="0"/>
            <a:chExt cx="5486400" cy="195135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1951355"/>
            </a:xfrm>
            <a:prstGeom prst="rect">
              <a:avLst/>
            </a:prstGeom>
          </p:spPr>
        </p:sp>
        <p:sp>
          <p:nvSpPr>
            <p:cNvPr id="6" name="Zone de texte 99"/>
            <p:cNvSpPr txBox="1"/>
            <p:nvPr/>
          </p:nvSpPr>
          <p:spPr>
            <a:xfrm>
              <a:off x="266604" y="114676"/>
              <a:ext cx="1307128" cy="28841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Solution : 3 - 7 - 9</a:t>
              </a:r>
              <a:endPara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 de texte 99"/>
            <p:cNvSpPr txBox="1"/>
            <p:nvPr/>
          </p:nvSpPr>
          <p:spPr>
            <a:xfrm>
              <a:off x="266604" y="754624"/>
              <a:ext cx="1307127" cy="32853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Solution : 4 - 7 - 9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Zone de texte 99"/>
            <p:cNvSpPr txBox="1"/>
            <p:nvPr/>
          </p:nvSpPr>
          <p:spPr>
            <a:xfrm>
              <a:off x="2031102" y="754624"/>
              <a:ext cx="1282391" cy="32853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Solution : 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3 - 8 - 9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Zone de texte 99"/>
            <p:cNvSpPr txBox="1"/>
            <p:nvPr/>
          </p:nvSpPr>
          <p:spPr>
            <a:xfrm>
              <a:off x="3781487" y="760382"/>
              <a:ext cx="1354463" cy="31476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Solution : 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3 - 7 - 10</a:t>
              </a:r>
              <a:endParaRPr lang="fr-F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Zone de texte 99"/>
            <p:cNvSpPr txBox="1"/>
            <p:nvPr/>
          </p:nvSpPr>
          <p:spPr>
            <a:xfrm>
              <a:off x="3781487" y="1417786"/>
              <a:ext cx="1354463" cy="30099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Solution :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2 - 7 - 9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Zone de texte 99"/>
            <p:cNvSpPr txBox="1"/>
            <p:nvPr/>
          </p:nvSpPr>
          <p:spPr>
            <a:xfrm>
              <a:off x="2031102" y="1407152"/>
              <a:ext cx="1282390" cy="31162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Solution :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3 - 6 - 9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Zone de texte 99"/>
            <p:cNvSpPr txBox="1"/>
            <p:nvPr/>
          </p:nvSpPr>
          <p:spPr>
            <a:xfrm>
              <a:off x="266604" y="1389228"/>
              <a:ext cx="1307127" cy="32954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Solution :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3 - 7 - 8</a:t>
              </a:r>
              <a:endPara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" name="Connecteur droit avec flèche 12"/>
            <p:cNvCxnSpPr>
              <a:cxnSpLocks/>
              <a:stCxn id="6" idx="2"/>
              <a:endCxn id="7" idx="0"/>
            </p:cNvCxnSpPr>
            <p:nvPr/>
          </p:nvCxnSpPr>
          <p:spPr>
            <a:xfrm>
              <a:off x="920168" y="403086"/>
              <a:ext cx="0" cy="35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cxnSpLocks/>
              <a:stCxn id="7" idx="3"/>
              <a:endCxn id="8" idx="1"/>
            </p:cNvCxnSpPr>
            <p:nvPr/>
          </p:nvCxnSpPr>
          <p:spPr>
            <a:xfrm>
              <a:off x="1573731" y="918890"/>
              <a:ext cx="457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313493" y="917763"/>
              <a:ext cx="467994" cy="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cxnSpLocks/>
              <a:stCxn id="10" idx="1"/>
              <a:endCxn id="11" idx="3"/>
            </p:cNvCxnSpPr>
            <p:nvPr/>
          </p:nvCxnSpPr>
          <p:spPr>
            <a:xfrm flipH="1" flipV="1">
              <a:off x="3313492" y="1562964"/>
              <a:ext cx="467995" cy="53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cxnSpLocks/>
              <a:stCxn id="11" idx="1"/>
              <a:endCxn id="12" idx="3"/>
            </p:cNvCxnSpPr>
            <p:nvPr/>
          </p:nvCxnSpPr>
          <p:spPr>
            <a:xfrm flipH="1" flipV="1">
              <a:off x="1573731" y="1554002"/>
              <a:ext cx="457371" cy="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cxnSpLocks/>
              <a:endCxn id="10" idx="0"/>
            </p:cNvCxnSpPr>
            <p:nvPr/>
          </p:nvCxnSpPr>
          <p:spPr>
            <a:xfrm>
              <a:off x="4458719" y="1100708"/>
              <a:ext cx="0" cy="3170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82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 err="1"/>
              <a:t>Algorithme</a:t>
            </a:r>
            <a:r>
              <a:rPr lang="en-US" dirty="0"/>
              <a:t> G</a:t>
            </a:r>
            <a:r>
              <a:rPr lang="fr-FR" dirty="0" err="1"/>
              <a:t>éné</a:t>
            </a:r>
            <a:r>
              <a:rPr lang="en-US" dirty="0" err="1"/>
              <a:t>tique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Taille</a:t>
                </a:r>
                <a:r>
                  <a:rPr lang="en-US" dirty="0"/>
                  <a:t> de la population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/>
                      <m:t>max</m:t>
                    </m:r>
                    <m:r>
                      <a:rPr lang="fr-FR"/>
                      <m:t>⁡</m:t>
                    </m:r>
                    <m:r>
                      <a:rPr lang="fr-FR" i="1"/>
                      <m:t>(</m:t>
                    </m:r>
                    <m:f>
                      <m:fPr>
                        <m:type m:val="skw"/>
                        <m:ctrlPr>
                          <a:rPr lang="fr-FR" i="1"/>
                        </m:ctrlPr>
                      </m:fPr>
                      <m:num>
                        <m:r>
                          <a:rPr lang="fr-FR" i="1"/>
                          <m:t>𝑛</m:t>
                        </m:r>
                      </m:num>
                      <m:den>
                        <m:r>
                          <a:rPr lang="fr-FR" i="1"/>
                          <m:t>𝑝</m:t>
                        </m:r>
                      </m:den>
                    </m:f>
                    <m:r>
                      <a:rPr lang="fr-FR" i="1"/>
                      <m:t>∗4, </m:t>
                    </m:r>
                    <m:f>
                      <m:fPr>
                        <m:type m:val="skw"/>
                        <m:ctrlPr>
                          <a:rPr lang="fr-FR" i="1"/>
                        </m:ctrlPr>
                      </m:fPr>
                      <m:num>
                        <m:r>
                          <a:rPr lang="fr-FR" i="1"/>
                          <m:t>𝑛</m:t>
                        </m:r>
                      </m:num>
                      <m:den>
                        <m:r>
                          <a:rPr lang="fr-FR" i="1"/>
                          <m:t>3</m:t>
                        </m:r>
                      </m:den>
                    </m:f>
                    <m:r>
                      <a:rPr lang="fr-FR" i="1"/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Initialisation</a:t>
                </a:r>
                <a:r>
                  <a:rPr lang="en-US" dirty="0"/>
                  <a:t> de la population, n = 10</a:t>
                </a:r>
              </a:p>
              <a:p>
                <a:pPr lvl="1"/>
                <a:r>
                  <a:rPr lang="fr-FR" dirty="0"/>
                  <a:t>(1,2,3,4,5), (6,7,8,9,0), (1,3,5,7,9), (2,4,6,8,0), …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</a:t>
                </a:r>
                <a:r>
                  <a:rPr lang="fr-FR" dirty="0" err="1"/>
                  <a:t>roisement</a:t>
                </a:r>
                <a:endParaRPr lang="fr-FR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</a:t>
                </a:r>
                <a:r>
                  <a:rPr lang="fr-FR" dirty="0" err="1"/>
                  <a:t>hoix</a:t>
                </a:r>
                <a:r>
                  <a:rPr lang="fr-FR" dirty="0"/>
                  <a:t> de la nouvelle population : Elitiste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08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8122025" y="1948934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: </a:t>
            </a:r>
            <a:r>
              <a:rPr lang="fr-FR" dirty="0"/>
              <a:t>(1,2,3,4,5)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019507" y="1948934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: </a:t>
            </a:r>
            <a:r>
              <a:rPr lang="fr-FR" dirty="0"/>
              <a:t>(1,3,5,7,9)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87119" y="2716306"/>
            <a:ext cx="197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: 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,2,</a:t>
            </a:r>
            <a:r>
              <a:rPr lang="fr-FR" dirty="0">
                <a:solidFill>
                  <a:srgbClr val="FF0000"/>
                </a:solidFill>
              </a:rPr>
              <a:t>3</a:t>
            </a:r>
            <a:r>
              <a:rPr lang="fr-FR" dirty="0"/>
              <a:t>,4,</a:t>
            </a:r>
            <a:r>
              <a:rPr lang="fr-FR" dirty="0">
                <a:solidFill>
                  <a:srgbClr val="FF0000"/>
                </a:solidFill>
              </a:rPr>
              <a:t>5</a:t>
            </a:r>
            <a:r>
              <a:rPr lang="fr-FR" dirty="0"/>
              <a:t>,7,9)</a:t>
            </a:r>
          </a:p>
        </p:txBody>
      </p:sp>
      <p:cxnSp>
        <p:nvCxnSpPr>
          <p:cNvPr id="8" name="Connecteur droit avec flèche 7"/>
          <p:cNvCxnSpPr>
            <a:stCxn id="5" idx="2"/>
            <a:endCxn id="6" idx="0"/>
          </p:cNvCxnSpPr>
          <p:nvPr/>
        </p:nvCxnSpPr>
        <p:spPr>
          <a:xfrm flipH="1">
            <a:off x="9973236" y="2318266"/>
            <a:ext cx="911365" cy="39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2"/>
            <a:endCxn id="6" idx="0"/>
          </p:cNvCxnSpPr>
          <p:nvPr/>
        </p:nvCxnSpPr>
        <p:spPr>
          <a:xfrm>
            <a:off x="8987119" y="2318266"/>
            <a:ext cx="986117" cy="39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987119" y="3220070"/>
            <a:ext cx="28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: 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3</a:t>
            </a:r>
            <a:r>
              <a:rPr lang="fr-FR" dirty="0"/>
              <a:t>,4,</a:t>
            </a:r>
            <a:r>
              <a:rPr lang="fr-FR" dirty="0">
                <a:solidFill>
                  <a:srgbClr val="FF0000"/>
                </a:solidFill>
              </a:rPr>
              <a:t>5</a:t>
            </a:r>
            <a:r>
              <a:rPr lang="fr-FR" dirty="0"/>
              <a:t>,7,9) -&gt; </a:t>
            </a:r>
            <a:r>
              <a:rPr lang="fr-FR" dirty="0" err="1"/>
              <a:t>FctObj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87119" y="3633336"/>
            <a:ext cx="28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: 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,2,</a:t>
            </a:r>
            <a:r>
              <a:rPr lang="fr-FR" dirty="0">
                <a:solidFill>
                  <a:srgbClr val="FF0000"/>
                </a:solidFill>
              </a:rPr>
              <a:t>3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5</a:t>
            </a:r>
            <a:r>
              <a:rPr lang="fr-FR" dirty="0"/>
              <a:t>,7,9) -&gt; </a:t>
            </a:r>
            <a:r>
              <a:rPr lang="fr-FR" dirty="0" err="1"/>
              <a:t>FctObj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87119" y="4306540"/>
            <a:ext cx="197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: 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3</a:t>
            </a:r>
            <a:r>
              <a:rPr lang="fr-FR" dirty="0"/>
              <a:t>,4,</a:t>
            </a:r>
            <a:r>
              <a:rPr lang="fr-FR" dirty="0">
                <a:solidFill>
                  <a:srgbClr val="FF0000"/>
                </a:solidFill>
              </a:rPr>
              <a:t>5</a:t>
            </a:r>
            <a:r>
              <a:rPr lang="fr-FR" dirty="0"/>
              <a:t>,7,9)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987119" y="4798172"/>
            <a:ext cx="197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: 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3</a:t>
            </a:r>
            <a:r>
              <a:rPr lang="fr-FR" dirty="0"/>
              <a:t>,4,</a:t>
            </a:r>
            <a:r>
              <a:rPr lang="fr-FR" dirty="0">
                <a:solidFill>
                  <a:srgbClr val="FF0000"/>
                </a:solidFill>
              </a:rPr>
              <a:t>5</a:t>
            </a:r>
            <a:r>
              <a:rPr lang="fr-FR" dirty="0"/>
              <a:t>,9)</a:t>
            </a:r>
          </a:p>
        </p:txBody>
      </p:sp>
      <p:sp>
        <p:nvSpPr>
          <p:cNvPr id="17" name="Rectangle : coins arrondis 16"/>
          <p:cNvSpPr/>
          <p:nvPr/>
        </p:nvSpPr>
        <p:spPr>
          <a:xfrm>
            <a:off x="8122025" y="1837765"/>
            <a:ext cx="3756210" cy="3514164"/>
          </a:xfrm>
          <a:prstGeom prst="roundRect">
            <a:avLst>
              <a:gd name="adj" fmla="val 6973"/>
            </a:avLst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2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/>
              <a:t>Instance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</a:t>
            </a:r>
            <a:r>
              <a:rPr lang="fr-FR" dirty="0"/>
              <a:t>00 à</a:t>
            </a:r>
            <a:r>
              <a:rPr lang="en-US" dirty="0"/>
              <a:t> 700 </a:t>
            </a:r>
            <a:r>
              <a:rPr lang="en-US" dirty="0" err="1"/>
              <a:t>villes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5 </a:t>
            </a:r>
            <a:r>
              <a:rPr lang="fr-FR" dirty="0"/>
              <a:t>à</a:t>
            </a:r>
            <a:r>
              <a:rPr lang="en-US" dirty="0"/>
              <a:t> 67 </a:t>
            </a:r>
            <a:r>
              <a:rPr lang="en-US" dirty="0" err="1"/>
              <a:t>centres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Instance -&gt; 5x par </a:t>
            </a:r>
            <a:r>
              <a:rPr lang="en-US" dirty="0" err="1"/>
              <a:t>algorithme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37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/>
              <a:t>R</a:t>
            </a:r>
            <a:r>
              <a:rPr lang="fr-FR" dirty="0" err="1"/>
              <a:t>ésult</a:t>
            </a:r>
            <a:r>
              <a:rPr lang="en-US" dirty="0" err="1"/>
              <a:t>ats</a:t>
            </a:r>
            <a:r>
              <a:rPr lang="en-US" dirty="0"/>
              <a:t> et </a:t>
            </a:r>
            <a:r>
              <a:rPr lang="en-US" dirty="0" err="1"/>
              <a:t>analyse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438167"/>
              </p:ext>
            </p:extLst>
          </p:nvPr>
        </p:nvGraphicFramePr>
        <p:xfrm>
          <a:off x="2592925" y="2439646"/>
          <a:ext cx="5915026" cy="164680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25450">
                  <a:extLst>
                    <a:ext uri="{9D8B030D-6E8A-4147-A177-3AD203B41FA5}">
                      <a16:colId xmlns:a16="http://schemas.microsoft.com/office/drawing/2014/main" val="1853245824"/>
                    </a:ext>
                  </a:extLst>
                </a:gridCol>
                <a:gridCol w="972394">
                  <a:extLst>
                    <a:ext uri="{9D8B030D-6E8A-4147-A177-3AD203B41FA5}">
                      <a16:colId xmlns:a16="http://schemas.microsoft.com/office/drawing/2014/main" val="2214653290"/>
                    </a:ext>
                  </a:extLst>
                </a:gridCol>
                <a:gridCol w="972394">
                  <a:extLst>
                    <a:ext uri="{9D8B030D-6E8A-4147-A177-3AD203B41FA5}">
                      <a16:colId xmlns:a16="http://schemas.microsoft.com/office/drawing/2014/main" val="3240139590"/>
                    </a:ext>
                  </a:extLst>
                </a:gridCol>
                <a:gridCol w="972394">
                  <a:extLst>
                    <a:ext uri="{9D8B030D-6E8A-4147-A177-3AD203B41FA5}">
                      <a16:colId xmlns:a16="http://schemas.microsoft.com/office/drawing/2014/main" val="493937319"/>
                    </a:ext>
                  </a:extLst>
                </a:gridCol>
                <a:gridCol w="972394">
                  <a:extLst>
                    <a:ext uri="{9D8B030D-6E8A-4147-A177-3AD203B41FA5}">
                      <a16:colId xmlns:a16="http://schemas.microsoft.com/office/drawing/2014/main" val="3612024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Heuristique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Aléatoire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A. Descente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Recuit Simulé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A. Génétique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06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Déviation moyenne à </a:t>
                      </a:r>
                      <a:r>
                        <a:rPr lang="en-US" sz="1100">
                          <a:effectLst/>
                        </a:rPr>
                        <a:t>l’optimum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25.00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8.36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10.64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7.99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214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Ecart type (Dé</a:t>
                      </a:r>
                      <a:r>
                        <a:rPr lang="en-US" sz="1100">
                          <a:effectLst/>
                        </a:rPr>
                        <a:t>viation</a:t>
                      </a:r>
                      <a:r>
                        <a:rPr lang="fr-FR" sz="1100">
                          <a:effectLst/>
                        </a:rPr>
                        <a:t>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11.18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4.31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6.51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3.45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648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</a:t>
                      </a:r>
                      <a:r>
                        <a:rPr lang="en-US" sz="1100">
                          <a:effectLst/>
                        </a:rPr>
                        <a:t>viation max </a:t>
                      </a:r>
                      <a:r>
                        <a:rPr lang="fr-FR" sz="1100">
                          <a:effectLst/>
                        </a:rPr>
                        <a:t>à</a:t>
                      </a:r>
                      <a:r>
                        <a:rPr lang="en-US" sz="1100">
                          <a:effectLst/>
                        </a:rPr>
                        <a:t> l’optimum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58.09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20.40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29.80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13.58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784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</a:t>
                      </a:r>
                      <a:r>
                        <a:rPr lang="en-US" sz="1100">
                          <a:effectLst/>
                        </a:rPr>
                        <a:t>viation min </a:t>
                      </a:r>
                      <a:r>
                        <a:rPr lang="fr-FR" sz="1100">
                          <a:effectLst/>
                        </a:rPr>
                        <a:t>à</a:t>
                      </a:r>
                      <a:r>
                        <a:rPr lang="en-US" sz="1100">
                          <a:effectLst/>
                        </a:rPr>
                        <a:t> l’optimum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12.47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2.47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2.97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2.36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10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Meilleure solution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75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Pire solution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026114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82072"/>
              </p:ext>
            </p:extLst>
          </p:nvPr>
        </p:nvGraphicFramePr>
        <p:xfrm>
          <a:off x="2592925" y="4621101"/>
          <a:ext cx="5915026" cy="1219863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182744">
                  <a:extLst>
                    <a:ext uri="{9D8B030D-6E8A-4147-A177-3AD203B41FA5}">
                      <a16:colId xmlns:a16="http://schemas.microsoft.com/office/drawing/2014/main" val="3702738336"/>
                    </a:ext>
                  </a:extLst>
                </a:gridCol>
                <a:gridCol w="1182744">
                  <a:extLst>
                    <a:ext uri="{9D8B030D-6E8A-4147-A177-3AD203B41FA5}">
                      <a16:colId xmlns:a16="http://schemas.microsoft.com/office/drawing/2014/main" val="2858322768"/>
                    </a:ext>
                  </a:extLst>
                </a:gridCol>
                <a:gridCol w="1182744">
                  <a:extLst>
                    <a:ext uri="{9D8B030D-6E8A-4147-A177-3AD203B41FA5}">
                      <a16:colId xmlns:a16="http://schemas.microsoft.com/office/drawing/2014/main" val="3726772383"/>
                    </a:ext>
                  </a:extLst>
                </a:gridCol>
                <a:gridCol w="1183397">
                  <a:extLst>
                    <a:ext uri="{9D8B030D-6E8A-4147-A177-3AD203B41FA5}">
                      <a16:colId xmlns:a16="http://schemas.microsoft.com/office/drawing/2014/main" val="2309094372"/>
                    </a:ext>
                  </a:extLst>
                </a:gridCol>
                <a:gridCol w="1183397">
                  <a:extLst>
                    <a:ext uri="{9D8B030D-6E8A-4147-A177-3AD203B41FA5}">
                      <a16:colId xmlns:a16="http://schemas.microsoft.com/office/drawing/2014/main" val="968049454"/>
                    </a:ext>
                  </a:extLst>
                </a:gridCol>
              </a:tblGrid>
              <a:tr h="2438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Heuristique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Aléatoire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A. Descente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Recuit Simulé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A. Génétique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086096"/>
                  </a:ext>
                </a:extLst>
              </a:tr>
              <a:tr h="2440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Aléatoire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568848"/>
                  </a:ext>
                </a:extLst>
              </a:tr>
              <a:tr h="2440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A. Descente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709778"/>
                  </a:ext>
                </a:extLst>
              </a:tr>
              <a:tr h="2440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Recuit Simulé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653594"/>
                  </a:ext>
                </a:extLst>
              </a:tr>
              <a:tr h="2440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A. Génétique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--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9833273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507951" y="5471632"/>
            <a:ext cx="13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&gt;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64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FR" dirty="0"/>
              <a:t>è</a:t>
            </a:r>
            <a:r>
              <a:rPr lang="en-US" dirty="0"/>
              <a:t>me de classification</a:t>
            </a:r>
            <a:br>
              <a:rPr lang="en-US" dirty="0"/>
            </a:br>
            <a:r>
              <a:rPr lang="en-US" dirty="0"/>
              <a:t>R</a:t>
            </a:r>
            <a:r>
              <a:rPr lang="fr-FR" dirty="0" err="1"/>
              <a:t>ésult</a:t>
            </a:r>
            <a:r>
              <a:rPr lang="en-US" dirty="0" err="1"/>
              <a:t>ats</a:t>
            </a:r>
            <a:r>
              <a:rPr lang="en-US" dirty="0"/>
              <a:t> et </a:t>
            </a:r>
            <a:r>
              <a:rPr lang="en-US" dirty="0" err="1"/>
              <a:t>analyse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4941737"/>
              </p:ext>
            </p:extLst>
          </p:nvPr>
        </p:nvGraphicFramePr>
        <p:xfrm>
          <a:off x="2589213" y="2133600"/>
          <a:ext cx="4313237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Espace réservé du contenu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1804163"/>
              </p:ext>
            </p:extLst>
          </p:nvPr>
        </p:nvGraphicFramePr>
        <p:xfrm>
          <a:off x="7191375" y="2125663"/>
          <a:ext cx="4313238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700771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590</Words>
  <Application>Microsoft Office PowerPoint</Application>
  <PresentationFormat>Grand écran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Brin</vt:lpstr>
      <vt:lpstr>Problème de classification</vt:lpstr>
      <vt:lpstr>Problème de classification Définition</vt:lpstr>
      <vt:lpstr>Problème de classification Définition mathématique</vt:lpstr>
      <vt:lpstr>Problème de classification Heuristique</vt:lpstr>
      <vt:lpstr>Problème de classification Stratégie d’orientation</vt:lpstr>
      <vt:lpstr>Problème de classification Algorithme Génétique</vt:lpstr>
      <vt:lpstr>Problème de classification Instance</vt:lpstr>
      <vt:lpstr>Problème de classification Résultats et analyse</vt:lpstr>
      <vt:lpstr>Problème de classification Résultats et analyse</vt:lpstr>
      <vt:lpstr>Problème de classification Résultats et analyse</vt:lpstr>
      <vt:lpstr>Problème de classification 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de classification</dc:title>
  <dc:creator>Nicolas BLANC</dc:creator>
  <cp:lastModifiedBy>Nicolas BLANC</cp:lastModifiedBy>
  <cp:revision>8</cp:revision>
  <dcterms:created xsi:type="dcterms:W3CDTF">2017-04-20T05:03:27Z</dcterms:created>
  <dcterms:modified xsi:type="dcterms:W3CDTF">2017-04-20T05:48:21Z</dcterms:modified>
</cp:coreProperties>
</file>