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9" roundtripDataSignature="AMtx7mhE+EhZeMXSrM0IAh8puyZaEBTB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4"/>
          <p:cNvSpPr/>
          <p:nvPr>
            <p:ph idx="2" type="pic"/>
          </p:nvPr>
        </p:nvSpPr>
        <p:spPr>
          <a:xfrm>
            <a:off x="5183188" y="987425"/>
            <a:ext cx="6172200" cy="4873625"/>
          </a:xfrm>
          <a:prstGeom prst="rect">
            <a:avLst/>
          </a:prstGeom>
          <a:noFill/>
          <a:ln>
            <a:noFill/>
          </a:ln>
        </p:spPr>
      </p:sp>
      <p:sp>
        <p:nvSpPr>
          <p:cNvPr id="64" name="Google Shape;64;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dir="l"/>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6.png"/><Relationship Id="rId11" Type="http://schemas.openxmlformats.org/officeDocument/2006/relationships/image" Target="../media/image12.png"/><Relationship Id="rId10" Type="http://schemas.openxmlformats.org/officeDocument/2006/relationships/image" Target="../media/image11.png"/><Relationship Id="rId9" Type="http://schemas.openxmlformats.org/officeDocument/2006/relationships/image" Target="../media/image4.png"/><Relationship Id="rId5" Type="http://schemas.openxmlformats.org/officeDocument/2006/relationships/image" Target="../media/image13.png"/><Relationship Id="rId6" Type="http://schemas.openxmlformats.org/officeDocument/2006/relationships/image" Target="../media/image5.png"/><Relationship Id="rId7" Type="http://schemas.openxmlformats.org/officeDocument/2006/relationships/image" Target="../media/image9.png"/><Relationship Id="rId8"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hyperlink" Target="http://127.0.0.1:5000" TargetMode="External"/><Relationship Id="rId5" Type="http://schemas.openxmlformats.org/officeDocument/2006/relationships/hyperlink" Target="http://drive.google.com/file/d/11Czqtr7uzLEg_r146LhsRuDPXKU1ZKox/view" TargetMode="External"/><Relationship Id="rId6"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1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hyperlink" Target="https://docs.google.com/spreadsheets/d/13l9yj5Kz5MkUxinLj958Ns0cSFRSIfHuG15VeGtxwiw/edit?gid=824965642#gid=82496564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EscuelaIT Duoc UC - Escuela de Informática y Telecomunicaciones Duoc UC - Duoc  UC | LinkedIn" id="84" name="Google Shape;84;p1"/>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85" name="Google Shape;85;p1"/>
          <p:cNvSpPr txBox="1"/>
          <p:nvPr/>
        </p:nvSpPr>
        <p:spPr>
          <a:xfrm>
            <a:off x="1" y="2707792"/>
            <a:ext cx="12192000" cy="1139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CL" sz="4400" u="none" cap="none" strike="noStrike">
                <a:solidFill>
                  <a:schemeClr val="dk1"/>
                </a:solidFill>
                <a:latin typeface="Calibri"/>
                <a:ea typeface="Calibri"/>
                <a:cs typeface="Calibri"/>
                <a:sym typeface="Calibri"/>
              </a:rPr>
              <a:t>PROYECTO “</a:t>
            </a:r>
            <a:r>
              <a:rPr lang="es-CL" sz="4400">
                <a:solidFill>
                  <a:schemeClr val="dk1"/>
                </a:solidFill>
                <a:latin typeface="Calibri"/>
                <a:ea typeface="Calibri"/>
                <a:cs typeface="Calibri"/>
                <a:sym typeface="Calibri"/>
              </a:rPr>
              <a:t>Vecinos Unidos</a:t>
            </a:r>
            <a:r>
              <a:rPr b="0" i="0" lang="es-CL" sz="4400" u="none" cap="none" strike="noStrike">
                <a:solidFill>
                  <a:schemeClr val="dk1"/>
                </a:solidFill>
                <a:latin typeface="Calibri"/>
                <a:ea typeface="Calibri"/>
                <a:cs typeface="Calibri"/>
                <a:sym typeface="Calibri"/>
              </a:rPr>
              <a:t>”</a:t>
            </a:r>
            <a:endParaRPr/>
          </a:p>
          <a:p>
            <a:pPr indent="0" lvl="0" marL="0" marR="0" rtl="0" algn="ctr">
              <a:spcBef>
                <a:spcPts val="0"/>
              </a:spcBef>
              <a:spcAft>
                <a:spcPts val="0"/>
              </a:spcAft>
              <a:buNone/>
            </a:pPr>
            <a:r>
              <a:rPr b="0" i="0" lang="es-CL" sz="2400" u="none" cap="none" strike="noStrike">
                <a:solidFill>
                  <a:schemeClr val="dk1"/>
                </a:solidFill>
                <a:latin typeface="Calibri"/>
                <a:ea typeface="Calibri"/>
                <a:cs typeface="Calibri"/>
                <a:sym typeface="Calibri"/>
              </a:rPr>
              <a:t>PRESENTACIÓN FINAL CAPSTONE</a:t>
            </a:r>
            <a:endParaRPr b="0" i="0" sz="2400" u="none" cap="none" strike="noStrike">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descr="EscuelaIT Duoc UC - Escuela de Informática y Telecomunicaciones Duoc UC - Duoc  UC | LinkedIn" id="173" name="Google Shape;173;p10"/>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74" name="Google Shape;174;p10"/>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“Vecinos Unidos”</a:t>
            </a:r>
            <a:endParaRPr/>
          </a:p>
        </p:txBody>
      </p:sp>
      <p:sp>
        <p:nvSpPr>
          <p:cNvPr id="175" name="Google Shape;175;p10"/>
          <p:cNvSpPr txBox="1"/>
          <p:nvPr/>
        </p:nvSpPr>
        <p:spPr>
          <a:xfrm>
            <a:off x="0" y="972318"/>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Tecnologías utilizadas</a:t>
            </a:r>
            <a:endParaRPr/>
          </a:p>
        </p:txBody>
      </p:sp>
      <p:cxnSp>
        <p:nvCxnSpPr>
          <p:cNvPr id="176" name="Google Shape;176;p10"/>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descr="Archivo:HTML5 logo and wordmark.svg - Wikipedia, la enciclopedia libre" id="177" name="Google Shape;177;p10"/>
          <p:cNvPicPr preferRelativeResize="0"/>
          <p:nvPr/>
        </p:nvPicPr>
        <p:blipFill>
          <a:blip r:embed="rId4">
            <a:alphaModFix/>
          </a:blip>
          <a:stretch>
            <a:fillRect/>
          </a:stretch>
        </p:blipFill>
        <p:spPr>
          <a:xfrm>
            <a:off x="2326175" y="1960425"/>
            <a:ext cx="646500" cy="646500"/>
          </a:xfrm>
          <a:prstGeom prst="rect">
            <a:avLst/>
          </a:prstGeom>
          <a:noFill/>
          <a:ln>
            <a:noFill/>
          </a:ln>
        </p:spPr>
      </p:pic>
      <p:pic>
        <p:nvPicPr>
          <p:cNvPr descr="Archivo:CSS3 logo and wordmark.svg - Wikipedia, la enciclopedia libre" id="178" name="Google Shape;178;p10"/>
          <p:cNvPicPr preferRelativeResize="0"/>
          <p:nvPr/>
        </p:nvPicPr>
        <p:blipFill>
          <a:blip r:embed="rId5">
            <a:alphaModFix/>
          </a:blip>
          <a:stretch>
            <a:fillRect/>
          </a:stretch>
        </p:blipFill>
        <p:spPr>
          <a:xfrm>
            <a:off x="3850750" y="1989225"/>
            <a:ext cx="457938" cy="646500"/>
          </a:xfrm>
          <a:prstGeom prst="rect">
            <a:avLst/>
          </a:prstGeom>
          <a:noFill/>
          <a:ln>
            <a:noFill/>
          </a:ln>
        </p:spPr>
      </p:pic>
      <p:pic>
        <p:nvPicPr>
          <p:cNvPr descr="Archivo:JavaScript-logo.png - Wikipedia, la enciclopedia libre" id="179" name="Google Shape;179;p10"/>
          <p:cNvPicPr preferRelativeResize="0"/>
          <p:nvPr/>
        </p:nvPicPr>
        <p:blipFill>
          <a:blip r:embed="rId6">
            <a:alphaModFix/>
          </a:blip>
          <a:stretch>
            <a:fillRect/>
          </a:stretch>
        </p:blipFill>
        <p:spPr>
          <a:xfrm>
            <a:off x="5351800" y="1989225"/>
            <a:ext cx="646499" cy="646499"/>
          </a:xfrm>
          <a:prstGeom prst="rect">
            <a:avLst/>
          </a:prstGeom>
          <a:noFill/>
          <a:ln>
            <a:noFill/>
          </a:ln>
        </p:spPr>
      </p:pic>
      <p:pic>
        <p:nvPicPr>
          <p:cNvPr descr="Archivo:Ajax logo.svg - Wikipedia, la enciclopedia libre" id="180" name="Google Shape;180;p10"/>
          <p:cNvPicPr preferRelativeResize="0"/>
          <p:nvPr/>
        </p:nvPicPr>
        <p:blipFill>
          <a:blip r:embed="rId7">
            <a:alphaModFix/>
          </a:blip>
          <a:stretch>
            <a:fillRect/>
          </a:stretch>
        </p:blipFill>
        <p:spPr>
          <a:xfrm>
            <a:off x="6866802" y="2046825"/>
            <a:ext cx="707374" cy="588898"/>
          </a:xfrm>
          <a:prstGeom prst="rect">
            <a:avLst/>
          </a:prstGeom>
          <a:noFill/>
          <a:ln>
            <a:noFill/>
          </a:ln>
        </p:spPr>
      </p:pic>
      <p:pic>
        <p:nvPicPr>
          <p:cNvPr descr="File:Python-logo.png - Wikimedia Commons" id="181" name="Google Shape;181;p10"/>
          <p:cNvPicPr preferRelativeResize="0"/>
          <p:nvPr/>
        </p:nvPicPr>
        <p:blipFill>
          <a:blip r:embed="rId8">
            <a:alphaModFix/>
          </a:blip>
          <a:stretch>
            <a:fillRect/>
          </a:stretch>
        </p:blipFill>
        <p:spPr>
          <a:xfrm>
            <a:off x="1935374" y="2905675"/>
            <a:ext cx="1628249" cy="1784207"/>
          </a:xfrm>
          <a:prstGeom prst="rect">
            <a:avLst/>
          </a:prstGeom>
          <a:noFill/>
          <a:ln>
            <a:noFill/>
          </a:ln>
        </p:spPr>
      </p:pic>
      <p:pic>
        <p:nvPicPr>
          <p:cNvPr descr="Archivo:Flask-horizontal.png - Wikipedia, la enciclopedia libre" id="182" name="Google Shape;182;p10"/>
          <p:cNvPicPr preferRelativeResize="0"/>
          <p:nvPr/>
        </p:nvPicPr>
        <p:blipFill>
          <a:blip r:embed="rId9">
            <a:alphaModFix/>
          </a:blip>
          <a:stretch>
            <a:fillRect/>
          </a:stretch>
        </p:blipFill>
        <p:spPr>
          <a:xfrm>
            <a:off x="5400850" y="2949450"/>
            <a:ext cx="3371300" cy="1091032"/>
          </a:xfrm>
          <a:prstGeom prst="rect">
            <a:avLst/>
          </a:prstGeom>
          <a:noFill/>
          <a:ln>
            <a:noFill/>
          </a:ln>
        </p:spPr>
      </p:pic>
      <p:pic>
        <p:nvPicPr>
          <p:cNvPr descr="File:Database-postgres.svg - Wikimedia Commons" id="183" name="Google Shape;183;p10"/>
          <p:cNvPicPr preferRelativeResize="0"/>
          <p:nvPr/>
        </p:nvPicPr>
        <p:blipFill>
          <a:blip r:embed="rId10">
            <a:alphaModFix/>
          </a:blip>
          <a:stretch>
            <a:fillRect/>
          </a:stretch>
        </p:blipFill>
        <p:spPr>
          <a:xfrm>
            <a:off x="3925925" y="3520125"/>
            <a:ext cx="2178574" cy="3079824"/>
          </a:xfrm>
          <a:prstGeom prst="rect">
            <a:avLst/>
          </a:prstGeom>
          <a:noFill/>
          <a:ln>
            <a:noFill/>
          </a:ln>
        </p:spPr>
      </p:pic>
      <p:pic>
        <p:nvPicPr>
          <p:cNvPr descr="File:Github-desktop-logo-symbol.svg - Wikimedia Commons" id="184" name="Google Shape;184;p10"/>
          <p:cNvPicPr preferRelativeResize="0"/>
          <p:nvPr/>
        </p:nvPicPr>
        <p:blipFill>
          <a:blip r:embed="rId11">
            <a:alphaModFix/>
          </a:blip>
          <a:stretch>
            <a:fillRect/>
          </a:stretch>
        </p:blipFill>
        <p:spPr>
          <a:xfrm>
            <a:off x="8866315" y="2248516"/>
            <a:ext cx="3175572" cy="3175572"/>
          </a:xfrm>
          <a:prstGeom prst="rect">
            <a:avLst/>
          </a:prstGeom>
          <a:noFill/>
          <a:ln>
            <a:noFill/>
          </a:ln>
        </p:spPr>
      </p:pic>
    </p:spTree>
  </p:cSld>
  <p:clrMapOvr>
    <a:masterClrMapping/>
  </p:clrMapOvr>
  <p:transition spd="slow">
    <p:wipe dir="l"/>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descr="EscuelaIT Duoc UC - Escuela de Informática y Telecomunicaciones Duoc UC - Duoc  UC | LinkedIn" id="189" name="Google Shape;189;p11"/>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90" name="Google Shape;190;p11"/>
          <p:cNvSpPr txBox="1"/>
          <p:nvPr/>
        </p:nvSpPr>
        <p:spPr>
          <a:xfrm>
            <a:off x="1" y="2707792"/>
            <a:ext cx="12191999" cy="113877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dk1"/>
                </a:solidFill>
                <a:latin typeface="Calibri"/>
                <a:ea typeface="Calibri"/>
                <a:cs typeface="Calibri"/>
                <a:sym typeface="Calibri"/>
              </a:rPr>
              <a:t>DEMOSTRACIÓN DEL RESULTADO DEL PROYECTO</a:t>
            </a:r>
            <a:endParaRPr/>
          </a:p>
          <a:p>
            <a:pPr indent="0" lvl="0" marL="0" marR="0" rtl="0" algn="ctr">
              <a:spcBef>
                <a:spcPts val="0"/>
              </a:spcBef>
              <a:spcAft>
                <a:spcPts val="0"/>
              </a:spcAft>
              <a:buNone/>
            </a:pPr>
            <a:r>
              <a:rPr lang="es-CL" sz="2400">
                <a:solidFill>
                  <a:srgbClr val="757070"/>
                </a:solidFill>
                <a:latin typeface="Calibri"/>
                <a:ea typeface="Calibri"/>
                <a:cs typeface="Calibri"/>
                <a:sym typeface="Calibri"/>
              </a:rPr>
              <a:t>*Exposición del sistema</a:t>
            </a:r>
            <a:endParaRPr sz="2400">
              <a:solidFill>
                <a:srgbClr val="757070"/>
              </a:solidFill>
              <a:latin typeface="Calibri"/>
              <a:ea typeface="Calibri"/>
              <a:cs typeface="Calibri"/>
              <a:sym typeface="Calibri"/>
            </a:endParaRPr>
          </a:p>
        </p:txBody>
      </p:sp>
      <p:sp>
        <p:nvSpPr>
          <p:cNvPr id="191" name="Google Shape;191;p11"/>
          <p:cNvSpPr txBox="1"/>
          <p:nvPr/>
        </p:nvSpPr>
        <p:spPr>
          <a:xfrm>
            <a:off x="1949475" y="4247075"/>
            <a:ext cx="10026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L" sz="2800" u="sng">
                <a:solidFill>
                  <a:schemeClr val="hlink"/>
                </a:solidFill>
                <a:latin typeface="Calibri"/>
                <a:ea typeface="Calibri"/>
                <a:cs typeface="Calibri"/>
                <a:sym typeface="Calibri"/>
                <a:hlinkClick r:id="rId4"/>
              </a:rPr>
              <a:t>http://127.0.0.1:5000</a:t>
            </a:r>
            <a:endParaRPr sz="2800">
              <a:solidFill>
                <a:schemeClr val="dk1"/>
              </a:solidFill>
              <a:latin typeface="Calibri"/>
              <a:ea typeface="Calibri"/>
              <a:cs typeface="Calibri"/>
              <a:sym typeface="Calibri"/>
            </a:endParaRPr>
          </a:p>
        </p:txBody>
      </p:sp>
      <p:pic>
        <p:nvPicPr>
          <p:cNvPr id="192" name="Google Shape;192;p11" title="2024-12-05 14-03-39.mp4">
            <a:hlinkClick r:id="rId5"/>
          </p:cNvPr>
          <p:cNvPicPr preferRelativeResize="0"/>
          <p:nvPr/>
        </p:nvPicPr>
        <p:blipFill>
          <a:blip r:embed="rId6">
            <a:alphaModFix/>
          </a:blip>
          <a:stretch>
            <a:fillRect/>
          </a:stretch>
        </p:blipFill>
        <p:spPr>
          <a:xfrm>
            <a:off x="6938200" y="3966400"/>
            <a:ext cx="3203989" cy="2402992"/>
          </a:xfrm>
          <a:prstGeom prst="rect">
            <a:avLst/>
          </a:prstGeom>
          <a:noFill/>
          <a:ln>
            <a:noFill/>
          </a:ln>
        </p:spPr>
      </p:pic>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descr="EscuelaIT Duoc UC - Escuela de Informática y Telecomunicaciones Duoc UC - Duoc  UC | LinkedIn" id="197" name="Google Shape;197;p12"/>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98" name="Google Shape;198;p12"/>
          <p:cNvSpPr txBox="1"/>
          <p:nvPr/>
        </p:nvSpPr>
        <p:spPr>
          <a:xfrm>
            <a:off x="1" y="1459095"/>
            <a:ext cx="12191999"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dk1"/>
                </a:solidFill>
                <a:latin typeface="Calibri"/>
                <a:ea typeface="Calibri"/>
                <a:cs typeface="Calibri"/>
                <a:sym typeface="Calibri"/>
              </a:rPr>
              <a:t>Resultados obtenidos</a:t>
            </a:r>
            <a:endParaRPr/>
          </a:p>
        </p:txBody>
      </p:sp>
      <p:sp>
        <p:nvSpPr>
          <p:cNvPr id="199" name="Google Shape;199;p12"/>
          <p:cNvSpPr txBox="1"/>
          <p:nvPr/>
        </p:nvSpPr>
        <p:spPr>
          <a:xfrm>
            <a:off x="1239750" y="3121200"/>
            <a:ext cx="97125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L" sz="2800">
                <a:solidFill>
                  <a:schemeClr val="dk1"/>
                </a:solidFill>
                <a:latin typeface="Calibri"/>
                <a:ea typeface="Calibri"/>
                <a:cs typeface="Calibri"/>
                <a:sym typeface="Calibri"/>
              </a:rPr>
              <a:t>Generación de Documentos </a:t>
            </a:r>
            <a:r>
              <a:rPr lang="es-CL" sz="2800">
                <a:solidFill>
                  <a:schemeClr val="dk1"/>
                </a:solidFill>
                <a:latin typeface="Calibri"/>
                <a:ea typeface="Calibri"/>
                <a:cs typeface="Calibri"/>
                <a:sym typeface="Calibri"/>
              </a:rPr>
              <a:t>básicos</a:t>
            </a:r>
            <a:r>
              <a:rPr lang="es-CL" sz="2800">
                <a:solidFill>
                  <a:schemeClr val="dk1"/>
                </a:solidFill>
                <a:latin typeface="Calibri"/>
                <a:ea typeface="Calibri"/>
                <a:cs typeface="Calibri"/>
                <a:sym typeface="Calibri"/>
              </a:rPr>
              <a:t> para certificado de residencia</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a:p>
            <a:pPr indent="0" lvl="0" marL="0" rtl="0" algn="l">
              <a:spcBef>
                <a:spcPts val="0"/>
              </a:spcBef>
              <a:spcAft>
                <a:spcPts val="0"/>
              </a:spcAft>
              <a:buNone/>
            </a:pPr>
            <a:r>
              <a:rPr lang="es-CL" sz="2800">
                <a:solidFill>
                  <a:schemeClr val="dk1"/>
                </a:solidFill>
                <a:latin typeface="Calibri"/>
                <a:ea typeface="Calibri"/>
                <a:cs typeface="Calibri"/>
                <a:sym typeface="Calibri"/>
              </a:rPr>
              <a:t>Crea y registra usuarios.</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a:p>
            <a:pPr indent="0" lvl="0" marL="0" rtl="0" algn="l">
              <a:spcBef>
                <a:spcPts val="0"/>
              </a:spcBef>
              <a:spcAft>
                <a:spcPts val="0"/>
              </a:spcAft>
              <a:buNone/>
            </a:pPr>
            <a:r>
              <a:rPr lang="es-CL" sz="2800">
                <a:solidFill>
                  <a:schemeClr val="dk1"/>
                </a:solidFill>
                <a:latin typeface="Calibri"/>
                <a:ea typeface="Calibri"/>
                <a:cs typeface="Calibri"/>
                <a:sym typeface="Calibri"/>
              </a:rPr>
              <a:t>Crea, registra y edita noticias importantes para la comunidad</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a:p>
            <a:pPr indent="0" lvl="0" marL="0" rtl="0" algn="l">
              <a:spcBef>
                <a:spcPts val="0"/>
              </a:spcBef>
              <a:spcAft>
                <a:spcPts val="0"/>
              </a:spcAft>
              <a:buNone/>
            </a:pPr>
            <a:r>
              <a:rPr lang="es-CL" sz="2800">
                <a:solidFill>
                  <a:schemeClr val="dk1"/>
                </a:solidFill>
                <a:latin typeface="Calibri"/>
                <a:ea typeface="Calibri"/>
                <a:cs typeface="Calibri"/>
                <a:sym typeface="Calibri"/>
              </a:rPr>
              <a:t>Crea y registra reservas para eventos</a:t>
            </a:r>
            <a:endParaRPr sz="280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descr="EscuelaIT Duoc UC - Escuela de Informática y Telecomunicaciones Duoc UC - Duoc  UC | LinkedIn" id="204" name="Google Shape;204;p13"/>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05" name="Google Shape;205;p13"/>
          <p:cNvSpPr txBox="1"/>
          <p:nvPr/>
        </p:nvSpPr>
        <p:spPr>
          <a:xfrm>
            <a:off x="1" y="1360773"/>
            <a:ext cx="12191999"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dk1"/>
                </a:solidFill>
                <a:latin typeface="Calibri"/>
                <a:ea typeface="Calibri"/>
                <a:cs typeface="Calibri"/>
                <a:sym typeface="Calibri"/>
              </a:rPr>
              <a:t>Obstáculos presentados durante el desarrollo</a:t>
            </a:r>
            <a:endParaRPr/>
          </a:p>
        </p:txBody>
      </p:sp>
      <p:sp>
        <p:nvSpPr>
          <p:cNvPr id="206" name="Google Shape;206;p13"/>
          <p:cNvSpPr txBox="1"/>
          <p:nvPr/>
        </p:nvSpPr>
        <p:spPr>
          <a:xfrm>
            <a:off x="1083000" y="2732775"/>
            <a:ext cx="10026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L" sz="2800">
                <a:solidFill>
                  <a:schemeClr val="dk1"/>
                </a:solidFill>
                <a:latin typeface="Calibri"/>
                <a:ea typeface="Calibri"/>
                <a:cs typeface="Calibri"/>
                <a:sym typeface="Calibri"/>
              </a:rPr>
              <a:t>Distribución</a:t>
            </a:r>
            <a:r>
              <a:rPr lang="es-CL" sz="2800">
                <a:solidFill>
                  <a:schemeClr val="dk1"/>
                </a:solidFill>
                <a:latin typeface="Calibri"/>
                <a:ea typeface="Calibri"/>
                <a:cs typeface="Calibri"/>
                <a:sym typeface="Calibri"/>
              </a:rPr>
              <a:t> del tiempo en las tareas</a:t>
            </a:r>
            <a:endParaRPr sz="2800">
              <a:solidFill>
                <a:schemeClr val="dk1"/>
              </a:solidFill>
              <a:latin typeface="Calibri"/>
              <a:ea typeface="Calibri"/>
              <a:cs typeface="Calibri"/>
              <a:sym typeface="Calibri"/>
            </a:endParaRPr>
          </a:p>
          <a:p>
            <a:pPr indent="0" lvl="0" marL="0" rtl="0" algn="l">
              <a:spcBef>
                <a:spcPts val="0"/>
              </a:spcBef>
              <a:spcAft>
                <a:spcPts val="0"/>
              </a:spcAft>
              <a:buNone/>
            </a:pPr>
            <a:r>
              <a:rPr lang="es-CL" sz="2800">
                <a:solidFill>
                  <a:schemeClr val="dk1"/>
                </a:solidFill>
                <a:latin typeface="Calibri"/>
                <a:ea typeface="Calibri"/>
                <a:cs typeface="Calibri"/>
                <a:sym typeface="Calibri"/>
              </a:rPr>
              <a:t>Definición</a:t>
            </a:r>
            <a:r>
              <a:rPr lang="es-CL" sz="2800">
                <a:solidFill>
                  <a:schemeClr val="dk1"/>
                </a:solidFill>
                <a:latin typeface="Calibri"/>
                <a:ea typeface="Calibri"/>
                <a:cs typeface="Calibri"/>
                <a:sym typeface="Calibri"/>
              </a:rPr>
              <a:t> de tecnología a utilizar.</a:t>
            </a:r>
            <a:endParaRPr sz="2800">
              <a:solidFill>
                <a:schemeClr val="dk1"/>
              </a:solidFill>
              <a:latin typeface="Calibri"/>
              <a:ea typeface="Calibri"/>
              <a:cs typeface="Calibri"/>
              <a:sym typeface="Calibri"/>
            </a:endParaRPr>
          </a:p>
          <a:p>
            <a:pPr indent="0" lvl="0" marL="0" rtl="0" algn="l">
              <a:spcBef>
                <a:spcPts val="0"/>
              </a:spcBef>
              <a:spcAft>
                <a:spcPts val="0"/>
              </a:spcAft>
              <a:buNone/>
            </a:pPr>
            <a:r>
              <a:rPr lang="es-CL" sz="2800">
                <a:solidFill>
                  <a:schemeClr val="dk1"/>
                </a:solidFill>
                <a:latin typeface="Calibri"/>
                <a:ea typeface="Calibri"/>
                <a:cs typeface="Calibri"/>
                <a:sym typeface="Calibri"/>
              </a:rPr>
              <a:t>Manejo de las tecnologías.</a:t>
            </a:r>
            <a:endParaRPr sz="280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descr="EscuelaIT Duoc UC - Escuela de Informática y Telecomunicaciones Duoc UC - Duoc  UC | LinkedIn" id="211" name="Google Shape;211;p14"/>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12" name="Google Shape;212;p14"/>
          <p:cNvSpPr txBox="1"/>
          <p:nvPr/>
        </p:nvSpPr>
        <p:spPr>
          <a:xfrm>
            <a:off x="0" y="3044279"/>
            <a:ext cx="12191999"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dk1"/>
                </a:solidFill>
                <a:latin typeface="Calibri"/>
                <a:ea typeface="Calibri"/>
                <a:cs typeface="Calibri"/>
                <a:sym typeface="Calibri"/>
              </a:rPr>
              <a:t>PREGUNTAS DE LA COMISIÓN</a:t>
            </a:r>
            <a:endParaRPr/>
          </a:p>
        </p:txBody>
      </p:sp>
    </p:spTree>
  </p:cSld>
  <p:clrMapOvr>
    <a:masterClrMapping/>
  </p:clrMapOvr>
  <p:transition spd="slow">
    <p:wipe dir="l"/>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descr="EscuelaIT Duoc UC - Escuela de Informática y Telecomunicaciones Duoc UC - Duoc  UC | LinkedIn" id="90" name="Google Shape;90;p2"/>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91" name="Google Shape;91;p2"/>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CL" sz="1800" u="none" cap="none" strike="noStrike">
                <a:solidFill>
                  <a:srgbClr val="757070"/>
                </a:solidFill>
                <a:latin typeface="Calibri"/>
                <a:ea typeface="Calibri"/>
                <a:cs typeface="Calibri"/>
                <a:sym typeface="Calibri"/>
              </a:rPr>
              <a:t>PROYECTO “</a:t>
            </a:r>
            <a:r>
              <a:rPr lang="es-CL" sz="1800">
                <a:solidFill>
                  <a:srgbClr val="757070"/>
                </a:solidFill>
                <a:latin typeface="Calibri"/>
                <a:ea typeface="Calibri"/>
                <a:cs typeface="Calibri"/>
                <a:sym typeface="Calibri"/>
              </a:rPr>
              <a:t>Vecinos Unidos</a:t>
            </a:r>
            <a:r>
              <a:rPr b="0" i="0" lang="es-CL" sz="1800" u="none" cap="none" strike="noStrike">
                <a:solidFill>
                  <a:srgbClr val="757070"/>
                </a:solidFill>
                <a:latin typeface="Calibri"/>
                <a:ea typeface="Calibri"/>
                <a:cs typeface="Calibri"/>
                <a:sym typeface="Calibri"/>
              </a:rPr>
              <a:t>”</a:t>
            </a:r>
            <a:endParaRPr/>
          </a:p>
        </p:txBody>
      </p:sp>
      <p:sp>
        <p:nvSpPr>
          <p:cNvPr id="92" name="Google Shape;92;p2"/>
          <p:cNvSpPr txBox="1"/>
          <p:nvPr/>
        </p:nvSpPr>
        <p:spPr>
          <a:xfrm>
            <a:off x="238327" y="3058616"/>
            <a:ext cx="3608961"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INTEGRANTES DEL PROYECTO</a:t>
            </a:r>
            <a:endParaRPr sz="1800">
              <a:solidFill>
                <a:schemeClr val="dk1"/>
              </a:solidFill>
              <a:latin typeface="Calibri"/>
              <a:ea typeface="Calibri"/>
              <a:cs typeface="Calibri"/>
              <a:sym typeface="Calibri"/>
            </a:endParaRPr>
          </a:p>
        </p:txBody>
      </p:sp>
      <p:cxnSp>
        <p:nvCxnSpPr>
          <p:cNvPr id="93" name="Google Shape;93;p2"/>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grpSp>
        <p:nvGrpSpPr>
          <p:cNvPr id="94" name="Google Shape;94;p2"/>
          <p:cNvGrpSpPr/>
          <p:nvPr/>
        </p:nvGrpSpPr>
        <p:grpSpPr>
          <a:xfrm>
            <a:off x="4152625" y="2978975"/>
            <a:ext cx="7697150" cy="1736493"/>
            <a:chOff x="0" y="-9"/>
            <a:chExt cx="7697150" cy="1359609"/>
          </a:xfrm>
        </p:grpSpPr>
        <p:sp>
          <p:nvSpPr>
            <p:cNvPr id="95" name="Google Shape;95;p2"/>
            <p:cNvSpPr/>
            <p:nvPr/>
          </p:nvSpPr>
          <p:spPr>
            <a:xfrm>
              <a:off x="0" y="0"/>
              <a:ext cx="7633500" cy="1359600"/>
            </a:xfrm>
            <a:prstGeom prst="roundRect">
              <a:avLst>
                <a:gd fmla="val 10000" name="adj"/>
              </a:avLst>
            </a:prstGeom>
            <a:gradFill>
              <a:gsLst>
                <a:gs pos="0">
                  <a:srgbClr val="6EA5DA"/>
                </a:gs>
                <a:gs pos="50000">
                  <a:srgbClr val="529BDA"/>
                </a:gs>
                <a:gs pos="100000">
                  <a:srgbClr val="4188C8"/>
                </a:gs>
              </a:gsLst>
              <a:lin ang="5400012" scaled="0"/>
            </a:gradFill>
            <a:ln>
              <a:noFill/>
            </a:ln>
            <a:effectLst>
              <a:outerShdw blurRad="57150" rotWithShape="0" algn="ctr" dir="5400000" dist="19050">
                <a:srgbClr val="000000">
                  <a:alpha val="627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txBox="1"/>
            <p:nvPr/>
          </p:nvSpPr>
          <p:spPr>
            <a:xfrm>
              <a:off x="1662650" y="-9"/>
              <a:ext cx="6034500" cy="1359600"/>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None/>
              </a:pPr>
              <a:r>
                <a:rPr lang="es-CL" sz="2600">
                  <a:solidFill>
                    <a:schemeClr val="lt1"/>
                  </a:solidFill>
                  <a:latin typeface="Calibri"/>
                  <a:ea typeface="Calibri"/>
                  <a:cs typeface="Calibri"/>
                  <a:sym typeface="Calibri"/>
                </a:rPr>
                <a:t>Nicolás Zamorano</a:t>
              </a:r>
              <a:endParaRPr b="0" i="0" sz="2600" u="none" cap="none" strike="noStrike">
                <a:solidFill>
                  <a:schemeClr val="lt1"/>
                </a:solidFill>
                <a:latin typeface="Calibri"/>
                <a:ea typeface="Calibri"/>
                <a:cs typeface="Calibri"/>
                <a:sym typeface="Calibri"/>
              </a:endParaRPr>
            </a:p>
            <a:p>
              <a:pPr indent="-228600" lvl="1" marL="228600" marR="0" rtl="0" algn="l">
                <a:lnSpc>
                  <a:spcPct val="90000"/>
                </a:lnSpc>
                <a:spcBef>
                  <a:spcPts val="910"/>
                </a:spcBef>
                <a:spcAft>
                  <a:spcPts val="0"/>
                </a:spcAft>
                <a:buClr>
                  <a:schemeClr val="lt1"/>
                </a:buClr>
                <a:buSzPts val="2000"/>
                <a:buFont typeface="Calibri"/>
                <a:buChar char="•"/>
              </a:pPr>
              <a:r>
                <a:rPr lang="es-CL" sz="2000">
                  <a:solidFill>
                    <a:schemeClr val="lt1"/>
                  </a:solidFill>
                  <a:latin typeface="Calibri"/>
                  <a:ea typeface="Calibri"/>
                  <a:cs typeface="Calibri"/>
                  <a:sym typeface="Calibri"/>
                </a:rPr>
                <a:t>Desarrollador Full-Stack</a:t>
              </a:r>
              <a:endParaRPr b="0" i="0" sz="2000" u="none" cap="none" strike="noStrike">
                <a:solidFill>
                  <a:schemeClr val="lt1"/>
                </a:solidFill>
                <a:latin typeface="Calibri"/>
                <a:ea typeface="Calibri"/>
                <a:cs typeface="Calibri"/>
                <a:sym typeface="Calibri"/>
              </a:endParaRPr>
            </a:p>
            <a:p>
              <a:pPr indent="-228600" lvl="1" marL="228600" marR="0" rtl="0" algn="l">
                <a:lnSpc>
                  <a:spcPct val="90000"/>
                </a:lnSpc>
                <a:spcBef>
                  <a:spcPts val="300"/>
                </a:spcBef>
                <a:spcAft>
                  <a:spcPts val="0"/>
                </a:spcAft>
                <a:buClr>
                  <a:schemeClr val="lt1"/>
                </a:buClr>
                <a:buSzPts val="2000"/>
                <a:buFont typeface="Calibri"/>
                <a:buChar char="•"/>
              </a:pPr>
              <a:r>
                <a:rPr lang="es-CL" sz="2000">
                  <a:solidFill>
                    <a:schemeClr val="lt1"/>
                  </a:solidFill>
                  <a:latin typeface="Calibri"/>
                  <a:ea typeface="Calibri"/>
                  <a:cs typeface="Calibri"/>
                  <a:sym typeface="Calibri"/>
                </a:rPr>
                <a:t>Desarrollo </a:t>
              </a:r>
              <a:r>
                <a:rPr lang="es-CL" sz="2000">
                  <a:solidFill>
                    <a:schemeClr val="lt1"/>
                  </a:solidFill>
                  <a:latin typeface="Calibri"/>
                  <a:ea typeface="Calibri"/>
                  <a:cs typeface="Calibri"/>
                  <a:sym typeface="Calibri"/>
                </a:rPr>
                <a:t>front</a:t>
              </a:r>
              <a:r>
                <a:rPr lang="es-CL" sz="2000">
                  <a:solidFill>
                    <a:schemeClr val="lt1"/>
                  </a:solidFill>
                  <a:latin typeface="Calibri"/>
                  <a:ea typeface="Calibri"/>
                  <a:cs typeface="Calibri"/>
                  <a:sym typeface="Calibri"/>
                </a:rPr>
                <a:t> end, back end, configuración base de datos, documentación, configuración repositorio</a:t>
              </a:r>
              <a:endParaRPr b="0" i="0" sz="2000" u="none" cap="none" strike="noStrike">
                <a:solidFill>
                  <a:schemeClr val="lt1"/>
                </a:solidFill>
                <a:latin typeface="Calibri"/>
                <a:ea typeface="Calibri"/>
                <a:cs typeface="Calibri"/>
                <a:sym typeface="Calibri"/>
              </a:endParaRPr>
            </a:p>
          </p:txBody>
        </p:sp>
        <p:sp>
          <p:nvSpPr>
            <p:cNvPr id="97" name="Google Shape;97;p2"/>
            <p:cNvSpPr/>
            <p:nvPr/>
          </p:nvSpPr>
          <p:spPr>
            <a:xfrm>
              <a:off x="135954" y="135954"/>
              <a:ext cx="1526700" cy="1087500"/>
            </a:xfrm>
            <a:prstGeom prst="roundRect">
              <a:avLst>
                <a:gd fmla="val 10000" name="adj"/>
              </a:avLst>
            </a:prstGeom>
            <a:solidFill>
              <a:srgbClr val="C3D4EB"/>
            </a:solidFill>
            <a:ln>
              <a:noFill/>
            </a:ln>
            <a:effectLst>
              <a:outerShdw blurRad="57150" rotWithShape="0" algn="ctr" dir="5400000" dist="19050">
                <a:srgbClr val="000000">
                  <a:alpha val="627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8" name="Google Shape;98;p2"/>
          <p:cNvPicPr preferRelativeResize="0"/>
          <p:nvPr/>
        </p:nvPicPr>
        <p:blipFill rotWithShape="1">
          <a:blip r:embed="rId4">
            <a:alphaModFix/>
          </a:blip>
          <a:srcRect b="0" l="0" r="0" t="8197"/>
          <a:stretch/>
        </p:blipFill>
        <p:spPr>
          <a:xfrm>
            <a:off x="4247425" y="3104225"/>
            <a:ext cx="1597675" cy="1486000"/>
          </a:xfrm>
          <a:prstGeom prst="rect">
            <a:avLst/>
          </a:prstGeom>
          <a:noFill/>
          <a:ln>
            <a:noFill/>
          </a:ln>
        </p:spPr>
      </p:pic>
    </p:spTree>
  </p:cSld>
  <p:clrMapOvr>
    <a:masterClrMapping/>
  </p:clrMapOvr>
  <p:transition spd="slow">
    <p:wipe dir="l"/>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p:nvPr/>
        </p:nvSpPr>
        <p:spPr>
          <a:xfrm>
            <a:off x="6912079" y="2177325"/>
            <a:ext cx="4348705" cy="4092601"/>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CL" sz="2800" u="sng">
                <a:solidFill>
                  <a:schemeClr val="dk1"/>
                </a:solidFill>
                <a:latin typeface="Calibri"/>
                <a:ea typeface="Calibri"/>
                <a:cs typeface="Calibri"/>
                <a:sym typeface="Calibri"/>
              </a:rPr>
              <a:t>Propuesta de solución</a:t>
            </a:r>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rtl="0" algn="just">
              <a:lnSpc>
                <a:spcPct val="150000"/>
              </a:lnSpc>
              <a:spcBef>
                <a:spcPts val="0"/>
              </a:spcBef>
              <a:spcAft>
                <a:spcPts val="0"/>
              </a:spcAft>
              <a:buClr>
                <a:schemeClr val="dk1"/>
              </a:buClr>
              <a:buSzPts val="1100"/>
              <a:buFont typeface="Arial"/>
              <a:buNone/>
            </a:pPr>
            <a:r>
              <a:rPr lang="es-CL" sz="1800">
                <a:solidFill>
                  <a:schemeClr val="dk1"/>
                </a:solidFill>
                <a:latin typeface="Calibri"/>
                <a:ea typeface="Calibri"/>
                <a:cs typeface="Calibri"/>
                <a:sym typeface="Calibri"/>
              </a:rPr>
              <a:t>Aplicación web de gestión de la unidad territorial</a:t>
            </a:r>
            <a:endParaRPr sz="1800">
              <a:solidFill>
                <a:schemeClr val="dk1"/>
              </a:solidFill>
              <a:latin typeface="Calibri"/>
              <a:ea typeface="Calibri"/>
              <a:cs typeface="Calibri"/>
              <a:sym typeface="Calibri"/>
            </a:endParaRPr>
          </a:p>
        </p:txBody>
      </p:sp>
      <p:pic>
        <p:nvPicPr>
          <p:cNvPr descr="EscuelaIT Duoc UC - Escuela de Informática y Telecomunicaciones Duoc UC - Duoc  UC | LinkedIn" id="104" name="Google Shape;104;p3"/>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05" name="Google Shape;105;p3"/>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“Vecinos Unidos”</a:t>
            </a:r>
            <a:endParaRPr/>
          </a:p>
        </p:txBody>
      </p:sp>
      <p:sp>
        <p:nvSpPr>
          <p:cNvPr id="106" name="Google Shape;106;p3"/>
          <p:cNvSpPr txBox="1"/>
          <p:nvPr/>
        </p:nvSpPr>
        <p:spPr>
          <a:xfrm>
            <a:off x="0" y="1130849"/>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DESCRIPCIÓN DEL PROYECTO</a:t>
            </a:r>
            <a:endParaRPr sz="1800">
              <a:solidFill>
                <a:schemeClr val="dk1"/>
              </a:solidFill>
              <a:latin typeface="Calibri"/>
              <a:ea typeface="Calibri"/>
              <a:cs typeface="Calibri"/>
              <a:sym typeface="Calibri"/>
            </a:endParaRPr>
          </a:p>
        </p:txBody>
      </p:sp>
      <p:cxnSp>
        <p:nvCxnSpPr>
          <p:cNvPr id="107" name="Google Shape;107;p3"/>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08" name="Google Shape;108;p3"/>
          <p:cNvSpPr/>
          <p:nvPr/>
        </p:nvSpPr>
        <p:spPr>
          <a:xfrm>
            <a:off x="714909" y="2169769"/>
            <a:ext cx="4348705" cy="4092601"/>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CL" sz="2800" u="sng">
                <a:solidFill>
                  <a:schemeClr val="dk1"/>
                </a:solidFill>
                <a:latin typeface="Calibri"/>
                <a:ea typeface="Calibri"/>
                <a:cs typeface="Calibri"/>
                <a:sym typeface="Calibri"/>
              </a:rPr>
              <a:t>Problema o dolor</a:t>
            </a:r>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CL" sz="1800">
                <a:solidFill>
                  <a:schemeClr val="dk1"/>
                </a:solidFill>
                <a:latin typeface="Calibri"/>
                <a:ea typeface="Calibri"/>
                <a:cs typeface="Calibri"/>
                <a:sym typeface="Calibri"/>
              </a:rPr>
              <a:t>A pesar del creciente uso de herramientas de tecnología de la información (TI) para optimizar procesos en distintas organizaciones, las juntas de vecinos, como entidades esenciales para la comunidad, aún no poseen el acceso a estas tecnologías. Esto limita su capacidad para organizarse, comunicarse y cumplir de manera eficiente su rol de representar y promover los intereses de la comunidad ante las autoridades.</a:t>
            </a:r>
            <a:endParaRPr sz="1800" u="sng">
              <a:solidFill>
                <a:schemeClr val="dk1"/>
              </a:solidFill>
              <a:latin typeface="Calibri"/>
              <a:ea typeface="Calibri"/>
              <a:cs typeface="Calibri"/>
              <a:sym typeface="Calibri"/>
            </a:endParaRPr>
          </a:p>
        </p:txBody>
      </p:sp>
      <p:sp>
        <p:nvSpPr>
          <p:cNvPr id="109" name="Google Shape;109;p3"/>
          <p:cNvSpPr/>
          <p:nvPr/>
        </p:nvSpPr>
        <p:spPr>
          <a:xfrm>
            <a:off x="5456903" y="3736258"/>
            <a:ext cx="1140542" cy="757084"/>
          </a:xfrm>
          <a:prstGeom prst="right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5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500"/>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500"/>
                                        <p:tgtEl>
                                          <p:spTgt spid="1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p:nvPr/>
        </p:nvSpPr>
        <p:spPr>
          <a:xfrm>
            <a:off x="614525" y="4272250"/>
            <a:ext cx="10962900" cy="2324700"/>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just">
              <a:lnSpc>
                <a:spcPct val="150000"/>
              </a:lnSpc>
              <a:spcBef>
                <a:spcPts val="1400"/>
              </a:spcBef>
              <a:spcAft>
                <a:spcPts val="0"/>
              </a:spcAft>
              <a:buClr>
                <a:schemeClr val="dk1"/>
              </a:buClr>
              <a:buSzPts val="1100"/>
              <a:buFont typeface="Arial"/>
              <a:buNone/>
            </a:pPr>
            <a:r>
              <a:rPr lang="es-CL" sz="2400">
                <a:solidFill>
                  <a:schemeClr val="dk1"/>
                </a:solidFill>
              </a:rPr>
              <a:t>Diseñar y desarrollar una </a:t>
            </a:r>
            <a:r>
              <a:rPr lang="es-CL" sz="2400">
                <a:solidFill>
                  <a:schemeClr val="dk1"/>
                </a:solidFill>
              </a:rPr>
              <a:t>aplicación</a:t>
            </a:r>
            <a:r>
              <a:rPr lang="es-CL" sz="2400">
                <a:solidFill>
                  <a:schemeClr val="dk1"/>
                </a:solidFill>
              </a:rPr>
              <a:t> web que permita crear, registrar y editar lo siguiente: vecinos, noticias, eventos. emitir certificados.</a:t>
            </a:r>
            <a:endParaRPr sz="2400">
              <a:solidFill>
                <a:schemeClr val="dk1"/>
              </a:solidFill>
              <a:latin typeface="Calibri"/>
              <a:ea typeface="Calibri"/>
              <a:cs typeface="Calibri"/>
              <a:sym typeface="Calibri"/>
            </a:endParaRPr>
          </a:p>
        </p:txBody>
      </p:sp>
      <p:pic>
        <p:nvPicPr>
          <p:cNvPr descr="EscuelaIT Duoc UC - Escuela de Informática y Telecomunicaciones Duoc UC - Duoc  UC | LinkedIn" id="115" name="Google Shape;115;p4"/>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16" name="Google Shape;116;p4"/>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“Vecinos Unidos”</a:t>
            </a:r>
            <a:endParaRPr/>
          </a:p>
        </p:txBody>
      </p:sp>
      <p:sp>
        <p:nvSpPr>
          <p:cNvPr id="117" name="Google Shape;117;p4"/>
          <p:cNvSpPr txBox="1"/>
          <p:nvPr/>
        </p:nvSpPr>
        <p:spPr>
          <a:xfrm>
            <a:off x="0" y="1384304"/>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Objetivo General</a:t>
            </a:r>
            <a:endParaRPr sz="1800">
              <a:solidFill>
                <a:schemeClr val="dk1"/>
              </a:solidFill>
              <a:latin typeface="Calibri"/>
              <a:ea typeface="Calibri"/>
              <a:cs typeface="Calibri"/>
              <a:sym typeface="Calibri"/>
            </a:endParaRPr>
          </a:p>
        </p:txBody>
      </p:sp>
      <p:cxnSp>
        <p:nvCxnSpPr>
          <p:cNvPr id="118" name="Google Shape;118;p4"/>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19" name="Google Shape;119;p4"/>
          <p:cNvSpPr txBox="1"/>
          <p:nvPr/>
        </p:nvSpPr>
        <p:spPr>
          <a:xfrm>
            <a:off x="1" y="3625746"/>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Objetivos Específicos</a:t>
            </a:r>
            <a:endParaRPr sz="1800">
              <a:solidFill>
                <a:schemeClr val="dk1"/>
              </a:solidFill>
              <a:latin typeface="Calibri"/>
              <a:ea typeface="Calibri"/>
              <a:cs typeface="Calibri"/>
              <a:sym typeface="Calibri"/>
            </a:endParaRPr>
          </a:p>
        </p:txBody>
      </p:sp>
      <p:sp>
        <p:nvSpPr>
          <p:cNvPr id="120" name="Google Shape;120;p4"/>
          <p:cNvSpPr/>
          <p:nvPr/>
        </p:nvSpPr>
        <p:spPr>
          <a:xfrm>
            <a:off x="614515" y="2040571"/>
            <a:ext cx="10962967" cy="1575221"/>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457200" rtl="0" algn="just">
              <a:lnSpc>
                <a:spcPct val="150000"/>
              </a:lnSpc>
              <a:spcBef>
                <a:spcPts val="0"/>
              </a:spcBef>
              <a:spcAft>
                <a:spcPts val="0"/>
              </a:spcAft>
              <a:buNone/>
            </a:pPr>
            <a:r>
              <a:rPr lang="es-CL" sz="1800">
                <a:solidFill>
                  <a:schemeClr val="dk1"/>
                </a:solidFill>
                <a:latin typeface="Calibri"/>
                <a:ea typeface="Calibri"/>
                <a:cs typeface="Calibri"/>
                <a:sym typeface="Calibri"/>
              </a:rPr>
              <a:t>Desarrollar soluciones tecnológicas accesibles y eficientes para optimizar la gestión, organización y comunicación de las juntas de vecinos, fortaleciendo su capacidad de promover el desarrollo comunitario y representar eficazmente los intereses de sus miembros ante las autoridades.</a:t>
            </a:r>
            <a:endParaRPr sz="1800">
              <a:solidFill>
                <a:schemeClr val="dk1"/>
              </a:solidFill>
              <a:latin typeface="Calibri"/>
              <a:ea typeface="Calibri"/>
              <a:cs typeface="Calibri"/>
              <a:sym typeface="Calibri"/>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500"/>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descr="EscuelaIT Duoc UC - Escuela de Informática y Telecomunicaciones Duoc UC - Duoc  UC | LinkedIn" id="125" name="Google Shape;125;p5"/>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26" name="Google Shape;126;p5"/>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“Vecinos Unidos”</a:t>
            </a:r>
            <a:endParaRPr/>
          </a:p>
        </p:txBody>
      </p:sp>
      <p:sp>
        <p:nvSpPr>
          <p:cNvPr id="127" name="Google Shape;127;p5"/>
          <p:cNvSpPr txBox="1"/>
          <p:nvPr/>
        </p:nvSpPr>
        <p:spPr>
          <a:xfrm>
            <a:off x="0" y="1432655"/>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Alcances y limitaciones del proyecto</a:t>
            </a:r>
            <a:endParaRPr/>
          </a:p>
        </p:txBody>
      </p:sp>
      <p:cxnSp>
        <p:nvCxnSpPr>
          <p:cNvPr id="128" name="Google Shape;128;p5"/>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29" name="Google Shape;129;p5"/>
          <p:cNvSpPr txBox="1"/>
          <p:nvPr/>
        </p:nvSpPr>
        <p:spPr>
          <a:xfrm>
            <a:off x="1384700" y="2263200"/>
            <a:ext cx="4206000" cy="407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L" sz="2300">
                <a:solidFill>
                  <a:schemeClr val="dk1"/>
                </a:solidFill>
                <a:latin typeface="Calibri"/>
                <a:ea typeface="Calibri"/>
                <a:cs typeface="Calibri"/>
                <a:sym typeface="Calibri"/>
              </a:rPr>
              <a:t>Alcances</a:t>
            </a:r>
            <a:endParaRPr sz="2300">
              <a:solidFill>
                <a:schemeClr val="dk1"/>
              </a:solidFill>
              <a:latin typeface="Calibri"/>
              <a:ea typeface="Calibri"/>
              <a:cs typeface="Calibri"/>
              <a:sym typeface="Calibri"/>
            </a:endParaRPr>
          </a:p>
          <a:p>
            <a:pPr indent="0" lvl="0" marL="0" rtl="0" algn="l">
              <a:spcBef>
                <a:spcPts val="0"/>
              </a:spcBef>
              <a:spcAft>
                <a:spcPts val="0"/>
              </a:spcAft>
              <a:buNone/>
            </a:pPr>
            <a:r>
              <a:rPr lang="es-CL" sz="2300">
                <a:solidFill>
                  <a:schemeClr val="dk1"/>
                </a:solidFill>
                <a:latin typeface="Calibri"/>
                <a:ea typeface="Calibri"/>
                <a:cs typeface="Calibri"/>
                <a:sym typeface="Calibri"/>
              </a:rPr>
              <a:t>El proyecto realizará lo siguiente:</a:t>
            </a:r>
            <a:endParaRPr sz="2300">
              <a:solidFill>
                <a:schemeClr val="dk1"/>
              </a:solidFill>
              <a:latin typeface="Calibri"/>
              <a:ea typeface="Calibri"/>
              <a:cs typeface="Calibri"/>
              <a:sym typeface="Calibri"/>
            </a:endParaRPr>
          </a:p>
          <a:p>
            <a:pPr indent="0" lvl="0" marL="0" rtl="0" algn="l">
              <a:spcBef>
                <a:spcPts val="0"/>
              </a:spcBef>
              <a:spcAft>
                <a:spcPts val="0"/>
              </a:spcAft>
              <a:buNone/>
            </a:pPr>
            <a:r>
              <a:rPr lang="es-CL" sz="2300">
                <a:solidFill>
                  <a:schemeClr val="dk1"/>
                </a:solidFill>
                <a:latin typeface="Calibri"/>
                <a:ea typeface="Calibri"/>
                <a:cs typeface="Calibri"/>
                <a:sym typeface="Calibri"/>
              </a:rPr>
              <a:t>	Crear usuario.</a:t>
            </a:r>
            <a:endParaRPr sz="2300">
              <a:solidFill>
                <a:schemeClr val="dk1"/>
              </a:solidFill>
              <a:latin typeface="Calibri"/>
              <a:ea typeface="Calibri"/>
              <a:cs typeface="Calibri"/>
              <a:sym typeface="Calibri"/>
            </a:endParaRPr>
          </a:p>
          <a:p>
            <a:pPr indent="457200" lvl="0" marL="0" rtl="0" algn="l">
              <a:spcBef>
                <a:spcPts val="0"/>
              </a:spcBef>
              <a:spcAft>
                <a:spcPts val="0"/>
              </a:spcAft>
              <a:buNone/>
            </a:pPr>
            <a:r>
              <a:rPr lang="es-CL" sz="2300">
                <a:solidFill>
                  <a:schemeClr val="dk1"/>
                </a:solidFill>
                <a:latin typeface="Calibri"/>
                <a:ea typeface="Calibri"/>
                <a:cs typeface="Calibri"/>
                <a:sym typeface="Calibri"/>
              </a:rPr>
              <a:t>Crear y visualizar noticias registrados.</a:t>
            </a:r>
            <a:endParaRPr sz="2300">
              <a:solidFill>
                <a:schemeClr val="dk1"/>
              </a:solidFill>
              <a:latin typeface="Calibri"/>
              <a:ea typeface="Calibri"/>
              <a:cs typeface="Calibri"/>
              <a:sym typeface="Calibri"/>
            </a:endParaRPr>
          </a:p>
          <a:p>
            <a:pPr indent="0" lvl="0" marL="0" rtl="0" algn="l">
              <a:spcBef>
                <a:spcPts val="0"/>
              </a:spcBef>
              <a:spcAft>
                <a:spcPts val="0"/>
              </a:spcAft>
              <a:buNone/>
            </a:pPr>
            <a:r>
              <a:rPr lang="es-CL" sz="2300">
                <a:solidFill>
                  <a:schemeClr val="dk1"/>
                </a:solidFill>
                <a:latin typeface="Calibri"/>
                <a:ea typeface="Calibri"/>
                <a:cs typeface="Calibri"/>
                <a:sym typeface="Calibri"/>
              </a:rPr>
              <a:t>	Visualizar los vecinos registrados.</a:t>
            </a:r>
            <a:endParaRPr sz="2300">
              <a:solidFill>
                <a:schemeClr val="dk1"/>
              </a:solidFill>
              <a:latin typeface="Calibri"/>
              <a:ea typeface="Calibri"/>
              <a:cs typeface="Calibri"/>
              <a:sym typeface="Calibri"/>
            </a:endParaRPr>
          </a:p>
          <a:p>
            <a:pPr indent="0" lvl="0" marL="0" rtl="0" algn="l">
              <a:spcBef>
                <a:spcPts val="0"/>
              </a:spcBef>
              <a:spcAft>
                <a:spcPts val="0"/>
              </a:spcAft>
              <a:buNone/>
            </a:pPr>
            <a:r>
              <a:rPr lang="es-CL" sz="2300">
                <a:solidFill>
                  <a:schemeClr val="dk1"/>
                </a:solidFill>
                <a:latin typeface="Calibri"/>
                <a:ea typeface="Calibri"/>
                <a:cs typeface="Calibri"/>
                <a:sym typeface="Calibri"/>
              </a:rPr>
              <a:t>	</a:t>
            </a:r>
            <a:r>
              <a:rPr lang="es-CL" sz="2300">
                <a:solidFill>
                  <a:schemeClr val="dk1"/>
                </a:solidFill>
                <a:latin typeface="Calibri"/>
                <a:ea typeface="Calibri"/>
                <a:cs typeface="Calibri"/>
                <a:sym typeface="Calibri"/>
              </a:rPr>
              <a:t>Emisión</a:t>
            </a:r>
            <a:r>
              <a:rPr lang="es-CL" sz="2300">
                <a:solidFill>
                  <a:schemeClr val="dk1"/>
                </a:solidFill>
                <a:latin typeface="Calibri"/>
                <a:ea typeface="Calibri"/>
                <a:cs typeface="Calibri"/>
                <a:sym typeface="Calibri"/>
              </a:rPr>
              <a:t> de certificados de residencia.</a:t>
            </a:r>
            <a:endParaRPr sz="2300">
              <a:solidFill>
                <a:schemeClr val="dk1"/>
              </a:solidFill>
              <a:latin typeface="Calibri"/>
              <a:ea typeface="Calibri"/>
              <a:cs typeface="Calibri"/>
              <a:sym typeface="Calibri"/>
            </a:endParaRPr>
          </a:p>
          <a:p>
            <a:pPr indent="0" lvl="0" marL="0" rtl="0" algn="l">
              <a:spcBef>
                <a:spcPts val="0"/>
              </a:spcBef>
              <a:spcAft>
                <a:spcPts val="0"/>
              </a:spcAft>
              <a:buNone/>
            </a:pPr>
            <a:r>
              <a:rPr lang="es-CL" sz="2300">
                <a:solidFill>
                  <a:schemeClr val="dk1"/>
                </a:solidFill>
                <a:latin typeface="Calibri"/>
                <a:ea typeface="Calibri"/>
                <a:cs typeface="Calibri"/>
                <a:sym typeface="Calibri"/>
              </a:rPr>
              <a:t>	Crear reservas de la sede vecinal para eventos.</a:t>
            </a:r>
            <a:endParaRPr sz="2300">
              <a:solidFill>
                <a:schemeClr val="dk1"/>
              </a:solidFill>
              <a:latin typeface="Calibri"/>
              <a:ea typeface="Calibri"/>
              <a:cs typeface="Calibri"/>
              <a:sym typeface="Calibri"/>
            </a:endParaRPr>
          </a:p>
        </p:txBody>
      </p:sp>
      <p:sp>
        <p:nvSpPr>
          <p:cNvPr id="130" name="Google Shape;130;p5"/>
          <p:cNvSpPr txBox="1"/>
          <p:nvPr/>
        </p:nvSpPr>
        <p:spPr>
          <a:xfrm>
            <a:off x="6653975" y="2263200"/>
            <a:ext cx="47364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L" sz="2400">
                <a:solidFill>
                  <a:schemeClr val="dk1"/>
                </a:solidFill>
                <a:latin typeface="Calibri"/>
                <a:ea typeface="Calibri"/>
                <a:cs typeface="Calibri"/>
                <a:sym typeface="Calibri"/>
              </a:rPr>
              <a:t>Limitaciones:</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lang="es-CL" sz="2400">
                <a:solidFill>
                  <a:schemeClr val="dk1"/>
                </a:solidFill>
                <a:latin typeface="Calibri"/>
                <a:ea typeface="Calibri"/>
                <a:cs typeface="Calibri"/>
                <a:sym typeface="Calibri"/>
              </a:rPr>
              <a:t>El proyecto se limitará para los vecinos de la sede vecinal n°14.</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s-CL" sz="2400">
                <a:solidFill>
                  <a:schemeClr val="dk1"/>
                </a:solidFill>
                <a:latin typeface="Calibri"/>
                <a:ea typeface="Calibri"/>
                <a:cs typeface="Calibri"/>
                <a:sym typeface="Calibri"/>
              </a:rPr>
              <a:t>El dispositivo debe tener conexión a internet.</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s-CL" sz="2400">
                <a:solidFill>
                  <a:schemeClr val="dk1"/>
                </a:solidFill>
                <a:latin typeface="Calibri"/>
                <a:ea typeface="Calibri"/>
                <a:cs typeface="Calibri"/>
                <a:sym typeface="Calibri"/>
              </a:rPr>
              <a:t>No tendrá vista para móviles</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380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descr="EscuelaIT Duoc UC - Escuela de Informática y Telecomunicaciones Duoc UC - Duoc  UC | LinkedIn" id="135" name="Google Shape;135;p6"/>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36" name="Google Shape;136;p6"/>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“Vecinos Unidos”</a:t>
            </a:r>
            <a:endParaRPr/>
          </a:p>
        </p:txBody>
      </p:sp>
      <p:sp>
        <p:nvSpPr>
          <p:cNvPr id="137" name="Google Shape;137;p6"/>
          <p:cNvSpPr txBox="1"/>
          <p:nvPr/>
        </p:nvSpPr>
        <p:spPr>
          <a:xfrm>
            <a:off x="0" y="1432655"/>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Metodología de trabajo para el desarrollo del proyecto</a:t>
            </a:r>
            <a:endParaRPr sz="1800">
              <a:solidFill>
                <a:schemeClr val="dk1"/>
              </a:solidFill>
              <a:latin typeface="Calibri"/>
              <a:ea typeface="Calibri"/>
              <a:cs typeface="Calibri"/>
              <a:sym typeface="Calibri"/>
            </a:endParaRPr>
          </a:p>
        </p:txBody>
      </p:sp>
      <p:cxnSp>
        <p:nvCxnSpPr>
          <p:cNvPr id="138" name="Google Shape;138;p6"/>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39" name="Google Shape;139;p6"/>
          <p:cNvPicPr preferRelativeResize="0"/>
          <p:nvPr/>
        </p:nvPicPr>
        <p:blipFill rotWithShape="1">
          <a:blip r:embed="rId4">
            <a:alphaModFix/>
          </a:blip>
          <a:srcRect b="54379" l="-979" r="3977" t="0"/>
          <a:stretch/>
        </p:blipFill>
        <p:spPr>
          <a:xfrm>
            <a:off x="3853925" y="2018825"/>
            <a:ext cx="7465414" cy="4839175"/>
          </a:xfrm>
          <a:prstGeom prst="rect">
            <a:avLst/>
          </a:prstGeom>
          <a:noFill/>
          <a:ln>
            <a:noFill/>
          </a:ln>
        </p:spPr>
      </p:pic>
      <p:sp>
        <p:nvSpPr>
          <p:cNvPr id="140" name="Google Shape;140;p6"/>
          <p:cNvSpPr txBox="1"/>
          <p:nvPr/>
        </p:nvSpPr>
        <p:spPr>
          <a:xfrm>
            <a:off x="978125" y="2237525"/>
            <a:ext cx="28758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L" sz="2800">
                <a:solidFill>
                  <a:schemeClr val="dk1"/>
                </a:solidFill>
                <a:latin typeface="Calibri"/>
                <a:ea typeface="Calibri"/>
                <a:cs typeface="Calibri"/>
                <a:sym typeface="Calibri"/>
              </a:rPr>
              <a:t>Metodología</a:t>
            </a:r>
            <a:r>
              <a:rPr lang="es-CL" sz="2800">
                <a:solidFill>
                  <a:schemeClr val="dk1"/>
                </a:solidFill>
                <a:latin typeface="Calibri"/>
                <a:ea typeface="Calibri"/>
                <a:cs typeface="Calibri"/>
                <a:sym typeface="Calibri"/>
              </a:rPr>
              <a:t> KanBan</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a:p>
            <a:pPr indent="0" lvl="0" marL="0" rtl="0" algn="l">
              <a:spcBef>
                <a:spcPts val="0"/>
              </a:spcBef>
              <a:spcAft>
                <a:spcPts val="0"/>
              </a:spcAft>
              <a:buNone/>
            </a:pPr>
            <a:r>
              <a:rPr lang="es-CL" sz="2800">
                <a:solidFill>
                  <a:schemeClr val="dk1"/>
                </a:solidFill>
                <a:latin typeface="Calibri"/>
                <a:ea typeface="Calibri"/>
                <a:cs typeface="Calibri"/>
                <a:sym typeface="Calibri"/>
              </a:rPr>
              <a:t>Mejor </a:t>
            </a:r>
            <a:r>
              <a:rPr lang="es-CL" sz="2800">
                <a:solidFill>
                  <a:schemeClr val="dk1"/>
                </a:solidFill>
                <a:latin typeface="Calibri"/>
                <a:ea typeface="Calibri"/>
                <a:cs typeface="Calibri"/>
                <a:sym typeface="Calibri"/>
              </a:rPr>
              <a:t>definición</a:t>
            </a:r>
            <a:r>
              <a:rPr lang="es-CL" sz="2800">
                <a:solidFill>
                  <a:schemeClr val="dk1"/>
                </a:solidFill>
                <a:latin typeface="Calibri"/>
                <a:ea typeface="Calibri"/>
                <a:cs typeface="Calibri"/>
                <a:sym typeface="Calibri"/>
              </a:rPr>
              <a:t> de los tiempo</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a:p>
            <a:pPr indent="0" lvl="0" marL="0" rtl="0" algn="l">
              <a:spcBef>
                <a:spcPts val="0"/>
              </a:spcBef>
              <a:spcAft>
                <a:spcPts val="0"/>
              </a:spcAft>
              <a:buNone/>
            </a:pPr>
            <a:r>
              <a:rPr lang="es-CL" sz="2800">
                <a:solidFill>
                  <a:schemeClr val="dk1"/>
                </a:solidFill>
                <a:latin typeface="Calibri"/>
                <a:ea typeface="Calibri"/>
                <a:cs typeface="Calibri"/>
                <a:sym typeface="Calibri"/>
              </a:rPr>
              <a:t>Tareas Completadas, por hacer y en desarrollo </a:t>
            </a:r>
            <a:endParaRPr sz="280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descr="EscuelaIT Duoc UC - Escuela de Informática y Telecomunicaciones Duoc UC - Duoc  UC | LinkedIn" id="145" name="Google Shape;145;p7"/>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46" name="Google Shape;146;p7"/>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“Vecinos Unidos”</a:t>
            </a:r>
            <a:endParaRPr/>
          </a:p>
        </p:txBody>
      </p:sp>
      <p:sp>
        <p:nvSpPr>
          <p:cNvPr id="147" name="Google Shape;147;p7"/>
          <p:cNvSpPr txBox="1"/>
          <p:nvPr/>
        </p:nvSpPr>
        <p:spPr>
          <a:xfrm>
            <a:off x="1" y="1155656"/>
            <a:ext cx="12191999" cy="89255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Cronograma para el desarrollo del proyecto</a:t>
            </a:r>
            <a:endParaRPr/>
          </a:p>
          <a:p>
            <a:pPr indent="0" lvl="0" marL="0" marR="0" rtl="0" algn="ctr">
              <a:spcBef>
                <a:spcPts val="0"/>
              </a:spcBef>
              <a:spcAft>
                <a:spcPts val="0"/>
              </a:spcAft>
              <a:buNone/>
            </a:pPr>
            <a:r>
              <a:rPr lang="es-CL" sz="1600">
                <a:solidFill>
                  <a:srgbClr val="757070"/>
                </a:solidFill>
                <a:latin typeface="Calibri"/>
                <a:ea typeface="Calibri"/>
                <a:cs typeface="Calibri"/>
                <a:sym typeface="Calibri"/>
              </a:rPr>
              <a:t>* Utilizar cronograma de inicio, indicando el cumplimiento al término del proyecto </a:t>
            </a:r>
            <a:endParaRPr sz="1000">
              <a:solidFill>
                <a:srgbClr val="757070"/>
              </a:solidFill>
              <a:latin typeface="Calibri"/>
              <a:ea typeface="Calibri"/>
              <a:cs typeface="Calibri"/>
              <a:sym typeface="Calibri"/>
            </a:endParaRPr>
          </a:p>
        </p:txBody>
      </p:sp>
      <p:cxnSp>
        <p:nvCxnSpPr>
          <p:cNvPr id="148" name="Google Shape;148;p7"/>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49" name="Google Shape;149;p7">
            <a:hlinkClick r:id="rId4"/>
          </p:cNvPr>
          <p:cNvSpPr txBox="1"/>
          <p:nvPr/>
        </p:nvSpPr>
        <p:spPr>
          <a:xfrm>
            <a:off x="1653575" y="3324575"/>
            <a:ext cx="9347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L" sz="2800">
                <a:solidFill>
                  <a:schemeClr val="dk1"/>
                </a:solidFill>
                <a:latin typeface="Calibri"/>
                <a:ea typeface="Calibri"/>
                <a:cs typeface="Calibri"/>
                <a:sym typeface="Calibri"/>
              </a:rPr>
              <a:t>Link para la carta gantt</a:t>
            </a:r>
            <a:endParaRPr sz="280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descr="EscuelaIT Duoc UC - Escuela de Informática y Telecomunicaciones Duoc UC - Duoc  UC | LinkedIn" id="154" name="Google Shape;154;p8"/>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55" name="Google Shape;155;p8"/>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“Vecinos Unidos”</a:t>
            </a:r>
            <a:endParaRPr/>
          </a:p>
        </p:txBody>
      </p:sp>
      <p:sp>
        <p:nvSpPr>
          <p:cNvPr id="156" name="Google Shape;156;p8"/>
          <p:cNvSpPr txBox="1"/>
          <p:nvPr/>
        </p:nvSpPr>
        <p:spPr>
          <a:xfrm>
            <a:off x="0" y="858605"/>
            <a:ext cx="12192000" cy="861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Arquitectura del software</a:t>
            </a:r>
            <a:endParaRPr/>
          </a:p>
          <a:p>
            <a:pPr indent="0" lvl="0" marL="0" marR="0" rtl="0" algn="ctr">
              <a:spcBef>
                <a:spcPts val="0"/>
              </a:spcBef>
              <a:spcAft>
                <a:spcPts val="0"/>
              </a:spcAft>
              <a:buNone/>
            </a:pPr>
            <a:r>
              <a:t/>
            </a:r>
            <a:endParaRPr/>
          </a:p>
        </p:txBody>
      </p:sp>
      <p:cxnSp>
        <p:nvCxnSpPr>
          <p:cNvPr id="157" name="Google Shape;157;p8"/>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58" name="Google Shape;158;p8"/>
          <p:cNvPicPr preferRelativeResize="0"/>
          <p:nvPr/>
        </p:nvPicPr>
        <p:blipFill>
          <a:blip r:embed="rId4">
            <a:alphaModFix/>
          </a:blip>
          <a:stretch>
            <a:fillRect/>
          </a:stretch>
        </p:blipFill>
        <p:spPr>
          <a:xfrm>
            <a:off x="7163425" y="1720505"/>
            <a:ext cx="3997811" cy="4832695"/>
          </a:xfrm>
          <a:prstGeom prst="rect">
            <a:avLst/>
          </a:prstGeom>
          <a:noFill/>
          <a:ln>
            <a:noFill/>
          </a:ln>
        </p:spPr>
      </p:pic>
      <p:sp>
        <p:nvSpPr>
          <p:cNvPr id="159" name="Google Shape;159;p8"/>
          <p:cNvSpPr txBox="1"/>
          <p:nvPr/>
        </p:nvSpPr>
        <p:spPr>
          <a:xfrm>
            <a:off x="1451350" y="1896500"/>
            <a:ext cx="4006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L" sz="2800">
                <a:solidFill>
                  <a:schemeClr val="dk1"/>
                </a:solidFill>
                <a:latin typeface="Calibri"/>
                <a:ea typeface="Calibri"/>
                <a:cs typeface="Calibri"/>
                <a:sym typeface="Calibri"/>
              </a:rPr>
              <a:t>Arquitectura MVC</a:t>
            </a:r>
            <a:endParaRPr sz="280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descr="EscuelaIT Duoc UC - Escuela de Informática y Telecomunicaciones Duoc UC - Duoc  UC | LinkedIn" id="164" name="Google Shape;164;p9"/>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65" name="Google Shape;165;p9"/>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“Vecinos Unidos”</a:t>
            </a:r>
            <a:endParaRPr/>
          </a:p>
        </p:txBody>
      </p:sp>
      <p:sp>
        <p:nvSpPr>
          <p:cNvPr id="166" name="Google Shape;166;p9"/>
          <p:cNvSpPr txBox="1"/>
          <p:nvPr/>
        </p:nvSpPr>
        <p:spPr>
          <a:xfrm>
            <a:off x="0" y="855355"/>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Modelo de datos</a:t>
            </a:r>
            <a:endParaRPr/>
          </a:p>
        </p:txBody>
      </p:sp>
      <p:cxnSp>
        <p:nvCxnSpPr>
          <p:cNvPr id="167" name="Google Shape;167;p9"/>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68" name="Google Shape;168;p9"/>
          <p:cNvPicPr preferRelativeResize="0"/>
          <p:nvPr/>
        </p:nvPicPr>
        <p:blipFill>
          <a:blip r:embed="rId4">
            <a:alphaModFix/>
          </a:blip>
          <a:stretch>
            <a:fillRect/>
          </a:stretch>
        </p:blipFill>
        <p:spPr>
          <a:xfrm>
            <a:off x="674350" y="1557500"/>
            <a:ext cx="10924900" cy="5051350"/>
          </a:xfrm>
          <a:prstGeom prst="rect">
            <a:avLst/>
          </a:prstGeom>
          <a:noFill/>
          <a:ln>
            <a:noFill/>
          </a:ln>
        </p:spPr>
      </p:pic>
    </p:spTree>
  </p:cSld>
  <p:clrMapOvr>
    <a:masterClrMapping/>
  </p:clrMapOvr>
  <p:transition spd="slow">
    <p:wipe dir="l"/>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2023-10-28T21:12:11Z</dcterms:created>
  <dc:creator>Gerardo Galan Cruz</dc:creator>
</cp:coreProperties>
</file>