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0989C8-5870-41CC-AE4F-6B893B9D7ABF}">
  <a:tblStyle styleId="{610989C8-5870-41CC-AE4F-6B893B9D7A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0602ebf71b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0602ebf71b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602ebf71b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602ebf71b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8d1dca10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8d1dca10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8d1dca10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f8d1dca10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602ebf71b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602ebf71b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f8d1dca10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f8d1dca10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8d1dca10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f8d1dca10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f8d1dca10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f8d1dca10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0602ebf71b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0602ebf71b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602ebf71b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0602ebf71b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“Vecinos Unidos“ Proyecto para junta de vecinos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775400"/>
            <a:ext cx="3470700" cy="10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Nicolás Zamorano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Capstone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Ingeniería en </a:t>
            </a:r>
            <a:r>
              <a:rPr lang="es"/>
              <a:t>Informática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27/09/2024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 KanBan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462425" y="1567550"/>
            <a:ext cx="2973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La estrategia escogida para este proyecto es la metodología kanban ya que permite controlar el flujo de trabajo y manejar los tiempos dedicados a cada actividad. 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descr="Scrumban - Wikipedia"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371" y="1234149"/>
            <a:ext cx="5247601" cy="31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 y reflexiones</a:t>
            </a:r>
            <a:endParaRPr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299825" y="1493650"/>
            <a:ext cx="42006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Áreas</a:t>
            </a:r>
            <a:r>
              <a:rPr lang="es"/>
              <a:t> de la sociedad sin Transformación digital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Tareas automatizadas, trabajo </a:t>
            </a:r>
            <a:r>
              <a:rPr lang="es"/>
              <a:t>más</a:t>
            </a:r>
            <a:r>
              <a:rPr lang="es"/>
              <a:t> eficiente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Mejorar la calidad de vida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descansar, pensar, persona, personas, estilo de vida, relajarse ..."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93650"/>
            <a:ext cx="4513099" cy="298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Problemática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2789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En la actualidad, las organizaciones utilizan herramientas de tecnología de la información, TI, con el propósito de mejorar en cuanto a organización, comunicación, reducción de tiempos, costos, mano de obra, energía y recursos materiales de sus proyectos, es por esto que constantemente buscan soluciones tecnológicas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  <p:pic>
        <p:nvPicPr>
          <p:cNvPr descr="Fotos gratis : pregunta, marca, responder, solución, firmar, mano ..."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550" y="989875"/>
            <a:ext cx="3898952" cy="25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 Vecinos Unidos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168475"/>
            <a:ext cx="3942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Aplicación web de gestión de la unidad territorial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Registros de los vecinos de la villa, manejo de solicitud y emisión de certificado de residencia, se publicarán eventos de la comunidad, últimas noticias de la comuna y del país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ncepto de idea | Vectores de dominio público"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7925" y="1225450"/>
            <a:ext cx="3127300" cy="31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Grupo Objetivo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168475"/>
            <a:ext cx="3942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Usuario: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Hombre / Mujer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Edad: 30 / 80 años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otos gratis : objetivo, trabajo en equipo, juntos, viajar, viaje ..."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1900" y="1460250"/>
            <a:ext cx="3599698" cy="239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es" sz="1600">
                <a:latin typeface="Arial"/>
                <a:ea typeface="Arial"/>
                <a:cs typeface="Arial"/>
                <a:sym typeface="Arial"/>
              </a:rPr>
              <a:t>Objetivos Generales: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735850" y="968975"/>
            <a:ext cx="4060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s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Mejorar la gestión de la unidad territorial de una junta de vecinos.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Implementar un sistema de gestión de usuarios.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Asegurar la compatibilidad responsiva de la aplicación PC.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CÓMO DEBEN SER LOS OBJETIVOS? - REGLA SMART | Seguir la reg… | Flickr"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6475" y="1559300"/>
            <a:ext cx="2520200" cy="217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Específicos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913200" y="1057650"/>
            <a:ext cx="7571100" cy="3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276225" lvl="0" marL="45720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b="1" lang="es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lang="es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: Implementar un sistema de gestión de usuarios.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62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s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Específico</a:t>
            </a:r>
            <a:r>
              <a:rPr lang="es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: Desarrollar un sistema de registro, autenticación y administración de roles para los usuarios.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62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s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Medible</a:t>
            </a:r>
            <a:r>
              <a:rPr lang="es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: El sistema debe permitir la creación, modificación y eliminación de usuarios, con al menos dos roles de acceso (administrador y usuario estándar).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62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s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Alcanzable</a:t>
            </a:r>
            <a:r>
              <a:rPr lang="es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: Utilizando </a:t>
            </a:r>
            <a:r>
              <a:rPr i="1" lang="es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Node.js/Express</a:t>
            </a:r>
            <a:r>
              <a:rPr lang="es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y bases de datos como </a:t>
            </a:r>
            <a:r>
              <a:rPr i="1" lang="es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PostgreSQL</a:t>
            </a:r>
            <a:r>
              <a:rPr lang="es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, se pueden implementar librerías y </a:t>
            </a:r>
            <a:r>
              <a:rPr i="1" lang="es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APIs </a:t>
            </a:r>
            <a:r>
              <a:rPr lang="es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preexistentes para gestionar usuarios y autenticación.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62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s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Relevante</a:t>
            </a:r>
            <a:r>
              <a:rPr lang="es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: La gestión de usuarios es clave para controlar los accesos a los documentos, eventos y noticias dentro de la aplicación.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62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s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Tiempo</a:t>
            </a:r>
            <a:r>
              <a:rPr lang="es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: Este sistema debe estar completamente funcional en un plazo de 3 meses.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1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2.</a:t>
            </a:r>
            <a:r>
              <a:rPr lang="es" sz="11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11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lang="es" sz="11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: Implementar un sistema de adjuntar y emitir documentos</a:t>
            </a:r>
            <a:endParaRPr sz="11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6225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s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Específico</a:t>
            </a:r>
            <a:r>
              <a:rPr lang="es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: Permitir a los usuarios adjuntar documentos (PDF, imágenes, etc.) y emitir documentos generados desde la plataforma.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62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s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Medible</a:t>
            </a:r>
            <a:r>
              <a:rPr lang="es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: El sistema debe permitir al menos 100 cargas de documentos por usuario, con una capacidad de almacenamiento de hasta 1 GB por usuario.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62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s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Alcanzable</a:t>
            </a:r>
            <a:r>
              <a:rPr lang="es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: Utilizando servicios de almacenamiento en la nube como </a:t>
            </a:r>
            <a:r>
              <a:rPr i="1" lang="es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Firebase Storage</a:t>
            </a:r>
            <a:r>
              <a:rPr lang="es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i="1" lang="es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Amazon S3</a:t>
            </a:r>
            <a:r>
              <a:rPr lang="es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62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s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Relevante</a:t>
            </a:r>
            <a:r>
              <a:rPr lang="es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: El manejo de documentos es esencial para el propósito del proyecto, ya que permite almacenar y compartir información.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62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s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Tiempo</a:t>
            </a:r>
            <a:r>
              <a:rPr lang="es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: El sistema debe estar operando en un plazo de 2 meses.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1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3. Objetivo: </a:t>
            </a:r>
            <a:r>
              <a:rPr lang="es" sz="11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Asegurar la compatibilidad responsiva de la aplicación PC</a:t>
            </a:r>
            <a:endParaRPr sz="11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6225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s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Específico</a:t>
            </a:r>
            <a:r>
              <a:rPr lang="es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: Garantizar que la aplicación web sea completamente responsiva, adaptándose a dispositivos con acceso a internet.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62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s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Medible</a:t>
            </a:r>
            <a:r>
              <a:rPr lang="es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: La aplicación debe ser evaluada y ajustada para cumplir con criterios de responsividad en al menos 5 dispositivos diferentes.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62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s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Alcanzable</a:t>
            </a:r>
            <a:r>
              <a:rPr lang="es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: Utilizando </a:t>
            </a:r>
            <a:r>
              <a:rPr i="1" lang="es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frameworks</a:t>
            </a:r>
            <a:r>
              <a:rPr lang="es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como </a:t>
            </a:r>
            <a:r>
              <a:rPr i="1" lang="es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React</a:t>
            </a:r>
            <a:r>
              <a:rPr lang="es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junto con bibliotecas de diseño responsivo como </a:t>
            </a:r>
            <a:r>
              <a:rPr i="1" lang="es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Bootstrap</a:t>
            </a:r>
            <a:r>
              <a:rPr lang="es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o Material </a:t>
            </a:r>
            <a:r>
              <a:rPr i="1" lang="es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UI</a:t>
            </a:r>
            <a:r>
              <a:rPr lang="es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62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s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Relevante</a:t>
            </a:r>
            <a:r>
              <a:rPr lang="es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: La experiencia de usuario debe ser consistente y amigable en cualquier dispositivo, lo que es clave para la adopción de la plataforma.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62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s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Tiempo</a:t>
            </a:r>
            <a:r>
              <a:rPr lang="es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: La versión responsiva debe estar finalizada en un plazo de 1 mes.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Factibilidad Legal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16200" y="946775"/>
            <a:ext cx="4149000" cy="3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Fundamentales para ciberseguridad</a:t>
            </a:r>
            <a:endParaRPr/>
          </a:p>
          <a:p>
            <a:pPr indent="-304800" lvl="0" marL="4572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s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Ley N°21.663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s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Ley N°21.459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s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Ley N°19.628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s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Ley N°19.799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200">
                <a:latin typeface="Arial"/>
                <a:ea typeface="Arial"/>
                <a:cs typeface="Arial"/>
                <a:sym typeface="Arial"/>
              </a:rPr>
              <a:t>Sobre transformación digital y acceso a la información pública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s" sz="11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Ley N°</a:t>
            </a:r>
            <a:r>
              <a:rPr lang="es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19.880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s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Ley N°21.180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s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Ley N°20.285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ombre pensando Stock de Foto gratis - Public Domain Pictures"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2725" y="946825"/>
            <a:ext cx="3310749" cy="356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Factibilidad Técnica</a:t>
            </a:r>
            <a:endParaRPr/>
          </a:p>
        </p:txBody>
      </p:sp>
      <p:graphicFrame>
        <p:nvGraphicFramePr>
          <p:cNvPr id="182" name="Google Shape;182;p20"/>
          <p:cNvGraphicFramePr/>
          <p:nvPr/>
        </p:nvGraphicFramePr>
        <p:xfrm>
          <a:off x="1122425" y="98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{610989C8-5870-41CC-AE4F-6B893B9D7ABF}</a:tableStyleId>
              </a:tblPr>
              <a:tblGrid>
                <a:gridCol w="1865200"/>
                <a:gridCol w="1865200"/>
                <a:gridCol w="1865200"/>
                <a:gridCol w="1865200"/>
              </a:tblGrid>
              <a:tr h="3551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600">
                          <a:solidFill>
                            <a:schemeClr val="lt1"/>
                          </a:solidFill>
                        </a:rPr>
                        <a:t>Componente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600">
                          <a:solidFill>
                            <a:schemeClr val="lt1"/>
                          </a:solidFill>
                        </a:rPr>
                        <a:t>Tecnologías/Frameworks Recomendados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600">
                          <a:solidFill>
                            <a:schemeClr val="lt1"/>
                          </a:solidFill>
                        </a:rPr>
                        <a:t>Ventajas Técnicas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600">
                          <a:solidFill>
                            <a:schemeClr val="lt1"/>
                          </a:solidFill>
                        </a:rPr>
                        <a:t>Factibilidad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8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chemeClr val="lt1"/>
                          </a:solidFill>
                        </a:rPr>
                        <a:t>Frontend: Aplicación Web Responsiva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600">
                          <a:solidFill>
                            <a:schemeClr val="lt1"/>
                          </a:solidFill>
                        </a:rPr>
                        <a:t>React, Vue.js, Angular</a:t>
                      </a:r>
                      <a:endParaRPr i="1" sz="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600">
                          <a:solidFill>
                            <a:schemeClr val="lt1"/>
                          </a:solidFill>
                        </a:rPr>
                        <a:t>UI Libraries: Bootstrap, Material UI</a:t>
                      </a:r>
                      <a:endParaRPr i="1" sz="6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chemeClr val="lt1"/>
                          </a:solidFill>
                        </a:rPr>
                        <a:t>- Compatibles con múltiples dispositivos (PC, tablets, móviles).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chemeClr val="lt1"/>
                          </a:solidFill>
                        </a:rPr>
                        <a:t>- Librerías de </a:t>
                      </a:r>
                      <a:r>
                        <a:rPr i="1" lang="es" sz="600">
                          <a:solidFill>
                            <a:schemeClr val="lt1"/>
                          </a:solidFill>
                        </a:rPr>
                        <a:t>UI</a:t>
                      </a:r>
                      <a:r>
                        <a:rPr lang="es" sz="600">
                          <a:solidFill>
                            <a:schemeClr val="lt1"/>
                          </a:solidFill>
                        </a:rPr>
                        <a:t> para crear interfaces amigables y responsivas.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chemeClr val="lt1"/>
                          </a:solidFill>
                        </a:rPr>
                        <a:t>Alta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03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chemeClr val="lt1"/>
                          </a:solidFill>
                        </a:rPr>
                        <a:t>Backend: Gestión de usuarios, eventos y documentos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600">
                          <a:solidFill>
                            <a:schemeClr val="lt1"/>
                          </a:solidFill>
                        </a:rPr>
                        <a:t>Node.js/Express</a:t>
                      </a:r>
                      <a:endParaRPr i="1" sz="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600">
                          <a:solidFill>
                            <a:schemeClr val="lt1"/>
                          </a:solidFill>
                        </a:rPr>
                        <a:t>Python/Django</a:t>
                      </a:r>
                      <a:endParaRPr i="1" sz="6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chemeClr val="lt1"/>
                          </a:solidFill>
                        </a:rPr>
                        <a:t>- </a:t>
                      </a:r>
                      <a:r>
                        <a:rPr i="1" lang="es" sz="600">
                          <a:solidFill>
                            <a:schemeClr val="lt1"/>
                          </a:solidFill>
                        </a:rPr>
                        <a:t>Node.js/Express</a:t>
                      </a:r>
                      <a:r>
                        <a:rPr lang="es" sz="600">
                          <a:solidFill>
                            <a:schemeClr val="lt1"/>
                          </a:solidFill>
                        </a:rPr>
                        <a:t>: Rápido, no bloqueante y escalable.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chemeClr val="lt1"/>
                          </a:solidFill>
                        </a:rPr>
                        <a:t>- </a:t>
                      </a:r>
                      <a:r>
                        <a:rPr i="1" lang="es" sz="600">
                          <a:solidFill>
                            <a:schemeClr val="lt1"/>
                          </a:solidFill>
                        </a:rPr>
                        <a:t>Django</a:t>
                      </a:r>
                      <a:r>
                        <a:rPr lang="es" sz="600">
                          <a:solidFill>
                            <a:schemeClr val="lt1"/>
                          </a:solidFill>
                        </a:rPr>
                        <a:t>: Estructurado, seguro, ideal para proyectos que necesitan autenticación avanzada.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chemeClr val="lt1"/>
                          </a:solidFill>
                        </a:rPr>
                        <a:t>Alta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3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chemeClr val="lt1"/>
                          </a:solidFill>
                        </a:rPr>
                        <a:t>Gestión de Eventos con Calendario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600">
                          <a:solidFill>
                            <a:schemeClr val="lt1"/>
                          </a:solidFill>
                        </a:rPr>
                        <a:t>FullCalendar (React, Vue.js, Angular)</a:t>
                      </a:r>
                      <a:endParaRPr i="1" sz="6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chemeClr val="lt1"/>
                          </a:solidFill>
                        </a:rPr>
                        <a:t>- Funcionalidades listas para mostrar, crear y modificar eventos en un calendario.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chemeClr val="lt1"/>
                          </a:solidFill>
                        </a:rPr>
                        <a:t>- Fácil integración con base de datos.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chemeClr val="lt1"/>
                          </a:solidFill>
                        </a:rPr>
                        <a:t>Alta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3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chemeClr val="lt1"/>
                          </a:solidFill>
                        </a:rPr>
                        <a:t>Gestión de Documentos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600">
                          <a:solidFill>
                            <a:schemeClr val="lt1"/>
                          </a:solidFill>
                        </a:rPr>
                        <a:t>Amazon S3, Firebase Storage, </a:t>
                      </a:r>
                      <a:r>
                        <a:rPr lang="es" sz="600">
                          <a:solidFill>
                            <a:schemeClr val="lt1"/>
                          </a:solidFill>
                        </a:rPr>
                        <a:t>Almacenamiento en servidor propio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chemeClr val="lt1"/>
                          </a:solidFill>
                        </a:rPr>
                        <a:t>- Integración nativa con </a:t>
                      </a:r>
                      <a:r>
                        <a:rPr i="1" lang="es" sz="600">
                          <a:solidFill>
                            <a:schemeClr val="lt1"/>
                          </a:solidFill>
                        </a:rPr>
                        <a:t>Node.js/Django</a:t>
                      </a:r>
                      <a:r>
                        <a:rPr lang="es" sz="600">
                          <a:solidFill>
                            <a:schemeClr val="lt1"/>
                          </a:solidFill>
                        </a:rPr>
                        <a:t>.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chemeClr val="lt1"/>
                          </a:solidFill>
                        </a:rPr>
                        <a:t>- Manejo estándar de archivos (PDF, imágenes), asociado a usuarios.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chemeClr val="lt1"/>
                          </a:solidFill>
                        </a:rPr>
                        <a:t>Alta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8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chemeClr val="lt1"/>
                          </a:solidFill>
                        </a:rPr>
                        <a:t>Base de Datos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600">
                          <a:solidFill>
                            <a:schemeClr val="lt1"/>
                          </a:solidFill>
                        </a:rPr>
                        <a:t>PostgreSQL (</a:t>
                      </a:r>
                      <a:r>
                        <a:rPr lang="es" sz="600">
                          <a:solidFill>
                            <a:schemeClr val="lt1"/>
                          </a:solidFill>
                        </a:rPr>
                        <a:t>relacional</a:t>
                      </a:r>
                      <a:r>
                        <a:rPr i="1" lang="es" sz="600">
                          <a:solidFill>
                            <a:schemeClr val="lt1"/>
                          </a:solidFill>
                        </a:rPr>
                        <a:t>)</a:t>
                      </a:r>
                      <a:endParaRPr i="1" sz="6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chemeClr val="lt1"/>
                          </a:solidFill>
                        </a:rPr>
                        <a:t>- Escalables.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chemeClr val="lt1"/>
                          </a:solidFill>
                        </a:rPr>
                        <a:t>- Integración sencilla con </a:t>
                      </a:r>
                      <a:r>
                        <a:rPr i="1" lang="es" sz="600">
                          <a:solidFill>
                            <a:schemeClr val="lt1"/>
                          </a:solidFill>
                        </a:rPr>
                        <a:t>ORMs (Sequelize, Mongoose</a:t>
                      </a:r>
                      <a:r>
                        <a:rPr lang="es" sz="600">
                          <a:solidFill>
                            <a:schemeClr val="lt1"/>
                          </a:solidFill>
                        </a:rPr>
                        <a:t>) en </a:t>
                      </a:r>
                      <a:r>
                        <a:rPr i="1" lang="es" sz="600">
                          <a:solidFill>
                            <a:schemeClr val="lt1"/>
                          </a:solidFill>
                        </a:rPr>
                        <a:t>Node.js</a:t>
                      </a:r>
                      <a:r>
                        <a:rPr lang="es" sz="600">
                          <a:solidFill>
                            <a:schemeClr val="lt1"/>
                          </a:solidFill>
                        </a:rPr>
                        <a:t> o </a:t>
                      </a:r>
                      <a:r>
                        <a:rPr i="1" lang="es" sz="600">
                          <a:solidFill>
                            <a:schemeClr val="lt1"/>
                          </a:solidFill>
                        </a:rPr>
                        <a:t>Django ORM</a:t>
                      </a:r>
                      <a:r>
                        <a:rPr lang="es" sz="600">
                          <a:solidFill>
                            <a:schemeClr val="lt1"/>
                          </a:solidFill>
                        </a:rPr>
                        <a:t>.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chemeClr val="lt1"/>
                          </a:solidFill>
                        </a:rPr>
                        <a:t>- Herramientas robustas de administración.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chemeClr val="lt1"/>
                          </a:solidFill>
                        </a:rPr>
                        <a:t>Alta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3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chemeClr val="lt1"/>
                          </a:solidFill>
                        </a:rPr>
                        <a:t>Autenticación y Seguridad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600">
                          <a:solidFill>
                            <a:schemeClr val="lt1"/>
                          </a:solidFill>
                        </a:rPr>
                        <a:t>OAuth, JWT (JSON Web Tokens), Auth0</a:t>
                      </a:r>
                      <a:endParaRPr i="1" sz="6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chemeClr val="lt1"/>
                          </a:solidFill>
                        </a:rPr>
                        <a:t>- Autenticación y autorización segura.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chemeClr val="lt1"/>
                          </a:solidFill>
                        </a:rPr>
                        <a:t>- </a:t>
                      </a:r>
                      <a:r>
                        <a:rPr i="1" lang="es" sz="600">
                          <a:solidFill>
                            <a:schemeClr val="lt1"/>
                          </a:solidFill>
                        </a:rPr>
                        <a:t>Django</a:t>
                      </a:r>
                      <a:r>
                        <a:rPr lang="es" sz="600">
                          <a:solidFill>
                            <a:schemeClr val="lt1"/>
                          </a:solidFill>
                        </a:rPr>
                        <a:t> ofrece un sistema de autenticación integrado y confiable.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chemeClr val="lt1"/>
                          </a:solidFill>
                        </a:rPr>
                        <a:t>Alta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8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chemeClr val="lt1"/>
                          </a:solidFill>
                        </a:rPr>
                        <a:t>Hosting y Escalabilidad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600">
                          <a:solidFill>
                            <a:schemeClr val="lt1"/>
                          </a:solidFill>
                        </a:rPr>
                        <a:t>Heroku, AWS, DigitalOcean, Firebase Hosting</a:t>
                      </a:r>
                      <a:endParaRPr i="1" sz="6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chemeClr val="lt1"/>
                          </a:solidFill>
                        </a:rPr>
                        <a:t>- Despliegue sencillo sin necesidad de administrar servidores.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chemeClr val="lt1"/>
                          </a:solidFill>
                        </a:rPr>
                        <a:t>- Escalabilidad según el crecimiento de la aplicación.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>
                          <a:solidFill>
                            <a:schemeClr val="lt1"/>
                          </a:solidFill>
                        </a:rPr>
                        <a:t>Alta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Factibilidad Operacional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050150" y="1404950"/>
            <a:ext cx="7533600" cy="33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9" name="Google Shape;189;p21"/>
          <p:cNvGraphicFramePr/>
          <p:nvPr/>
        </p:nvGraphicFramePr>
        <p:xfrm>
          <a:off x="1240725" y="162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{610989C8-5870-41CC-AE4F-6B893B9D7ABF}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</a:rPr>
                        <a:t>Cargo</a:t>
                      </a:r>
                      <a:endParaRPr sz="10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</a:rPr>
                        <a:t>Área</a:t>
                      </a:r>
                      <a:endParaRPr sz="10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</a:rPr>
                        <a:t>Sueldo Mensual</a:t>
                      </a:r>
                      <a:endParaRPr sz="10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</a:rPr>
                        <a:t>Sueldo por hora</a:t>
                      </a:r>
                      <a:endParaRPr sz="10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</a:rPr>
                        <a:t>Sueldo Mensual UF</a:t>
                      </a:r>
                      <a:endParaRPr sz="10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</a:rPr>
                        <a:t>Sueldo por hora UF</a:t>
                      </a:r>
                      <a:endParaRPr sz="10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</a:rPr>
                        <a:t>Desarrollador Full Stack</a:t>
                      </a:r>
                      <a:endParaRPr sz="10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</a:rPr>
                        <a:t>IT</a:t>
                      </a:r>
                      <a:endParaRPr sz="10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</a:rPr>
                        <a:t>$1.800.000</a:t>
                      </a:r>
                      <a:endParaRPr sz="10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</a:rPr>
                        <a:t>$10.227</a:t>
                      </a:r>
                      <a:endParaRPr sz="10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</a:rPr>
                        <a:t>UF 48</a:t>
                      </a:r>
                      <a:endParaRPr sz="10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</a:rPr>
                        <a:t>UF0,27</a:t>
                      </a:r>
                      <a:endParaRPr sz="10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</a:rPr>
                        <a:t>Desarrollador de Base de datos</a:t>
                      </a:r>
                      <a:endParaRPr sz="10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</a:rPr>
                        <a:t>IT</a:t>
                      </a:r>
                      <a:endParaRPr sz="10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</a:rPr>
                        <a:t>$1.348.077</a:t>
                      </a:r>
                      <a:endParaRPr sz="10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</a:rPr>
                        <a:t>$7.660</a:t>
                      </a:r>
                      <a:endParaRPr sz="10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</a:rPr>
                        <a:t>UF 36</a:t>
                      </a:r>
                      <a:endParaRPr sz="10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</a:rPr>
                        <a:t>UF0,20</a:t>
                      </a:r>
                      <a:endParaRPr sz="10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</a:rPr>
                        <a:t>Jefe de proyecto</a:t>
                      </a:r>
                      <a:endParaRPr sz="10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</a:rPr>
                        <a:t>IT</a:t>
                      </a:r>
                      <a:endParaRPr sz="10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</a:rPr>
                        <a:t>$1.500.000</a:t>
                      </a:r>
                      <a:endParaRPr sz="10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</a:rPr>
                        <a:t>$8.523</a:t>
                      </a:r>
                      <a:endParaRPr sz="10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</a:rPr>
                        <a:t>UF 40</a:t>
                      </a:r>
                      <a:endParaRPr sz="10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</a:rPr>
                        <a:t>UF0,22</a:t>
                      </a:r>
                      <a:endParaRPr sz="10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</a:rPr>
                        <a:t>Experto </a:t>
                      </a:r>
                      <a:r>
                        <a:rPr i="1" lang="es" sz="10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</a:rPr>
                        <a:t>QA</a:t>
                      </a:r>
                      <a:endParaRPr i="1" sz="10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</a:rPr>
                        <a:t>IT</a:t>
                      </a:r>
                      <a:endParaRPr sz="10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</a:rPr>
                        <a:t>$1.200.000</a:t>
                      </a:r>
                      <a:endParaRPr sz="10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</a:rPr>
                        <a:t>$6.818</a:t>
                      </a:r>
                      <a:endParaRPr sz="10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</a:rPr>
                        <a:t>UF 32</a:t>
                      </a:r>
                      <a:endParaRPr sz="10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</a:rPr>
                        <a:t>UF0,18</a:t>
                      </a:r>
                      <a:endParaRPr sz="10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</a:rPr>
                        <a:t>Diseñador Web </a:t>
                      </a:r>
                      <a:r>
                        <a:rPr i="1" lang="es" sz="10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</a:rPr>
                        <a:t>UI/Ux</a:t>
                      </a:r>
                      <a:endParaRPr i="1" sz="10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</a:rPr>
                        <a:t>IT</a:t>
                      </a:r>
                      <a:endParaRPr sz="10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</a:rPr>
                        <a:t>$645.000</a:t>
                      </a:r>
                      <a:endParaRPr sz="10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</a:rPr>
                        <a:t>$3.665</a:t>
                      </a:r>
                      <a:endParaRPr sz="10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</a:rPr>
                        <a:t>UF 17</a:t>
                      </a:r>
                      <a:endParaRPr sz="10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</a:rPr>
                        <a:t>UF0,10</a:t>
                      </a:r>
                      <a:endParaRPr sz="10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</a:rPr>
                        <a:t>TOTAL</a:t>
                      </a:r>
                      <a:endParaRPr sz="10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</a:rPr>
                        <a:t>$6.493.077</a:t>
                      </a:r>
                      <a:endParaRPr sz="10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</a:rPr>
                        <a:t>$36.892</a:t>
                      </a:r>
                      <a:endParaRPr sz="10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</a:rPr>
                        <a:t>UF 171</a:t>
                      </a:r>
                      <a:endParaRPr sz="10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</a:rPr>
                        <a:t>UF0,97</a:t>
                      </a:r>
                      <a:endParaRPr sz="10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