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0" r:id="rId5"/>
    <p:sldId id="261" r:id="rId6"/>
    <p:sldId id="262" r:id="rId7"/>
    <p:sldId id="259"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70"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96974-D27E-4742-A165-F1975AD1677D}"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FC45B-1761-4EF7-9716-AB39D2DEA03F}" type="slidenum">
              <a:rPr lang="en-US" smtClean="0"/>
              <a:t>‹#›</a:t>
            </a:fld>
            <a:endParaRPr lang="en-US"/>
          </a:p>
        </p:txBody>
      </p:sp>
    </p:spTree>
    <p:extLst>
      <p:ext uri="{BB962C8B-B14F-4D97-AF65-F5344CB8AC3E}">
        <p14:creationId xmlns:p14="http://schemas.microsoft.com/office/powerpoint/2010/main" val="124775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555555"/>
                </a:solidFill>
                <a:effectLst/>
                <a:latin typeface="Roboto" panose="02000000000000000000" pitchFamily="2" charset="0"/>
              </a:rPr>
              <a:t>– Sử dụng message thay vì method call cho phép sender không bị tạm dừng để đợi return value từ receiver.</a:t>
            </a:r>
            <a:br>
              <a:rPr lang="vi-VN" dirty="0"/>
            </a:br>
            <a:r>
              <a:rPr lang="vi-VN" b="0" i="0" dirty="0">
                <a:solidFill>
                  <a:srgbClr val="555555"/>
                </a:solidFill>
                <a:effectLst/>
                <a:latin typeface="Roboto" panose="02000000000000000000" pitchFamily="2" charset="0"/>
              </a:rPr>
              <a:t>– Chúng ta không cần quan tâm đến vấn đề synchronization trong môi trường multi-thread vì các message được xử lý theo thứ tự First In First Out (theo dạng queue).</a:t>
            </a:r>
            <a:br>
              <a:rPr lang="vi-VN" dirty="0"/>
            </a:br>
            <a:r>
              <a:rPr lang="vi-VN" b="0" i="0" dirty="0">
                <a:solidFill>
                  <a:srgbClr val="555555"/>
                </a:solidFill>
                <a:effectLst/>
                <a:latin typeface="Roboto" panose="02000000000000000000" pitchFamily="2" charset="0"/>
              </a:rPr>
              <a:t>– Việc quản lý Actor theo dạng Hierarchy giúp thuận tiện trong Error Handling. Các Actor sẽ thông báo về Parent của chúng khi xảy ra lỗi và các Parents sẽ quyết định cách xử lý lỗi cho các Child Actors.</a:t>
            </a:r>
            <a:endParaRPr lang="en-US" dirty="0"/>
          </a:p>
        </p:txBody>
      </p:sp>
      <p:sp>
        <p:nvSpPr>
          <p:cNvPr id="4" name="Slide Number Placeholder 3"/>
          <p:cNvSpPr>
            <a:spLocks noGrp="1"/>
          </p:cNvSpPr>
          <p:nvPr>
            <p:ph type="sldNum" sz="quarter" idx="5"/>
          </p:nvPr>
        </p:nvSpPr>
        <p:spPr/>
        <p:txBody>
          <a:bodyPr/>
          <a:lstStyle/>
          <a:p>
            <a:fld id="{A55FC45B-1761-4EF7-9716-AB39D2DEA03F}" type="slidenum">
              <a:rPr lang="en-US" smtClean="0"/>
              <a:t>4</a:t>
            </a:fld>
            <a:endParaRPr lang="en-US"/>
          </a:p>
        </p:txBody>
      </p:sp>
    </p:spTree>
    <p:extLst>
      <p:ext uri="{BB962C8B-B14F-4D97-AF65-F5344CB8AC3E}">
        <p14:creationId xmlns:p14="http://schemas.microsoft.com/office/powerpoint/2010/main" val="13851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roximaNova"/>
              </a:rPr>
              <a:t>Avoid blocking and </a:t>
            </a:r>
            <a:r>
              <a:rPr lang="en-US" b="0" i="0">
                <a:solidFill>
                  <a:srgbClr val="000000"/>
                </a:solidFill>
                <a:effectLst/>
                <a:latin typeface="ProximaNova"/>
              </a:rPr>
              <a:t>Back pressure</a:t>
            </a:r>
            <a:endParaRPr lang="en-US" b="0" i="0" dirty="0">
              <a:solidFill>
                <a:srgbClr val="000000"/>
              </a:solidFill>
              <a:effectLst/>
              <a:latin typeface="ProximaNova"/>
            </a:endParaRPr>
          </a:p>
          <a:p>
            <a:r>
              <a:rPr lang="en-US" b="0" i="0" dirty="0">
                <a:solidFill>
                  <a:srgbClr val="000000"/>
                </a:solidFill>
                <a:effectLst/>
                <a:latin typeface="ProximaNova"/>
              </a:rPr>
              <a:t>it is possible to express a chain (or as we see later, graphs) of processing entities. Each of these entities executes independently (and possibly concurrently) from the others while only buffering a limited number of elements at any given time</a:t>
            </a:r>
          </a:p>
          <a:p>
            <a:r>
              <a:rPr lang="en-US" dirty="0" err="1"/>
              <a:t>StreamAn</a:t>
            </a:r>
            <a:r>
              <a:rPr lang="en-US" dirty="0"/>
              <a:t> active process that involves moving and transforming data.</a:t>
            </a:r>
          </a:p>
          <a:p>
            <a:r>
              <a:rPr lang="en-US" dirty="0" err="1"/>
              <a:t>GraphA</a:t>
            </a:r>
            <a:r>
              <a:rPr lang="en-US" dirty="0"/>
              <a:t> description of a stream processing topology, defining the pathways through which elements shall flow when the stream is running.</a:t>
            </a:r>
          </a:p>
        </p:txBody>
      </p:sp>
      <p:sp>
        <p:nvSpPr>
          <p:cNvPr id="4" name="Slide Number Placeholder 3"/>
          <p:cNvSpPr>
            <a:spLocks noGrp="1"/>
          </p:cNvSpPr>
          <p:nvPr>
            <p:ph type="sldNum" sz="quarter" idx="5"/>
          </p:nvPr>
        </p:nvSpPr>
        <p:spPr/>
        <p:txBody>
          <a:bodyPr/>
          <a:lstStyle/>
          <a:p>
            <a:fld id="{A55FC45B-1761-4EF7-9716-AB39D2DEA03F}" type="slidenum">
              <a:rPr lang="en-US" smtClean="0"/>
              <a:t>5</a:t>
            </a:fld>
            <a:endParaRPr lang="en-US"/>
          </a:p>
        </p:txBody>
      </p:sp>
    </p:spTree>
    <p:extLst>
      <p:ext uri="{BB962C8B-B14F-4D97-AF65-F5344CB8AC3E}">
        <p14:creationId xmlns:p14="http://schemas.microsoft.com/office/powerpoint/2010/main" val="305424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29F7B-B570-41E6-A737-79A8BE0BE34E}"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6A576-3A7B-40F2-A97E-CCBBE28558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3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482E3-636B-4F6A-88CC-4D4E828417FF}"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166279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3FA8-514E-4A61-A7FA-BD368B438FDA}"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124317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47A5F-1792-4F16-8112-E460997E379A}"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32540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8E9A6-8C78-4CDA-8054-5153640FE304}"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6A576-3A7B-40F2-A97E-CCBBE28558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9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D8AD0-25B5-453D-AC10-4E58C6AEB5C8}" type="datetime1">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71210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228C8-04E0-4489-AA8E-5DDD9E811CA3}" type="datetime1">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119929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BD928E-46C4-41BF-9419-6A4EECC6CF47}" type="datetime1">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204377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5ADD1B-60FF-4DCB-8CFC-733B1FEDC054}" type="datetime1">
              <a:rPr lang="en-US" smtClean="0"/>
              <a:t>5/4/2022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429026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2A531A-5336-4480-8969-89E7784C077D}" type="datetime1">
              <a:rPr lang="en-US" smtClean="0"/>
              <a:t>5/4/2022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D6A576-3A7B-40F2-A97E-CCBBE28558F0}" type="slidenum">
              <a:rPr lang="en-US" smtClean="0"/>
              <a:t>‹#›</a:t>
            </a:fld>
            <a:endParaRPr lang="en-US"/>
          </a:p>
        </p:txBody>
      </p:sp>
    </p:spTree>
    <p:extLst>
      <p:ext uri="{BB962C8B-B14F-4D97-AF65-F5344CB8AC3E}">
        <p14:creationId xmlns:p14="http://schemas.microsoft.com/office/powerpoint/2010/main" val="253504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B4F60-D3C5-405A-B1D0-27878BD54520}" type="datetime1">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6A576-3A7B-40F2-A97E-CCBBE28558F0}" type="slidenum">
              <a:rPr lang="en-US" smtClean="0"/>
              <a:t>‹#›</a:t>
            </a:fld>
            <a:endParaRPr lang="en-US"/>
          </a:p>
        </p:txBody>
      </p:sp>
    </p:spTree>
    <p:extLst>
      <p:ext uri="{BB962C8B-B14F-4D97-AF65-F5344CB8AC3E}">
        <p14:creationId xmlns:p14="http://schemas.microsoft.com/office/powerpoint/2010/main" val="247900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A4EF67-3BB8-4A80-A883-AB8E3C0C57A1}" type="datetime1">
              <a:rPr lang="en-US" smtClean="0"/>
              <a:t>5/4/2022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D6A576-3A7B-40F2-A97E-CCBBE28558F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9841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BE2E-1917-C40B-AC4F-479C32601C17}"/>
              </a:ext>
            </a:extLst>
          </p:cNvPr>
          <p:cNvSpPr>
            <a:spLocks noGrp="1"/>
          </p:cNvSpPr>
          <p:nvPr>
            <p:ph type="ctrTitle"/>
          </p:nvPr>
        </p:nvSpPr>
        <p:spPr/>
        <p:txBody>
          <a:bodyPr>
            <a:normAutofit fontScale="90000"/>
          </a:bodyPr>
          <a:lstStyle/>
          <a:p>
            <a:br>
              <a:rPr lang="en-US" dirty="0"/>
            </a:br>
            <a:r>
              <a:rPr lang="en-US" dirty="0"/>
              <a:t>AKKA – FIRST APPROACH</a:t>
            </a:r>
            <a:br>
              <a:rPr lang="en-US" dirty="0"/>
            </a:br>
            <a:endParaRPr lang="en-US" dirty="0"/>
          </a:p>
        </p:txBody>
      </p:sp>
      <p:sp>
        <p:nvSpPr>
          <p:cNvPr id="3" name="Subtitle 2">
            <a:extLst>
              <a:ext uri="{FF2B5EF4-FFF2-40B4-BE49-F238E27FC236}">
                <a16:creationId xmlns:a16="http://schemas.microsoft.com/office/drawing/2014/main" id="{E5943CEC-7AC5-341E-0FDF-665C95C02721}"/>
              </a:ext>
            </a:extLst>
          </p:cNvPr>
          <p:cNvSpPr>
            <a:spLocks noGrp="1"/>
          </p:cNvSpPr>
          <p:nvPr>
            <p:ph type="subTitle" idx="1"/>
          </p:nvPr>
        </p:nvSpPr>
        <p:spPr/>
        <p:txBody>
          <a:bodyPr/>
          <a:lstStyle/>
          <a:p>
            <a:r>
              <a:rPr lang="en-US" dirty="0"/>
              <a:t>Tran, tan dung</a:t>
            </a:r>
          </a:p>
        </p:txBody>
      </p:sp>
      <p:sp>
        <p:nvSpPr>
          <p:cNvPr id="4" name="Slide Number Placeholder 3">
            <a:extLst>
              <a:ext uri="{FF2B5EF4-FFF2-40B4-BE49-F238E27FC236}">
                <a16:creationId xmlns:a16="http://schemas.microsoft.com/office/drawing/2014/main" id="{3BF29EEE-E4D8-72A0-F6CD-6D3A9B5CC4B0}"/>
              </a:ext>
            </a:extLst>
          </p:cNvPr>
          <p:cNvSpPr>
            <a:spLocks noGrp="1"/>
          </p:cNvSpPr>
          <p:nvPr>
            <p:ph type="sldNum" sz="quarter" idx="12"/>
          </p:nvPr>
        </p:nvSpPr>
        <p:spPr/>
        <p:txBody>
          <a:bodyPr/>
          <a:lstStyle/>
          <a:p>
            <a:fld id="{BFD6A576-3A7B-40F2-A97E-CCBBE28558F0}" type="slidenum">
              <a:rPr lang="en-US" smtClean="0"/>
              <a:t>1</a:t>
            </a:fld>
            <a:endParaRPr lang="en-US"/>
          </a:p>
        </p:txBody>
      </p:sp>
    </p:spTree>
    <p:extLst>
      <p:ext uri="{BB962C8B-B14F-4D97-AF65-F5344CB8AC3E}">
        <p14:creationId xmlns:p14="http://schemas.microsoft.com/office/powerpoint/2010/main" val="31261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1B2A-7651-A2DB-2092-190592651F36}"/>
              </a:ext>
            </a:extLst>
          </p:cNvPr>
          <p:cNvSpPr>
            <a:spLocks noGrp="1"/>
          </p:cNvSpPr>
          <p:nvPr>
            <p:ph type="title"/>
          </p:nvPr>
        </p:nvSpPr>
        <p:spPr/>
        <p:txBody>
          <a:bodyPr/>
          <a:lstStyle/>
          <a:p>
            <a:r>
              <a:rPr lang="en-US" dirty="0"/>
              <a:t>PLAN</a:t>
            </a:r>
          </a:p>
        </p:txBody>
      </p:sp>
      <p:graphicFrame>
        <p:nvGraphicFramePr>
          <p:cNvPr id="5" name="Table 5">
            <a:extLst>
              <a:ext uri="{FF2B5EF4-FFF2-40B4-BE49-F238E27FC236}">
                <a16:creationId xmlns:a16="http://schemas.microsoft.com/office/drawing/2014/main" id="{F1855901-B533-71E3-1503-24F97F352F9B}"/>
              </a:ext>
            </a:extLst>
          </p:cNvPr>
          <p:cNvGraphicFramePr>
            <a:graphicFrameLocks noGrp="1"/>
          </p:cNvGraphicFramePr>
          <p:nvPr>
            <p:ph idx="1"/>
            <p:extLst>
              <p:ext uri="{D42A27DB-BD31-4B8C-83A1-F6EECF244321}">
                <p14:modId xmlns:p14="http://schemas.microsoft.com/office/powerpoint/2010/main" val="3299201848"/>
              </p:ext>
            </p:extLst>
          </p:nvPr>
        </p:nvGraphicFramePr>
        <p:xfrm>
          <a:off x="1279123" y="1858449"/>
          <a:ext cx="9694713" cy="3977640"/>
        </p:xfrm>
        <a:graphic>
          <a:graphicData uri="http://schemas.openxmlformats.org/drawingml/2006/table">
            <a:tbl>
              <a:tblPr firstRow="1" bandRow="1">
                <a:tableStyleId>{B301B821-A1FF-4177-AEE7-76D212191A09}</a:tableStyleId>
              </a:tblPr>
              <a:tblGrid>
                <a:gridCol w="568642">
                  <a:extLst>
                    <a:ext uri="{9D8B030D-6E8A-4147-A177-3AD203B41FA5}">
                      <a16:colId xmlns:a16="http://schemas.microsoft.com/office/drawing/2014/main" val="1085779813"/>
                    </a:ext>
                  </a:extLst>
                </a:gridCol>
                <a:gridCol w="4661647">
                  <a:extLst>
                    <a:ext uri="{9D8B030D-6E8A-4147-A177-3AD203B41FA5}">
                      <a16:colId xmlns:a16="http://schemas.microsoft.com/office/drawing/2014/main" val="1622147469"/>
                    </a:ext>
                  </a:extLst>
                </a:gridCol>
                <a:gridCol w="4464424">
                  <a:extLst>
                    <a:ext uri="{9D8B030D-6E8A-4147-A177-3AD203B41FA5}">
                      <a16:colId xmlns:a16="http://schemas.microsoft.com/office/drawing/2014/main" val="3644399806"/>
                    </a:ext>
                  </a:extLst>
                </a:gridCol>
              </a:tblGrid>
              <a:tr h="370840">
                <a:tc>
                  <a:txBody>
                    <a:bodyPr/>
                    <a:lstStyle/>
                    <a:p>
                      <a:pPr algn="ctr"/>
                      <a:r>
                        <a:rPr lang="en-US" dirty="0"/>
                        <a:t>No.</a:t>
                      </a:r>
                    </a:p>
                  </a:txBody>
                  <a:tcPr/>
                </a:tc>
                <a:tc>
                  <a:txBody>
                    <a:bodyPr/>
                    <a:lstStyle/>
                    <a:p>
                      <a:pPr algn="ctr"/>
                      <a:r>
                        <a:rPr lang="en-US" dirty="0"/>
                        <a:t>Task</a:t>
                      </a:r>
                    </a:p>
                  </a:txBody>
                  <a:tcPr/>
                </a:tc>
                <a:tc>
                  <a:txBody>
                    <a:bodyPr/>
                    <a:lstStyle/>
                    <a:p>
                      <a:pPr algn="ctr"/>
                      <a:r>
                        <a:rPr lang="en-US" dirty="0"/>
                        <a:t>Timeline</a:t>
                      </a:r>
                    </a:p>
                  </a:txBody>
                  <a:tcPr/>
                </a:tc>
                <a:extLst>
                  <a:ext uri="{0D108BD9-81ED-4DB2-BD59-A6C34878D82A}">
                    <a16:rowId xmlns:a16="http://schemas.microsoft.com/office/drawing/2014/main" val="2089473374"/>
                  </a:ext>
                </a:extLst>
              </a:tr>
              <a:tr h="370840">
                <a:tc>
                  <a:txBody>
                    <a:bodyPr/>
                    <a:lstStyle/>
                    <a:p>
                      <a:pPr algn="ctr"/>
                      <a:r>
                        <a:rPr lang="en-US" dirty="0"/>
                        <a:t>1</a:t>
                      </a:r>
                    </a:p>
                  </a:txBody>
                  <a:tcPr/>
                </a:tc>
                <a:tc>
                  <a:txBody>
                    <a:bodyPr/>
                    <a:lstStyle/>
                    <a:p>
                      <a:r>
                        <a:rPr lang="en-US" dirty="0"/>
                        <a:t>Approach AKKA &amp; Scala</a:t>
                      </a:r>
                    </a:p>
                  </a:txBody>
                  <a:tcPr/>
                </a:tc>
                <a:tc>
                  <a:txBody>
                    <a:bodyPr/>
                    <a:lstStyle/>
                    <a:p>
                      <a:pPr algn="ctr"/>
                      <a:r>
                        <a:rPr lang="en-US" dirty="0"/>
                        <a:t>21/4 – 5/5 (2 weeks)</a:t>
                      </a:r>
                    </a:p>
                  </a:txBody>
                  <a:tcPr/>
                </a:tc>
                <a:extLst>
                  <a:ext uri="{0D108BD9-81ED-4DB2-BD59-A6C34878D82A}">
                    <a16:rowId xmlns:a16="http://schemas.microsoft.com/office/drawing/2014/main" val="3879312862"/>
                  </a:ext>
                </a:extLst>
              </a:tr>
              <a:tr h="370840">
                <a:tc>
                  <a:txBody>
                    <a:bodyPr/>
                    <a:lstStyle/>
                    <a:p>
                      <a:pPr algn="ctr"/>
                      <a:r>
                        <a:rPr lang="en-US" dirty="0"/>
                        <a:t>2</a:t>
                      </a:r>
                    </a:p>
                  </a:txBody>
                  <a:tcPr/>
                </a:tc>
                <a:tc>
                  <a:txBody>
                    <a:bodyPr/>
                    <a:lstStyle/>
                    <a:p>
                      <a:r>
                        <a:rPr lang="en-US" dirty="0"/>
                        <a:t>Setup Project</a:t>
                      </a:r>
                    </a:p>
                    <a:p>
                      <a:r>
                        <a:rPr lang="en-US" dirty="0"/>
                        <a:t>Implement basic WebSocket (Server)</a:t>
                      </a:r>
                    </a:p>
                  </a:txBody>
                  <a:tcPr/>
                </a:tc>
                <a:tc>
                  <a:txBody>
                    <a:bodyPr/>
                    <a:lstStyle/>
                    <a:p>
                      <a:pPr algn="ctr"/>
                      <a:r>
                        <a:rPr lang="en-US" dirty="0"/>
                        <a:t>6/5 – 15/5 (1.5 weeks)</a:t>
                      </a:r>
                    </a:p>
                  </a:txBody>
                  <a:tcPr/>
                </a:tc>
                <a:extLst>
                  <a:ext uri="{0D108BD9-81ED-4DB2-BD59-A6C34878D82A}">
                    <a16:rowId xmlns:a16="http://schemas.microsoft.com/office/drawing/2014/main" val="417589573"/>
                  </a:ext>
                </a:extLst>
              </a:tr>
              <a:tr h="370840">
                <a:tc>
                  <a:txBody>
                    <a:bodyPr/>
                    <a:lstStyle/>
                    <a:p>
                      <a:pPr algn="ctr"/>
                      <a:r>
                        <a:rPr lang="en-US" dirty="0"/>
                        <a:t>3</a:t>
                      </a:r>
                    </a:p>
                  </a:txBody>
                  <a:tcPr/>
                </a:tc>
                <a:tc>
                  <a:txBody>
                    <a:bodyPr/>
                    <a:lstStyle/>
                    <a:p>
                      <a:r>
                        <a:rPr lang="en-US" dirty="0"/>
                        <a:t>Implement functions &amp; Utilities for Broker Core</a:t>
                      </a:r>
                    </a:p>
                  </a:txBody>
                  <a:tcPr/>
                </a:tc>
                <a:tc>
                  <a:txBody>
                    <a:bodyPr/>
                    <a:lstStyle/>
                    <a:p>
                      <a:pPr algn="ctr"/>
                      <a:r>
                        <a:rPr lang="en-US" dirty="0"/>
                        <a:t>16/5 – 16/6 (4 weeks)</a:t>
                      </a:r>
                    </a:p>
                  </a:txBody>
                  <a:tcPr/>
                </a:tc>
                <a:extLst>
                  <a:ext uri="{0D108BD9-81ED-4DB2-BD59-A6C34878D82A}">
                    <a16:rowId xmlns:a16="http://schemas.microsoft.com/office/drawing/2014/main" val="81005472"/>
                  </a:ext>
                </a:extLst>
              </a:tr>
              <a:tr h="370840">
                <a:tc>
                  <a:txBody>
                    <a:bodyPr/>
                    <a:lstStyle/>
                    <a:p>
                      <a:pPr algn="ctr"/>
                      <a:r>
                        <a:rPr lang="en-US" dirty="0"/>
                        <a:t>4</a:t>
                      </a:r>
                    </a:p>
                  </a:txBody>
                  <a:tcPr/>
                </a:tc>
                <a:tc>
                  <a:txBody>
                    <a:bodyPr/>
                    <a:lstStyle/>
                    <a:p>
                      <a:r>
                        <a:rPr lang="en-US" dirty="0"/>
                        <a:t>Test core functions – </a:t>
                      </a:r>
                      <a:r>
                        <a:rPr lang="en-US" dirty="0">
                          <a:highlight>
                            <a:srgbClr val="FFFF00"/>
                          </a:highlight>
                        </a:rPr>
                        <a:t>Draft 1</a:t>
                      </a:r>
                      <a:r>
                        <a:rPr lang="en-US" baseline="30000" dirty="0">
                          <a:highlight>
                            <a:srgbClr val="FFFF00"/>
                          </a:highlight>
                        </a:rPr>
                        <a:t>st</a:t>
                      </a:r>
                      <a:r>
                        <a:rPr lang="en-US" dirty="0">
                          <a:highlight>
                            <a:srgbClr val="FFFF00"/>
                          </a:highlight>
                        </a:rPr>
                        <a:t> report</a:t>
                      </a:r>
                    </a:p>
                  </a:txBody>
                  <a:tcPr/>
                </a:tc>
                <a:tc>
                  <a:txBody>
                    <a:bodyPr/>
                    <a:lstStyle/>
                    <a:p>
                      <a:pPr algn="ctr"/>
                      <a:r>
                        <a:rPr lang="en-US" dirty="0"/>
                        <a:t>17/6 – 30/6 (2 weeks)</a:t>
                      </a:r>
                    </a:p>
                  </a:txBody>
                  <a:tcPr/>
                </a:tc>
                <a:extLst>
                  <a:ext uri="{0D108BD9-81ED-4DB2-BD59-A6C34878D82A}">
                    <a16:rowId xmlns:a16="http://schemas.microsoft.com/office/drawing/2014/main" val="1513953059"/>
                  </a:ext>
                </a:extLst>
              </a:tr>
              <a:tr h="370840">
                <a:tc>
                  <a:txBody>
                    <a:bodyPr/>
                    <a:lstStyle/>
                    <a:p>
                      <a:pPr algn="ctr"/>
                      <a:r>
                        <a:rPr lang="en-US" dirty="0"/>
                        <a:t>5</a:t>
                      </a:r>
                    </a:p>
                  </a:txBody>
                  <a:tcPr/>
                </a:tc>
                <a:tc>
                  <a:txBody>
                    <a:bodyPr/>
                    <a:lstStyle/>
                    <a:p>
                      <a:r>
                        <a:rPr lang="en-US" dirty="0"/>
                        <a:t>Implement User functions</a:t>
                      </a:r>
                    </a:p>
                  </a:txBody>
                  <a:tcPr/>
                </a:tc>
                <a:tc>
                  <a:txBody>
                    <a:bodyPr/>
                    <a:lstStyle/>
                    <a:p>
                      <a:pPr algn="ctr"/>
                      <a:r>
                        <a:rPr lang="en-US" dirty="0"/>
                        <a:t>1/7 – 28/7 (4 weeks)</a:t>
                      </a:r>
                    </a:p>
                  </a:txBody>
                  <a:tcPr/>
                </a:tc>
                <a:extLst>
                  <a:ext uri="{0D108BD9-81ED-4DB2-BD59-A6C34878D82A}">
                    <a16:rowId xmlns:a16="http://schemas.microsoft.com/office/drawing/2014/main" val="1588343846"/>
                  </a:ext>
                </a:extLst>
              </a:tr>
              <a:tr h="370840">
                <a:tc>
                  <a:txBody>
                    <a:bodyPr/>
                    <a:lstStyle/>
                    <a:p>
                      <a:pPr algn="ctr"/>
                      <a:r>
                        <a:rPr lang="en-US" dirty="0"/>
                        <a:t>6</a:t>
                      </a:r>
                    </a:p>
                  </a:txBody>
                  <a:tcPr/>
                </a:tc>
                <a:tc>
                  <a:txBody>
                    <a:bodyPr/>
                    <a:lstStyle/>
                    <a:p>
                      <a:r>
                        <a:rPr lang="en-US" dirty="0"/>
                        <a:t>Test user functions – </a:t>
                      </a:r>
                      <a:r>
                        <a:rPr lang="en-US" dirty="0">
                          <a:highlight>
                            <a:srgbClr val="FFFF00"/>
                          </a:highlight>
                        </a:rPr>
                        <a:t>Draft 2</a:t>
                      </a:r>
                      <a:r>
                        <a:rPr lang="en-US" baseline="30000" dirty="0">
                          <a:highlight>
                            <a:srgbClr val="FFFF00"/>
                          </a:highlight>
                        </a:rPr>
                        <a:t>nd</a:t>
                      </a:r>
                      <a:r>
                        <a:rPr lang="en-US" dirty="0">
                          <a:highlight>
                            <a:srgbClr val="FFFF00"/>
                          </a:highlight>
                        </a:rPr>
                        <a:t> report</a:t>
                      </a:r>
                    </a:p>
                  </a:txBody>
                  <a:tcPr/>
                </a:tc>
                <a:tc>
                  <a:txBody>
                    <a:bodyPr/>
                    <a:lstStyle/>
                    <a:p>
                      <a:pPr algn="ctr"/>
                      <a:r>
                        <a:rPr lang="en-US" dirty="0"/>
                        <a:t>29/7 – 11/8 (2 weeks)</a:t>
                      </a:r>
                    </a:p>
                  </a:txBody>
                  <a:tcPr/>
                </a:tc>
                <a:extLst>
                  <a:ext uri="{0D108BD9-81ED-4DB2-BD59-A6C34878D82A}">
                    <a16:rowId xmlns:a16="http://schemas.microsoft.com/office/drawing/2014/main" val="2490518158"/>
                  </a:ext>
                </a:extLst>
              </a:tr>
              <a:tr h="370840">
                <a:tc>
                  <a:txBody>
                    <a:bodyPr/>
                    <a:lstStyle/>
                    <a:p>
                      <a:pPr algn="ctr"/>
                      <a:r>
                        <a:rPr lang="en-US" dirty="0"/>
                        <a:t>7</a:t>
                      </a:r>
                    </a:p>
                  </a:txBody>
                  <a:tcPr/>
                </a:tc>
                <a:tc>
                  <a:txBody>
                    <a:bodyPr/>
                    <a:lstStyle/>
                    <a:p>
                      <a:r>
                        <a:rPr lang="en-US" dirty="0"/>
                        <a:t>Make up User Interface</a:t>
                      </a:r>
                    </a:p>
                  </a:txBody>
                  <a:tcPr/>
                </a:tc>
                <a:tc>
                  <a:txBody>
                    <a:bodyPr/>
                    <a:lstStyle/>
                    <a:p>
                      <a:pPr algn="ctr"/>
                      <a:r>
                        <a:rPr lang="en-US" dirty="0"/>
                        <a:t>12/8 – 1/9 (3 weeks)</a:t>
                      </a:r>
                    </a:p>
                  </a:txBody>
                  <a:tcPr/>
                </a:tc>
                <a:extLst>
                  <a:ext uri="{0D108BD9-81ED-4DB2-BD59-A6C34878D82A}">
                    <a16:rowId xmlns:a16="http://schemas.microsoft.com/office/drawing/2014/main" val="3500162899"/>
                  </a:ext>
                </a:extLst>
              </a:tr>
              <a:tr h="370840">
                <a:tc>
                  <a:txBody>
                    <a:bodyPr/>
                    <a:lstStyle/>
                    <a:p>
                      <a:pPr algn="ctr"/>
                      <a:r>
                        <a:rPr lang="en-US" dirty="0"/>
                        <a:t>8</a:t>
                      </a:r>
                    </a:p>
                  </a:txBody>
                  <a:tcPr/>
                </a:tc>
                <a:tc>
                  <a:txBody>
                    <a:bodyPr/>
                    <a:lstStyle/>
                    <a:p>
                      <a:r>
                        <a:rPr lang="en-US" dirty="0"/>
                        <a:t>Test all – </a:t>
                      </a:r>
                      <a:r>
                        <a:rPr lang="en-US" dirty="0">
                          <a:highlight>
                            <a:srgbClr val="FFFF00"/>
                          </a:highlight>
                        </a:rPr>
                        <a:t>Draft 3</a:t>
                      </a:r>
                      <a:r>
                        <a:rPr lang="en-US" baseline="30000" dirty="0">
                          <a:highlight>
                            <a:srgbClr val="FFFF00"/>
                          </a:highlight>
                        </a:rPr>
                        <a:t>rd</a:t>
                      </a:r>
                      <a:r>
                        <a:rPr lang="en-US" dirty="0">
                          <a:highlight>
                            <a:srgbClr val="FFFF00"/>
                          </a:highlight>
                        </a:rPr>
                        <a:t> report</a:t>
                      </a:r>
                    </a:p>
                  </a:txBody>
                  <a:tcPr/>
                </a:tc>
                <a:tc>
                  <a:txBody>
                    <a:bodyPr/>
                    <a:lstStyle/>
                    <a:p>
                      <a:pPr algn="ctr"/>
                      <a:r>
                        <a:rPr lang="en-US" dirty="0"/>
                        <a:t>1/9 – 15/9 (2 weeks)</a:t>
                      </a:r>
                    </a:p>
                  </a:txBody>
                  <a:tcPr/>
                </a:tc>
                <a:extLst>
                  <a:ext uri="{0D108BD9-81ED-4DB2-BD59-A6C34878D82A}">
                    <a16:rowId xmlns:a16="http://schemas.microsoft.com/office/drawing/2014/main" val="773548027"/>
                  </a:ext>
                </a:extLst>
              </a:tr>
              <a:tr h="370840">
                <a:tc>
                  <a:txBody>
                    <a:bodyPr/>
                    <a:lstStyle/>
                    <a:p>
                      <a:pPr algn="ctr"/>
                      <a:r>
                        <a:rPr lang="en-US" dirty="0"/>
                        <a:t>9</a:t>
                      </a:r>
                    </a:p>
                  </a:txBody>
                  <a:tcPr/>
                </a:tc>
                <a:tc>
                  <a:txBody>
                    <a:bodyPr/>
                    <a:lstStyle/>
                    <a:p>
                      <a:r>
                        <a:rPr lang="en-US" dirty="0"/>
                        <a:t>Final report</a:t>
                      </a:r>
                    </a:p>
                  </a:txBody>
                  <a:tcPr/>
                </a:tc>
                <a:tc>
                  <a:txBody>
                    <a:bodyPr/>
                    <a:lstStyle/>
                    <a:p>
                      <a:pPr algn="ctr"/>
                      <a:r>
                        <a:rPr lang="en-US" dirty="0"/>
                        <a:t>16/9 – 6/10 (4 weeks)</a:t>
                      </a:r>
                    </a:p>
                  </a:txBody>
                  <a:tcPr/>
                </a:tc>
                <a:extLst>
                  <a:ext uri="{0D108BD9-81ED-4DB2-BD59-A6C34878D82A}">
                    <a16:rowId xmlns:a16="http://schemas.microsoft.com/office/drawing/2014/main" val="3722286914"/>
                  </a:ext>
                </a:extLst>
              </a:tr>
            </a:tbl>
          </a:graphicData>
        </a:graphic>
      </p:graphicFrame>
      <p:sp>
        <p:nvSpPr>
          <p:cNvPr id="4" name="Slide Number Placeholder 3">
            <a:extLst>
              <a:ext uri="{FF2B5EF4-FFF2-40B4-BE49-F238E27FC236}">
                <a16:creationId xmlns:a16="http://schemas.microsoft.com/office/drawing/2014/main" id="{F2619F6A-FCDD-73E7-F351-82B557CF52E1}"/>
              </a:ext>
            </a:extLst>
          </p:cNvPr>
          <p:cNvSpPr>
            <a:spLocks noGrp="1"/>
          </p:cNvSpPr>
          <p:nvPr>
            <p:ph type="sldNum" sz="quarter" idx="12"/>
          </p:nvPr>
        </p:nvSpPr>
        <p:spPr/>
        <p:txBody>
          <a:bodyPr/>
          <a:lstStyle/>
          <a:p>
            <a:fld id="{BFD6A576-3A7B-40F2-A97E-CCBBE28558F0}" type="slidenum">
              <a:rPr lang="en-US" smtClean="0"/>
              <a:t>10</a:t>
            </a:fld>
            <a:endParaRPr lang="en-US"/>
          </a:p>
        </p:txBody>
      </p:sp>
      <p:sp>
        <p:nvSpPr>
          <p:cNvPr id="6" name="TextBox 5">
            <a:extLst>
              <a:ext uri="{FF2B5EF4-FFF2-40B4-BE49-F238E27FC236}">
                <a16:creationId xmlns:a16="http://schemas.microsoft.com/office/drawing/2014/main" id="{4BC616F4-D1B3-8A00-578A-A4031A951CC1}"/>
              </a:ext>
            </a:extLst>
          </p:cNvPr>
          <p:cNvSpPr txBox="1"/>
          <p:nvPr/>
        </p:nvSpPr>
        <p:spPr>
          <a:xfrm>
            <a:off x="995082" y="5957178"/>
            <a:ext cx="3310265" cy="369332"/>
          </a:xfrm>
          <a:prstGeom prst="rect">
            <a:avLst/>
          </a:prstGeom>
          <a:noFill/>
        </p:spPr>
        <p:txBody>
          <a:bodyPr wrap="none" rtlCol="0">
            <a:spAutoFit/>
          </a:bodyPr>
          <a:lstStyle/>
          <a:p>
            <a:r>
              <a:rPr lang="en-US" dirty="0"/>
              <a:t>Meeting to review every 02 week</a:t>
            </a:r>
          </a:p>
        </p:txBody>
      </p:sp>
    </p:spTree>
    <p:extLst>
      <p:ext uri="{BB962C8B-B14F-4D97-AF65-F5344CB8AC3E}">
        <p14:creationId xmlns:p14="http://schemas.microsoft.com/office/powerpoint/2010/main" val="94399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2A9C-2783-F091-3FEF-6020B65800F0}"/>
              </a:ext>
            </a:extLst>
          </p:cNvPr>
          <p:cNvSpPr>
            <a:spLocks noGrp="1"/>
          </p:cNvSpPr>
          <p:nvPr>
            <p:ph type="title"/>
          </p:nvPr>
        </p:nvSpPr>
        <p:spPr/>
        <p:txBody>
          <a:bodyPr/>
          <a:lstStyle/>
          <a:p>
            <a:r>
              <a:rPr lang="en-US" dirty="0"/>
              <a:t>THANK YOU!</a:t>
            </a:r>
          </a:p>
        </p:txBody>
      </p:sp>
      <p:sp>
        <p:nvSpPr>
          <p:cNvPr id="3" name="Slide Number Placeholder 2">
            <a:extLst>
              <a:ext uri="{FF2B5EF4-FFF2-40B4-BE49-F238E27FC236}">
                <a16:creationId xmlns:a16="http://schemas.microsoft.com/office/drawing/2014/main" id="{CF18A342-29F2-7E2B-F3CE-4E38730599A7}"/>
              </a:ext>
            </a:extLst>
          </p:cNvPr>
          <p:cNvSpPr>
            <a:spLocks noGrp="1"/>
          </p:cNvSpPr>
          <p:nvPr>
            <p:ph type="sldNum" sz="quarter" idx="12"/>
          </p:nvPr>
        </p:nvSpPr>
        <p:spPr/>
        <p:txBody>
          <a:bodyPr/>
          <a:lstStyle/>
          <a:p>
            <a:fld id="{BFD6A576-3A7B-40F2-A97E-CCBBE28558F0}" type="slidenum">
              <a:rPr lang="en-US" smtClean="0"/>
              <a:t>11</a:t>
            </a:fld>
            <a:endParaRPr lang="en-US"/>
          </a:p>
        </p:txBody>
      </p:sp>
    </p:spTree>
    <p:extLst>
      <p:ext uri="{BB962C8B-B14F-4D97-AF65-F5344CB8AC3E}">
        <p14:creationId xmlns:p14="http://schemas.microsoft.com/office/powerpoint/2010/main" val="326088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F8A6-4EE7-6CFB-BA68-9D5469B826D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6E05680-62AC-8640-1E19-4A7F8F6E64D4}"/>
              </a:ext>
            </a:extLst>
          </p:cNvPr>
          <p:cNvSpPr>
            <a:spLocks noGrp="1"/>
          </p:cNvSpPr>
          <p:nvPr>
            <p:ph idx="1"/>
          </p:nvPr>
        </p:nvSpPr>
        <p:spPr/>
        <p:txBody>
          <a:bodyPr/>
          <a:lstStyle/>
          <a:p>
            <a:pPr marL="194310" marR="0" indent="-285750">
              <a:lnSpc>
                <a:spcPct val="250000"/>
              </a:lnSpc>
              <a:spcBef>
                <a:spcPts val="0"/>
              </a:spcBef>
              <a:spcAft>
                <a:spcPts val="0"/>
              </a:spcAft>
              <a:buFont typeface="Wingdings" panose="05000000000000000000" pitchFamily="2" charset="2"/>
              <a:buChar char="q"/>
            </a:pPr>
            <a:r>
              <a:rPr lang="de-DE" sz="1800" dirty="0">
                <a:effectLst/>
                <a:latin typeface="Calibri" panose="020F0502020204030204" pitchFamily="34" charset="0"/>
              </a:rPr>
              <a:t>Basically, AKKA is an open source, combining many libs for </a:t>
            </a:r>
            <a:r>
              <a:rPr lang="en-US" sz="1800" dirty="0">
                <a:effectLst/>
                <a:latin typeface="Calibri" panose="020F0502020204030204" pitchFamily="34" charset="0"/>
              </a:rPr>
              <a:t>building highly concurrent, distributed, and fault tolerant applications on the JVM.</a:t>
            </a:r>
            <a:r>
              <a:rPr lang="de-DE" sz="1800" dirty="0">
                <a:effectLst/>
                <a:latin typeface="Calibri" panose="020F0502020204030204" pitchFamily="34" charset="0"/>
              </a:rPr>
              <a:t>  </a:t>
            </a:r>
          </a:p>
          <a:p>
            <a:pPr marL="194310" marR="0" indent="-285750">
              <a:lnSpc>
                <a:spcPct val="250000"/>
              </a:lnSpc>
              <a:spcBef>
                <a:spcPts val="0"/>
              </a:spcBef>
              <a:spcAft>
                <a:spcPts val="0"/>
              </a:spcAft>
              <a:buFont typeface="Wingdings" panose="05000000000000000000" pitchFamily="2" charset="2"/>
              <a:buChar char="q"/>
            </a:pPr>
            <a:r>
              <a:rPr lang="de-DE" sz="1800" dirty="0">
                <a:effectLst/>
                <a:latin typeface="Calibri" panose="020F0502020204030204" pitchFamily="34" charset="0"/>
              </a:rPr>
              <a:t>AKKA </a:t>
            </a:r>
            <a:r>
              <a:rPr lang="de-DE" sz="1800" dirty="0">
                <a:latin typeface="Calibri" panose="020F0502020204030204" pitchFamily="34" charset="0"/>
              </a:rPr>
              <a:t>A</a:t>
            </a:r>
            <a:r>
              <a:rPr lang="de-DE" sz="1800" dirty="0">
                <a:effectLst/>
                <a:latin typeface="Calibri" panose="020F0502020204030204" pitchFamily="34" charset="0"/>
              </a:rPr>
              <a:t>ctor is the core of AKKA</a:t>
            </a:r>
          </a:p>
          <a:p>
            <a:pPr marL="194310" marR="0" indent="-285750">
              <a:lnSpc>
                <a:spcPct val="250000"/>
              </a:lnSpc>
              <a:spcBef>
                <a:spcPts val="0"/>
              </a:spcBef>
              <a:spcAft>
                <a:spcPts val="0"/>
              </a:spcAft>
              <a:buFont typeface="Wingdings" panose="05000000000000000000" pitchFamily="2" charset="2"/>
              <a:buChar char="q"/>
            </a:pPr>
            <a:r>
              <a:rPr lang="de-DE" sz="1800" dirty="0">
                <a:effectLst/>
                <a:latin typeface="Calibri" panose="020F0502020204030204" pitchFamily="34" charset="0"/>
              </a:rPr>
              <a:t>AKKA </a:t>
            </a:r>
            <a:r>
              <a:rPr lang="de-DE" sz="1800" dirty="0">
                <a:latin typeface="Calibri" panose="020F0502020204030204" pitchFamily="34" charset="0"/>
              </a:rPr>
              <a:t>S</a:t>
            </a:r>
            <a:r>
              <a:rPr lang="de-DE" sz="1800" dirty="0">
                <a:effectLst/>
                <a:latin typeface="Calibri" panose="020F0502020204030204" pitchFamily="34" charset="0"/>
              </a:rPr>
              <a:t>tream and AKKA HTTP, which can help the project</a:t>
            </a:r>
          </a:p>
          <a:p>
            <a:endParaRPr lang="en-US" dirty="0"/>
          </a:p>
        </p:txBody>
      </p:sp>
      <p:sp>
        <p:nvSpPr>
          <p:cNvPr id="4" name="Slide Number Placeholder 3">
            <a:extLst>
              <a:ext uri="{FF2B5EF4-FFF2-40B4-BE49-F238E27FC236}">
                <a16:creationId xmlns:a16="http://schemas.microsoft.com/office/drawing/2014/main" id="{63C397BD-D6B1-C8CE-6659-06217FFD89A9}"/>
              </a:ext>
            </a:extLst>
          </p:cNvPr>
          <p:cNvSpPr>
            <a:spLocks noGrp="1"/>
          </p:cNvSpPr>
          <p:nvPr>
            <p:ph type="sldNum" sz="quarter" idx="12"/>
          </p:nvPr>
        </p:nvSpPr>
        <p:spPr/>
        <p:txBody>
          <a:bodyPr/>
          <a:lstStyle/>
          <a:p>
            <a:fld id="{BFD6A576-3A7B-40F2-A97E-CCBBE28558F0}" type="slidenum">
              <a:rPr lang="en-US" smtClean="0"/>
              <a:t>2</a:t>
            </a:fld>
            <a:endParaRPr lang="en-US"/>
          </a:p>
        </p:txBody>
      </p:sp>
    </p:spTree>
    <p:extLst>
      <p:ext uri="{BB962C8B-B14F-4D97-AF65-F5344CB8AC3E}">
        <p14:creationId xmlns:p14="http://schemas.microsoft.com/office/powerpoint/2010/main" val="14541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5227-735B-1728-8E12-D19604E8CFB8}"/>
              </a:ext>
            </a:extLst>
          </p:cNvPr>
          <p:cNvSpPr>
            <a:spLocks noGrp="1"/>
          </p:cNvSpPr>
          <p:nvPr>
            <p:ph type="title"/>
          </p:nvPr>
        </p:nvSpPr>
        <p:spPr/>
        <p:txBody>
          <a:bodyPr/>
          <a:lstStyle/>
          <a:p>
            <a:r>
              <a:rPr lang="en-US" dirty="0"/>
              <a:t>OSS LIBRARIES</a:t>
            </a:r>
          </a:p>
        </p:txBody>
      </p:sp>
      <p:pic>
        <p:nvPicPr>
          <p:cNvPr id="5" name="Picture 1">
            <a:extLst>
              <a:ext uri="{FF2B5EF4-FFF2-40B4-BE49-F238E27FC236}">
                <a16:creationId xmlns:a16="http://schemas.microsoft.com/office/drawing/2014/main" id="{AFC0D5B8-6B6B-62F2-ED46-58CFA84BD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059" y="1822779"/>
            <a:ext cx="8012683" cy="442126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ED1B3DB-FC15-0786-B35E-FF806AD9047F}"/>
              </a:ext>
            </a:extLst>
          </p:cNvPr>
          <p:cNvSpPr>
            <a:spLocks noGrp="1"/>
          </p:cNvSpPr>
          <p:nvPr>
            <p:ph type="sldNum" sz="quarter" idx="12"/>
          </p:nvPr>
        </p:nvSpPr>
        <p:spPr/>
        <p:txBody>
          <a:bodyPr/>
          <a:lstStyle/>
          <a:p>
            <a:fld id="{BFD6A576-3A7B-40F2-A97E-CCBBE28558F0}" type="slidenum">
              <a:rPr lang="en-US" smtClean="0"/>
              <a:t>3</a:t>
            </a:fld>
            <a:endParaRPr lang="en-US"/>
          </a:p>
        </p:txBody>
      </p:sp>
      <p:sp>
        <p:nvSpPr>
          <p:cNvPr id="4" name="Oval 3">
            <a:extLst>
              <a:ext uri="{FF2B5EF4-FFF2-40B4-BE49-F238E27FC236}">
                <a16:creationId xmlns:a16="http://schemas.microsoft.com/office/drawing/2014/main" id="{E21AABF3-DAD2-77F3-597E-603F62A1E7F7}"/>
              </a:ext>
            </a:extLst>
          </p:cNvPr>
          <p:cNvSpPr/>
          <p:nvPr/>
        </p:nvSpPr>
        <p:spPr>
          <a:xfrm>
            <a:off x="2483223" y="5387788"/>
            <a:ext cx="2752165" cy="94167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Oval 6">
            <a:extLst>
              <a:ext uri="{FF2B5EF4-FFF2-40B4-BE49-F238E27FC236}">
                <a16:creationId xmlns:a16="http://schemas.microsoft.com/office/drawing/2014/main" id="{957B656E-4208-B8E4-FCAE-194FC6E54DDE}"/>
              </a:ext>
            </a:extLst>
          </p:cNvPr>
          <p:cNvSpPr/>
          <p:nvPr/>
        </p:nvSpPr>
        <p:spPr>
          <a:xfrm>
            <a:off x="7647437" y="5020234"/>
            <a:ext cx="2752165" cy="94167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Oval 7">
            <a:extLst>
              <a:ext uri="{FF2B5EF4-FFF2-40B4-BE49-F238E27FC236}">
                <a16:creationId xmlns:a16="http://schemas.microsoft.com/office/drawing/2014/main" id="{0F8F1545-A22A-64CF-4F9A-DFF0DA21B68B}"/>
              </a:ext>
            </a:extLst>
          </p:cNvPr>
          <p:cNvSpPr/>
          <p:nvPr/>
        </p:nvSpPr>
        <p:spPr>
          <a:xfrm>
            <a:off x="2483223" y="4230372"/>
            <a:ext cx="2752165" cy="94167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11630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5227-735B-1728-8E12-D19604E8CFB8}"/>
              </a:ext>
            </a:extLst>
          </p:cNvPr>
          <p:cNvSpPr>
            <a:spLocks noGrp="1"/>
          </p:cNvSpPr>
          <p:nvPr>
            <p:ph type="title"/>
          </p:nvPr>
        </p:nvSpPr>
        <p:spPr/>
        <p:txBody>
          <a:bodyPr/>
          <a:lstStyle/>
          <a:p>
            <a:r>
              <a:rPr lang="en-US" dirty="0"/>
              <a:t>AKKA ACTORS</a:t>
            </a:r>
          </a:p>
        </p:txBody>
      </p:sp>
      <p:pic>
        <p:nvPicPr>
          <p:cNvPr id="5122" name="Picture 2" descr="Introduction to Akka Actors - codecentric AG Blog">
            <a:extLst>
              <a:ext uri="{FF2B5EF4-FFF2-40B4-BE49-F238E27FC236}">
                <a16:creationId xmlns:a16="http://schemas.microsoft.com/office/drawing/2014/main" id="{9D254EE2-E3DC-78A7-550C-62B848AEE6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10448" y="3429000"/>
            <a:ext cx="5277216" cy="16412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rt 2: Creating the First Actor • Akka Documentation">
            <a:extLst>
              <a:ext uri="{FF2B5EF4-FFF2-40B4-BE49-F238E27FC236}">
                <a16:creationId xmlns:a16="http://schemas.microsoft.com/office/drawing/2014/main" id="{7A823AE3-C5BB-15BF-42A9-2EEBF1A7C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2458393"/>
            <a:ext cx="5213169" cy="34305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25B12E-9C51-10DB-526E-E347D8B90AF2}"/>
              </a:ext>
            </a:extLst>
          </p:cNvPr>
          <p:cNvSpPr txBox="1"/>
          <p:nvPr/>
        </p:nvSpPr>
        <p:spPr>
          <a:xfrm>
            <a:off x="1097279" y="1889236"/>
            <a:ext cx="8243573" cy="369332"/>
          </a:xfrm>
          <a:prstGeom prst="rect">
            <a:avLst/>
          </a:prstGeom>
          <a:noFill/>
        </p:spPr>
        <p:txBody>
          <a:bodyPr wrap="square">
            <a:spAutoFit/>
          </a:bodyPr>
          <a:lstStyle/>
          <a:p>
            <a:r>
              <a:rPr lang="de-DE" sz="1800" dirty="0">
                <a:effectLst/>
                <a:latin typeface="Calibri" panose="020F0502020204030204" pitchFamily="34" charset="0"/>
              </a:rPr>
              <a:t>A model for concurrency and distribution without all the pain of threading primitives.</a:t>
            </a:r>
            <a:endParaRPr lang="en-US" dirty="0"/>
          </a:p>
        </p:txBody>
      </p:sp>
      <p:sp>
        <p:nvSpPr>
          <p:cNvPr id="3" name="TextBox 2">
            <a:extLst>
              <a:ext uri="{FF2B5EF4-FFF2-40B4-BE49-F238E27FC236}">
                <a16:creationId xmlns:a16="http://schemas.microsoft.com/office/drawing/2014/main" id="{73E911FF-2E6E-4FF6-6D99-8AD1384638E3}"/>
              </a:ext>
            </a:extLst>
          </p:cNvPr>
          <p:cNvSpPr txBox="1"/>
          <p:nvPr/>
        </p:nvSpPr>
        <p:spPr>
          <a:xfrm>
            <a:off x="2733308" y="6000804"/>
            <a:ext cx="1941109" cy="369332"/>
          </a:xfrm>
          <a:prstGeom prst="rect">
            <a:avLst/>
          </a:prstGeom>
          <a:noFill/>
        </p:spPr>
        <p:txBody>
          <a:bodyPr wrap="none" rtlCol="0">
            <a:spAutoFit/>
          </a:bodyPr>
          <a:lstStyle/>
          <a:p>
            <a:r>
              <a:rPr lang="en-US" dirty="0"/>
              <a:t>Hierarchical model</a:t>
            </a:r>
          </a:p>
        </p:txBody>
      </p:sp>
      <p:sp>
        <p:nvSpPr>
          <p:cNvPr id="7" name="TextBox 6">
            <a:extLst>
              <a:ext uri="{FF2B5EF4-FFF2-40B4-BE49-F238E27FC236}">
                <a16:creationId xmlns:a16="http://schemas.microsoft.com/office/drawing/2014/main" id="{2BE584FD-CD75-A9F4-708A-69FC529FCAFD}"/>
              </a:ext>
            </a:extLst>
          </p:cNvPr>
          <p:cNvSpPr txBox="1"/>
          <p:nvPr/>
        </p:nvSpPr>
        <p:spPr>
          <a:xfrm>
            <a:off x="7978501" y="5971831"/>
            <a:ext cx="1768113" cy="369332"/>
          </a:xfrm>
          <a:prstGeom prst="rect">
            <a:avLst/>
          </a:prstGeom>
          <a:noFill/>
        </p:spPr>
        <p:txBody>
          <a:bodyPr wrap="none" rtlCol="0">
            <a:spAutoFit/>
          </a:bodyPr>
          <a:lstStyle/>
          <a:p>
            <a:r>
              <a:rPr lang="en-US" dirty="0"/>
              <a:t>Process in Actors</a:t>
            </a:r>
          </a:p>
        </p:txBody>
      </p:sp>
      <p:sp>
        <p:nvSpPr>
          <p:cNvPr id="4" name="Slide Number Placeholder 3">
            <a:extLst>
              <a:ext uri="{FF2B5EF4-FFF2-40B4-BE49-F238E27FC236}">
                <a16:creationId xmlns:a16="http://schemas.microsoft.com/office/drawing/2014/main" id="{A8B358F0-E18B-24B8-A9E8-5DA42787AB83}"/>
              </a:ext>
            </a:extLst>
          </p:cNvPr>
          <p:cNvSpPr>
            <a:spLocks noGrp="1"/>
          </p:cNvSpPr>
          <p:nvPr>
            <p:ph type="sldNum" sz="quarter" idx="12"/>
          </p:nvPr>
        </p:nvSpPr>
        <p:spPr/>
        <p:txBody>
          <a:bodyPr/>
          <a:lstStyle/>
          <a:p>
            <a:fld id="{BFD6A576-3A7B-40F2-A97E-CCBBE28558F0}" type="slidenum">
              <a:rPr lang="en-US" smtClean="0"/>
              <a:t>4</a:t>
            </a:fld>
            <a:endParaRPr lang="en-US"/>
          </a:p>
        </p:txBody>
      </p:sp>
      <p:sp>
        <p:nvSpPr>
          <p:cNvPr id="10" name="TextBox 9">
            <a:extLst>
              <a:ext uri="{FF2B5EF4-FFF2-40B4-BE49-F238E27FC236}">
                <a16:creationId xmlns:a16="http://schemas.microsoft.com/office/drawing/2014/main" id="{AA3EF547-AFFB-3D7A-6B0D-091351FF5FDA}"/>
              </a:ext>
            </a:extLst>
          </p:cNvPr>
          <p:cNvSpPr txBox="1"/>
          <p:nvPr/>
        </p:nvSpPr>
        <p:spPr>
          <a:xfrm>
            <a:off x="2088777" y="6482042"/>
            <a:ext cx="6096000" cy="369332"/>
          </a:xfrm>
          <a:prstGeom prst="rect">
            <a:avLst/>
          </a:prstGeom>
          <a:noFill/>
        </p:spPr>
        <p:txBody>
          <a:bodyPr wrap="square">
            <a:spAutoFit/>
          </a:bodyPr>
          <a:lstStyle/>
          <a:p>
            <a:r>
              <a:rPr lang="en-US" b="0" i="0" dirty="0">
                <a:solidFill>
                  <a:srgbClr val="555555"/>
                </a:solidFill>
                <a:effectLst/>
                <a:latin typeface="Roboto" panose="02000000000000000000" pitchFamily="2" charset="0"/>
              </a:rPr>
              <a:t>fault-</a:t>
            </a:r>
            <a:r>
              <a:rPr lang="en-US" b="0" i="0" dirty="0" err="1">
                <a:solidFill>
                  <a:srgbClr val="555555"/>
                </a:solidFill>
                <a:effectLst/>
                <a:latin typeface="Roboto" panose="02000000000000000000" pitchFamily="2" charset="0"/>
              </a:rPr>
              <a:t>torelance</a:t>
            </a:r>
            <a:r>
              <a:rPr lang="en-US" b="0" i="0" dirty="0">
                <a:solidFill>
                  <a:srgbClr val="555555"/>
                </a:solidFill>
                <a:effectLst/>
                <a:latin typeface="Roboto" panose="02000000000000000000" pitchFamily="2" charset="0"/>
              </a:rPr>
              <a:t> &amp; scalability</a:t>
            </a:r>
            <a:endParaRPr lang="en-US" dirty="0"/>
          </a:p>
        </p:txBody>
      </p:sp>
    </p:spTree>
    <p:extLst>
      <p:ext uri="{BB962C8B-B14F-4D97-AF65-F5344CB8AC3E}">
        <p14:creationId xmlns:p14="http://schemas.microsoft.com/office/powerpoint/2010/main" val="118292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5227-735B-1728-8E12-D19604E8CFB8}"/>
              </a:ext>
            </a:extLst>
          </p:cNvPr>
          <p:cNvSpPr>
            <a:spLocks noGrp="1"/>
          </p:cNvSpPr>
          <p:nvPr>
            <p:ph type="title"/>
          </p:nvPr>
        </p:nvSpPr>
        <p:spPr/>
        <p:txBody>
          <a:bodyPr/>
          <a:lstStyle/>
          <a:p>
            <a:r>
              <a:rPr lang="en-US" dirty="0"/>
              <a:t>AKKA STREAMS</a:t>
            </a:r>
          </a:p>
        </p:txBody>
      </p:sp>
      <p:sp>
        <p:nvSpPr>
          <p:cNvPr id="3" name="Content Placeholder 2">
            <a:extLst>
              <a:ext uri="{FF2B5EF4-FFF2-40B4-BE49-F238E27FC236}">
                <a16:creationId xmlns:a16="http://schemas.microsoft.com/office/drawing/2014/main" id="{824D1492-5F25-A543-5ED3-3119500CB5A8}"/>
              </a:ext>
            </a:extLst>
          </p:cNvPr>
          <p:cNvSpPr>
            <a:spLocks noGrp="1"/>
          </p:cNvSpPr>
          <p:nvPr>
            <p:ph idx="1"/>
          </p:nvPr>
        </p:nvSpPr>
        <p:spPr/>
        <p:txBody>
          <a:bodyPr/>
          <a:lstStyle/>
          <a:p>
            <a:r>
              <a:rPr lang="de-DE" sz="1800" dirty="0">
                <a:effectLst/>
                <a:latin typeface="Calibri" panose="020F0502020204030204" pitchFamily="34" charset="0"/>
              </a:rPr>
              <a:t>An intuitive and safe way to do asynchronous, non-blocking back pressured stream processing.</a:t>
            </a:r>
            <a:endParaRPr lang="en-US" dirty="0"/>
          </a:p>
        </p:txBody>
      </p:sp>
      <p:pic>
        <p:nvPicPr>
          <p:cNvPr id="4098" name="Picture 2" descr="Using Akka Streams to Build Streaming Activation i... - Adobe Experience  League Community - 428681">
            <a:extLst>
              <a:ext uri="{FF2B5EF4-FFF2-40B4-BE49-F238E27FC236}">
                <a16:creationId xmlns:a16="http://schemas.microsoft.com/office/drawing/2014/main" id="{D567DF55-487A-7694-51C3-41A4BD2F6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892" y="2499751"/>
            <a:ext cx="8720138" cy="33693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11BE93-7582-4CE8-5D5D-AE48079FCD0F}"/>
              </a:ext>
            </a:extLst>
          </p:cNvPr>
          <p:cNvSpPr txBox="1"/>
          <p:nvPr/>
        </p:nvSpPr>
        <p:spPr>
          <a:xfrm>
            <a:off x="1036320" y="2426602"/>
            <a:ext cx="3521118" cy="430887"/>
          </a:xfrm>
          <a:prstGeom prst="rect">
            <a:avLst/>
          </a:prstGeom>
          <a:noFill/>
        </p:spPr>
        <p:txBody>
          <a:bodyPr wrap="square">
            <a:spAutoFit/>
          </a:bodyPr>
          <a:lstStyle/>
          <a:p>
            <a:r>
              <a:rPr lang="en-US" sz="1100" b="0" i="0" dirty="0" err="1">
                <a:effectLst/>
                <a:latin typeface="Courier New" panose="02070309020205020404" pitchFamily="49" charset="0"/>
                <a:cs typeface="Courier New" panose="02070309020205020404" pitchFamily="49" charset="0"/>
              </a:rPr>
              <a:t>val</a:t>
            </a:r>
            <a:r>
              <a:rPr lang="en-US" sz="1100" b="0" i="0" dirty="0">
                <a:effectLst/>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sourceProducingElements</a:t>
            </a:r>
            <a:r>
              <a:rPr lang="en-US" sz="1100" b="0" i="0" dirty="0">
                <a:effectLst/>
                <a:latin typeface="Courier New" panose="02070309020205020404" pitchFamily="49" charset="0"/>
                <a:cs typeface="Courier New" panose="02070309020205020404" pitchFamily="49" charset="0"/>
              </a:rPr>
              <a:t>: </a:t>
            </a:r>
          </a:p>
          <a:p>
            <a:r>
              <a:rPr lang="en-US" sz="1100" b="0" i="0" dirty="0">
                <a:effectLst/>
                <a:latin typeface="Courier New" panose="02070309020205020404" pitchFamily="49" charset="0"/>
                <a:cs typeface="Courier New" panose="02070309020205020404" pitchFamily="49" charset="0"/>
              </a:rPr>
              <a:t>Source[Int, </a:t>
            </a:r>
            <a:r>
              <a:rPr lang="en-US" sz="1100" b="0" i="0" dirty="0" err="1">
                <a:effectLst/>
                <a:latin typeface="Courier New" panose="02070309020205020404" pitchFamily="49" charset="0"/>
                <a:cs typeface="Courier New" panose="02070309020205020404" pitchFamily="49" charset="0"/>
              </a:rPr>
              <a:t>NotUsed</a:t>
            </a:r>
            <a:r>
              <a:rPr lang="en-US" sz="1100" b="0" i="0" dirty="0">
                <a:effectLst/>
                <a:latin typeface="Courier New" panose="02070309020205020404" pitchFamily="49" charset="0"/>
                <a:cs typeface="Courier New" panose="02070309020205020404" pitchFamily="49" charset="0"/>
              </a:rPr>
              <a:t>] = Source(1 to 100)</a:t>
            </a:r>
            <a:endParaRPr lang="en-US" sz="11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F7B483E-39F7-1849-650C-A7B33C0B6EC3}"/>
              </a:ext>
            </a:extLst>
          </p:cNvPr>
          <p:cNvSpPr txBox="1"/>
          <p:nvPr/>
        </p:nvSpPr>
        <p:spPr>
          <a:xfrm>
            <a:off x="3722915" y="4172233"/>
            <a:ext cx="4480559" cy="430887"/>
          </a:xfrm>
          <a:prstGeom prst="rect">
            <a:avLst/>
          </a:prstGeom>
          <a:noFill/>
        </p:spPr>
        <p:txBody>
          <a:bodyPr wrap="square">
            <a:spAutoFit/>
          </a:bodyPr>
          <a:lstStyle/>
          <a:p>
            <a:r>
              <a:rPr lang="en-US" sz="1100" b="0" i="0" dirty="0" err="1">
                <a:effectLst/>
                <a:latin typeface="Courier New" panose="02070309020205020404" pitchFamily="49" charset="0"/>
                <a:cs typeface="Courier New" panose="02070309020205020404" pitchFamily="49" charset="0"/>
              </a:rPr>
              <a:t>val</a:t>
            </a:r>
            <a:r>
              <a:rPr lang="en-US" sz="1100" b="0" i="0" dirty="0">
                <a:effectLst/>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flowTransformingData</a:t>
            </a:r>
            <a:r>
              <a:rPr lang="en-US" sz="1100" b="0" i="0" dirty="0">
                <a:effectLst/>
                <a:latin typeface="Courier New" panose="02070309020205020404" pitchFamily="49" charset="0"/>
                <a:cs typeface="Courier New" panose="02070309020205020404" pitchFamily="49" charset="0"/>
              </a:rPr>
              <a:t>: Flow[Int, Int, </a:t>
            </a:r>
            <a:r>
              <a:rPr lang="en-US" sz="1100" b="0" i="0" dirty="0" err="1">
                <a:effectLst/>
                <a:latin typeface="Courier New" panose="02070309020205020404" pitchFamily="49" charset="0"/>
                <a:cs typeface="Courier New" panose="02070309020205020404" pitchFamily="49" charset="0"/>
              </a:rPr>
              <a:t>NotUsed</a:t>
            </a:r>
            <a:r>
              <a:rPr lang="en-US" sz="1100" b="0" i="0" dirty="0">
                <a:effectLst/>
                <a:latin typeface="Courier New" panose="02070309020205020404" pitchFamily="49" charset="0"/>
                <a:cs typeface="Courier New" panose="02070309020205020404" pitchFamily="49" charset="0"/>
              </a:rPr>
              <a:t>] = Flow[Int].filter(_ % 2 == 0).map(_ * 2)</a:t>
            </a:r>
            <a:endParaRPr lang="en-US" sz="11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DFC7AB01-B9FC-D79B-D6D9-F5A1B26540C7}"/>
              </a:ext>
            </a:extLst>
          </p:cNvPr>
          <p:cNvSpPr txBox="1"/>
          <p:nvPr/>
        </p:nvSpPr>
        <p:spPr>
          <a:xfrm>
            <a:off x="7419702" y="2429482"/>
            <a:ext cx="4107589" cy="430887"/>
          </a:xfrm>
          <a:prstGeom prst="rect">
            <a:avLst/>
          </a:prstGeom>
          <a:noFill/>
        </p:spPr>
        <p:txBody>
          <a:bodyPr wrap="square">
            <a:spAutoFit/>
          </a:bodyPr>
          <a:lstStyle/>
          <a:p>
            <a:r>
              <a:rPr lang="en-US" sz="1100" b="0" i="0" dirty="0" err="1">
                <a:effectLst/>
                <a:latin typeface="Courier New" panose="02070309020205020404" pitchFamily="49" charset="0"/>
                <a:cs typeface="Courier New" panose="02070309020205020404" pitchFamily="49" charset="0"/>
              </a:rPr>
              <a:t>val</a:t>
            </a:r>
            <a:r>
              <a:rPr lang="en-US" sz="1100" b="0" i="0" dirty="0">
                <a:effectLst/>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sinkPrintingElements</a:t>
            </a:r>
            <a:r>
              <a:rPr lang="en-US" sz="1100" b="0" i="0" dirty="0">
                <a:effectLst/>
                <a:latin typeface="Courier New" panose="02070309020205020404" pitchFamily="49" charset="0"/>
                <a:cs typeface="Courier New" panose="02070309020205020404" pitchFamily="49" charset="0"/>
              </a:rPr>
              <a:t>: Sink[Int, Future[Done]] = </a:t>
            </a:r>
            <a:r>
              <a:rPr lang="en-US" sz="1100" b="0" i="0" dirty="0" err="1">
                <a:effectLst/>
                <a:latin typeface="Courier New" panose="02070309020205020404" pitchFamily="49" charset="0"/>
                <a:cs typeface="Courier New" panose="02070309020205020404" pitchFamily="49" charset="0"/>
              </a:rPr>
              <a:t>Sink.foreach</a:t>
            </a:r>
            <a:r>
              <a:rPr lang="en-US" sz="1100" b="0" i="0" dirty="0">
                <a:effectLst/>
                <a:latin typeface="Courier New" panose="02070309020205020404" pitchFamily="49" charset="0"/>
                <a:cs typeface="Courier New" panose="02070309020205020404" pitchFamily="49" charset="0"/>
              </a:rPr>
              <a:t>[Int](</a:t>
            </a:r>
            <a:r>
              <a:rPr lang="en-US" sz="1100" b="0" i="0" dirty="0" err="1">
                <a:effectLst/>
                <a:latin typeface="Courier New" panose="02070309020205020404" pitchFamily="49" charset="0"/>
                <a:cs typeface="Courier New" panose="02070309020205020404" pitchFamily="49" charset="0"/>
              </a:rPr>
              <a:t>println</a:t>
            </a:r>
            <a:r>
              <a:rPr lang="en-US" sz="1100" b="0" i="0" dirty="0">
                <a:effectLst/>
                <a:latin typeface="Courier New" panose="02070309020205020404" pitchFamily="49" charset="0"/>
                <a:cs typeface="Courier New" panose="02070309020205020404" pitchFamily="49" charset="0"/>
              </a:rPr>
              <a:t>(_))</a:t>
            </a:r>
            <a:endParaRPr lang="en-US" sz="1100" dirty="0">
              <a:latin typeface="Courier New" panose="02070309020205020404" pitchFamily="49" charset="0"/>
              <a:cs typeface="Courier New" panose="02070309020205020404" pitchFamily="49" charset="0"/>
            </a:endParaRPr>
          </a:p>
        </p:txBody>
      </p:sp>
      <p:sp>
        <p:nvSpPr>
          <p:cNvPr id="9" name="Slide Number Placeholder 8">
            <a:extLst>
              <a:ext uri="{FF2B5EF4-FFF2-40B4-BE49-F238E27FC236}">
                <a16:creationId xmlns:a16="http://schemas.microsoft.com/office/drawing/2014/main" id="{94D19B63-37A6-9DF3-28EF-1B44748CDAD8}"/>
              </a:ext>
            </a:extLst>
          </p:cNvPr>
          <p:cNvSpPr>
            <a:spLocks noGrp="1"/>
          </p:cNvSpPr>
          <p:nvPr>
            <p:ph type="sldNum" sz="quarter" idx="12"/>
          </p:nvPr>
        </p:nvSpPr>
        <p:spPr/>
        <p:txBody>
          <a:bodyPr/>
          <a:lstStyle/>
          <a:p>
            <a:fld id="{BFD6A576-3A7B-40F2-A97E-CCBBE28558F0}" type="slidenum">
              <a:rPr lang="en-US" smtClean="0"/>
              <a:t>5</a:t>
            </a:fld>
            <a:endParaRPr lang="en-US"/>
          </a:p>
        </p:txBody>
      </p:sp>
    </p:spTree>
    <p:extLst>
      <p:ext uri="{BB962C8B-B14F-4D97-AF65-F5344CB8AC3E}">
        <p14:creationId xmlns:p14="http://schemas.microsoft.com/office/powerpoint/2010/main" val="102348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5227-735B-1728-8E12-D19604E8CFB8}"/>
              </a:ext>
            </a:extLst>
          </p:cNvPr>
          <p:cNvSpPr>
            <a:spLocks noGrp="1"/>
          </p:cNvSpPr>
          <p:nvPr>
            <p:ph type="title"/>
          </p:nvPr>
        </p:nvSpPr>
        <p:spPr/>
        <p:txBody>
          <a:bodyPr/>
          <a:lstStyle/>
          <a:p>
            <a:r>
              <a:rPr lang="en-US" dirty="0"/>
              <a:t>AKKA HTTP</a:t>
            </a:r>
          </a:p>
        </p:txBody>
      </p:sp>
      <p:sp>
        <p:nvSpPr>
          <p:cNvPr id="3" name="Content Placeholder 2">
            <a:extLst>
              <a:ext uri="{FF2B5EF4-FFF2-40B4-BE49-F238E27FC236}">
                <a16:creationId xmlns:a16="http://schemas.microsoft.com/office/drawing/2014/main" id="{824D1492-5F25-A543-5ED3-3119500CB5A8}"/>
              </a:ext>
            </a:extLst>
          </p:cNvPr>
          <p:cNvSpPr>
            <a:spLocks noGrp="1"/>
          </p:cNvSpPr>
          <p:nvPr>
            <p:ph idx="1"/>
          </p:nvPr>
        </p:nvSpPr>
        <p:spPr/>
        <p:txBody>
          <a:bodyPr>
            <a:normAutofit lnSpcReduction="10000"/>
          </a:bodyPr>
          <a:lstStyle/>
          <a:p>
            <a:r>
              <a:rPr lang="en-US" sz="1800" dirty="0">
                <a:effectLst/>
                <a:latin typeface="Calibri" panose="020F0502020204030204" pitchFamily="34" charset="0"/>
              </a:rPr>
              <a:t>The AKKA HTTP modules implement a full server and client side HTTP stack in top of AKKA Actor and AKKA </a:t>
            </a:r>
            <a:r>
              <a:rPr lang="en-US" sz="1800" dirty="0">
                <a:latin typeface="Calibri" panose="020F0502020204030204" pitchFamily="34" charset="0"/>
              </a:rPr>
              <a:t>S</a:t>
            </a:r>
            <a:r>
              <a:rPr lang="en-US" sz="1800" dirty="0">
                <a:effectLst/>
                <a:latin typeface="Calibri" panose="020F0502020204030204" pitchFamily="34" charset="0"/>
              </a:rPr>
              <a:t>tream.</a:t>
            </a:r>
          </a:p>
          <a:p>
            <a:r>
              <a:rPr lang="en-US" sz="1800" dirty="0">
                <a:effectLst/>
                <a:latin typeface="Calibri" panose="020F0502020204030204" pitchFamily="34" charset="0"/>
              </a:rPr>
              <a:t>It's not a frame work but rather a more general toolkit for providing and consuming HTTP-based services.</a:t>
            </a:r>
          </a:p>
          <a:p>
            <a:r>
              <a:rPr lang="en-US" sz="1800" dirty="0">
                <a:latin typeface="Calibri" panose="020F0502020204030204" pitchFamily="34" charset="0"/>
              </a:rPr>
              <a:t>It has 02 layers:</a:t>
            </a:r>
          </a:p>
          <a:p>
            <a:r>
              <a:rPr lang="en-US" sz="1800" dirty="0">
                <a:latin typeface="Calibri" panose="020F0502020204030204" pitchFamily="34" charset="0"/>
              </a:rPr>
              <a:t>Http-core (low level) handles:</a:t>
            </a:r>
          </a:p>
          <a:p>
            <a:pPr rtl="0" fontAlgn="ctr">
              <a:lnSpc>
                <a:spcPct val="200000"/>
              </a:lnSpc>
              <a:spcBef>
                <a:spcPts val="0"/>
              </a:spcBef>
              <a:spcAft>
                <a:spcPts val="0"/>
              </a:spcAft>
              <a:buClr>
                <a:schemeClr val="tx1"/>
              </a:buClr>
              <a:buFont typeface="Wingdings" panose="05000000000000000000" pitchFamily="2" charset="2"/>
              <a:buChar char="Ø"/>
            </a:pPr>
            <a:r>
              <a:rPr lang="en-US" sz="1800" dirty="0">
                <a:effectLst/>
                <a:latin typeface="Calibri" panose="020F0502020204030204" pitchFamily="34" charset="0"/>
              </a:rPr>
              <a:t>Connection management.</a:t>
            </a:r>
          </a:p>
          <a:p>
            <a:pPr rtl="0" fontAlgn="ctr">
              <a:lnSpc>
                <a:spcPct val="200000"/>
              </a:lnSpc>
              <a:spcBef>
                <a:spcPts val="0"/>
              </a:spcBef>
              <a:spcAft>
                <a:spcPts val="0"/>
              </a:spcAft>
              <a:buClr>
                <a:schemeClr val="tx1"/>
              </a:buClr>
              <a:buFont typeface="Wingdings" panose="05000000000000000000" pitchFamily="2" charset="2"/>
              <a:buChar char="Ø"/>
            </a:pPr>
            <a:r>
              <a:rPr lang="en-US" sz="1800" dirty="0">
                <a:effectLst/>
                <a:latin typeface="Calibri" panose="020F0502020204030204" pitchFamily="34" charset="0"/>
              </a:rPr>
              <a:t>Parsing and rendering of message and header.</a:t>
            </a:r>
          </a:p>
          <a:p>
            <a:pPr rtl="0" fontAlgn="ctr">
              <a:lnSpc>
                <a:spcPct val="200000"/>
              </a:lnSpc>
              <a:spcBef>
                <a:spcPts val="0"/>
              </a:spcBef>
              <a:spcAft>
                <a:spcPts val="0"/>
              </a:spcAft>
              <a:buClr>
                <a:schemeClr val="tx1"/>
              </a:buClr>
              <a:buFont typeface="Wingdings" panose="05000000000000000000" pitchFamily="2" charset="2"/>
              <a:buChar char="Ø"/>
            </a:pPr>
            <a:r>
              <a:rPr lang="en-US" sz="1800" dirty="0">
                <a:effectLst/>
                <a:latin typeface="Calibri" panose="020F0502020204030204" pitchFamily="34" charset="0"/>
              </a:rPr>
              <a:t>Timeout management (requests and connections).</a:t>
            </a:r>
          </a:p>
          <a:p>
            <a:pPr rtl="0" fontAlgn="ctr">
              <a:lnSpc>
                <a:spcPct val="200000"/>
              </a:lnSpc>
              <a:spcBef>
                <a:spcPts val="0"/>
              </a:spcBef>
              <a:spcAft>
                <a:spcPts val="0"/>
              </a:spcAft>
              <a:buClr>
                <a:schemeClr val="tx1"/>
              </a:buClr>
              <a:buFont typeface="Wingdings" panose="05000000000000000000" pitchFamily="2" charset="2"/>
              <a:buChar char="Ø"/>
            </a:pPr>
            <a:r>
              <a:rPr lang="en-US" sz="1800" dirty="0">
                <a:effectLst/>
                <a:latin typeface="Calibri" panose="020F0502020204030204" pitchFamily="34" charset="0"/>
              </a:rPr>
              <a:t>Response ordering.</a:t>
            </a:r>
          </a:p>
          <a:p>
            <a:endParaRPr lang="en-US" dirty="0"/>
          </a:p>
        </p:txBody>
      </p:sp>
      <p:sp>
        <p:nvSpPr>
          <p:cNvPr id="4" name="TextBox 3">
            <a:extLst>
              <a:ext uri="{FF2B5EF4-FFF2-40B4-BE49-F238E27FC236}">
                <a16:creationId xmlns:a16="http://schemas.microsoft.com/office/drawing/2014/main" id="{0724BEC0-F7DE-7D2D-06E3-DB3A5249C6C6}"/>
              </a:ext>
            </a:extLst>
          </p:cNvPr>
          <p:cNvSpPr txBox="1"/>
          <p:nvPr/>
        </p:nvSpPr>
        <p:spPr>
          <a:xfrm>
            <a:off x="6601098" y="3230365"/>
            <a:ext cx="2603277" cy="3416320"/>
          </a:xfrm>
          <a:prstGeom prst="rect">
            <a:avLst/>
          </a:prstGeom>
          <a:noFill/>
        </p:spPr>
        <p:txBody>
          <a:bodyPr wrap="none" rtlCol="0">
            <a:spAutoFit/>
          </a:bodyPr>
          <a:lstStyle/>
          <a:p>
            <a:pPr rtl="0" fontAlgn="ctr">
              <a:spcBef>
                <a:spcPts val="0"/>
              </a:spcBef>
              <a:spcAft>
                <a:spcPts val="0"/>
              </a:spcAft>
            </a:pPr>
            <a:r>
              <a:rPr lang="en-US" sz="1800" dirty="0">
                <a:effectLst/>
                <a:latin typeface="Calibri" panose="020F0502020204030204" pitchFamily="34" charset="0"/>
              </a:rPr>
              <a:t>High-level Server-Side API</a:t>
            </a:r>
          </a:p>
          <a:p>
            <a:pPr marL="285750" indent="-285750" rtl="0" fontAlgn="ctr">
              <a:lnSpc>
                <a:spcPct val="20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rPr>
              <a:t>Route</a:t>
            </a:r>
          </a:p>
          <a:p>
            <a:pPr marL="285750" indent="-285750" rtl="0" fontAlgn="ctr">
              <a:lnSpc>
                <a:spcPct val="20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rPr>
              <a:t>Directive</a:t>
            </a:r>
          </a:p>
          <a:p>
            <a:pPr marL="285750" indent="-285750" rtl="0" fontAlgn="ctr">
              <a:lnSpc>
                <a:spcPct val="20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rPr>
              <a:t>Rejections</a:t>
            </a:r>
          </a:p>
          <a:p>
            <a:pPr marL="285750" indent="-285750" rtl="0" fontAlgn="ctr">
              <a:lnSpc>
                <a:spcPct val="20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rPr>
              <a:t>Exception Handling</a:t>
            </a:r>
          </a:p>
          <a:p>
            <a:pPr marL="285750" indent="-285750" rtl="0" fontAlgn="ctr">
              <a:lnSpc>
                <a:spcPct val="20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rPr>
              <a:t>Testing</a:t>
            </a:r>
          </a:p>
          <a:p>
            <a:endParaRPr lang="en-US" dirty="0"/>
          </a:p>
        </p:txBody>
      </p:sp>
      <p:sp>
        <p:nvSpPr>
          <p:cNvPr id="5" name="Slide Number Placeholder 4">
            <a:extLst>
              <a:ext uri="{FF2B5EF4-FFF2-40B4-BE49-F238E27FC236}">
                <a16:creationId xmlns:a16="http://schemas.microsoft.com/office/drawing/2014/main" id="{BFE3366B-9004-8A8C-5A2F-839C3DF73AD9}"/>
              </a:ext>
            </a:extLst>
          </p:cNvPr>
          <p:cNvSpPr>
            <a:spLocks noGrp="1"/>
          </p:cNvSpPr>
          <p:nvPr>
            <p:ph type="sldNum" sz="quarter" idx="12"/>
          </p:nvPr>
        </p:nvSpPr>
        <p:spPr/>
        <p:txBody>
          <a:bodyPr/>
          <a:lstStyle/>
          <a:p>
            <a:fld id="{BFD6A576-3A7B-40F2-A97E-CCBBE28558F0}" type="slidenum">
              <a:rPr lang="en-US" smtClean="0"/>
              <a:t>6</a:t>
            </a:fld>
            <a:endParaRPr lang="en-US"/>
          </a:p>
        </p:txBody>
      </p:sp>
      <p:sp>
        <p:nvSpPr>
          <p:cNvPr id="6" name="Rectangle 5">
            <a:extLst>
              <a:ext uri="{FF2B5EF4-FFF2-40B4-BE49-F238E27FC236}">
                <a16:creationId xmlns:a16="http://schemas.microsoft.com/office/drawing/2014/main" id="{4656E4B1-F2A2-B5B5-432E-20C63E350DC0}"/>
              </a:ext>
            </a:extLst>
          </p:cNvPr>
          <p:cNvSpPr/>
          <p:nvPr/>
        </p:nvSpPr>
        <p:spPr>
          <a:xfrm>
            <a:off x="762000" y="3230365"/>
            <a:ext cx="5576047" cy="255187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00793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5227-735B-1728-8E12-D19604E8CFB8}"/>
              </a:ext>
            </a:extLst>
          </p:cNvPr>
          <p:cNvSpPr>
            <a:spLocks noGrp="1"/>
          </p:cNvSpPr>
          <p:nvPr>
            <p:ph type="title"/>
          </p:nvPr>
        </p:nvSpPr>
        <p:spPr/>
        <p:txBody>
          <a:bodyPr/>
          <a:lstStyle/>
          <a:p>
            <a:r>
              <a:rPr lang="en-US" dirty="0"/>
              <a:t>SPECIFICATIONS</a:t>
            </a:r>
          </a:p>
        </p:txBody>
      </p:sp>
      <p:sp>
        <p:nvSpPr>
          <p:cNvPr id="3" name="Content Placeholder 2">
            <a:extLst>
              <a:ext uri="{FF2B5EF4-FFF2-40B4-BE49-F238E27FC236}">
                <a16:creationId xmlns:a16="http://schemas.microsoft.com/office/drawing/2014/main" id="{0B8CF2D1-EAC2-0A60-ADD8-9F5CE7CBE7DC}"/>
              </a:ext>
            </a:extLst>
          </p:cNvPr>
          <p:cNvSpPr>
            <a:spLocks noGrp="1"/>
          </p:cNvSpPr>
          <p:nvPr>
            <p:ph idx="1"/>
          </p:nvPr>
        </p:nvSpPr>
        <p:spPr/>
        <p:txBody>
          <a:bodyPr/>
          <a:lstStyle/>
          <a:p>
            <a:pPr rtl="0" fontAlgn="ctr">
              <a:lnSpc>
                <a:spcPct val="250000"/>
              </a:lnSpc>
              <a:spcBef>
                <a:spcPts val="0"/>
              </a:spcBef>
              <a:spcAft>
                <a:spcPts val="0"/>
              </a:spcAft>
              <a:buClr>
                <a:schemeClr val="tx1"/>
              </a:buClr>
              <a:buFont typeface="Wingdings" panose="05000000000000000000" pitchFamily="2" charset="2"/>
              <a:buChar char="q"/>
            </a:pPr>
            <a:r>
              <a:rPr lang="de-DE" sz="1800" b="1" dirty="0">
                <a:effectLst/>
                <a:latin typeface="Calibri" panose="020F0502020204030204" pitchFamily="34" charset="0"/>
              </a:rPr>
              <a:t> Event-driven</a:t>
            </a:r>
            <a:r>
              <a:rPr lang="de-DE" sz="1800" dirty="0">
                <a:effectLst/>
                <a:latin typeface="Calibri" panose="020F0502020204030204" pitchFamily="34" charset="0"/>
              </a:rPr>
              <a:t>: </a:t>
            </a:r>
            <a:r>
              <a:rPr lang="de-DE" sz="1800" i="1" dirty="0">
                <a:effectLst/>
                <a:latin typeface="Calibri" panose="020F0502020204030204" pitchFamily="34" charset="0"/>
              </a:rPr>
              <a:t>With Actors, requests can be done asynchronously and non-blocking operations exclusively.</a:t>
            </a:r>
          </a:p>
          <a:p>
            <a:pPr rtl="0" fontAlgn="ctr">
              <a:lnSpc>
                <a:spcPct val="250000"/>
              </a:lnSpc>
              <a:spcBef>
                <a:spcPts val="0"/>
              </a:spcBef>
              <a:spcAft>
                <a:spcPts val="0"/>
              </a:spcAft>
              <a:buClr>
                <a:schemeClr val="tx1"/>
              </a:buClr>
              <a:buFont typeface="Wingdings" panose="05000000000000000000" pitchFamily="2" charset="2"/>
              <a:buChar char="q"/>
            </a:pPr>
            <a:r>
              <a:rPr lang="de-DE" sz="1800" b="1" dirty="0">
                <a:effectLst/>
                <a:latin typeface="Calibri" panose="020F0502020204030204" pitchFamily="34" charset="0"/>
              </a:rPr>
              <a:t> Scalable</a:t>
            </a:r>
            <a:r>
              <a:rPr lang="de-DE" sz="1800" dirty="0">
                <a:effectLst/>
                <a:latin typeface="Calibri" panose="020F0502020204030204" pitchFamily="34" charset="0"/>
              </a:rPr>
              <a:t>: </a:t>
            </a:r>
            <a:r>
              <a:rPr lang="de-DE" sz="1800" i="1" dirty="0">
                <a:effectLst/>
                <a:latin typeface="Calibri" panose="020F0502020204030204" pitchFamily="34" charset="0"/>
              </a:rPr>
              <a:t>By message passing and location transparency, adding nodes without having to modify the code is possible.</a:t>
            </a:r>
          </a:p>
          <a:p>
            <a:pPr rtl="0" fontAlgn="ctr">
              <a:lnSpc>
                <a:spcPct val="250000"/>
              </a:lnSpc>
              <a:spcBef>
                <a:spcPts val="0"/>
              </a:spcBef>
              <a:spcAft>
                <a:spcPts val="0"/>
              </a:spcAft>
              <a:buClr>
                <a:schemeClr val="tx1"/>
              </a:buClr>
              <a:buFont typeface="Wingdings" panose="05000000000000000000" pitchFamily="2" charset="2"/>
              <a:buChar char="q"/>
            </a:pPr>
            <a:r>
              <a:rPr lang="de-DE" sz="1800" b="1" dirty="0">
                <a:effectLst/>
                <a:latin typeface="Calibri" panose="020F0502020204030204" pitchFamily="34" charset="0"/>
              </a:rPr>
              <a:t> Resilient</a:t>
            </a:r>
            <a:r>
              <a:rPr lang="de-DE" sz="1800" b="1" dirty="0">
                <a:latin typeface="Calibri" panose="020F0502020204030204" pitchFamily="34" charset="0"/>
              </a:rPr>
              <a:t>:</a:t>
            </a:r>
            <a:r>
              <a:rPr lang="de-DE" sz="1800" dirty="0">
                <a:effectLst/>
                <a:latin typeface="Calibri" panose="020F0502020204030204" pitchFamily="34" charset="0"/>
              </a:rPr>
              <a:t> </a:t>
            </a:r>
            <a:r>
              <a:rPr lang="de-DE" sz="1800" i="1" dirty="0">
                <a:effectLst/>
                <a:latin typeface="Calibri" panose="020F0502020204030204" pitchFamily="34" charset="0"/>
              </a:rPr>
              <a:t>Akka fault tolerance is to encounter errors a self-healing system.</a:t>
            </a:r>
          </a:p>
          <a:p>
            <a:pPr rtl="0" fontAlgn="ctr">
              <a:lnSpc>
                <a:spcPct val="250000"/>
              </a:lnSpc>
              <a:spcBef>
                <a:spcPts val="0"/>
              </a:spcBef>
              <a:spcAft>
                <a:spcPts val="0"/>
              </a:spcAft>
              <a:buClr>
                <a:schemeClr val="tx1"/>
              </a:buClr>
              <a:buFont typeface="Wingdings" panose="05000000000000000000" pitchFamily="2" charset="2"/>
              <a:buChar char="q"/>
            </a:pPr>
            <a:r>
              <a:rPr lang="de-DE" sz="1800" b="1" dirty="0">
                <a:effectLst/>
                <a:latin typeface="Calibri" panose="020F0502020204030204" pitchFamily="34" charset="0"/>
              </a:rPr>
              <a:t> Responsive</a:t>
            </a:r>
            <a:r>
              <a:rPr lang="de-DE" sz="1800" b="1" dirty="0">
                <a:latin typeface="Calibri" panose="020F0502020204030204" pitchFamily="34" charset="0"/>
              </a:rPr>
              <a:t>:</a:t>
            </a:r>
            <a:r>
              <a:rPr lang="de-DE" sz="1800" dirty="0">
                <a:effectLst/>
                <a:latin typeface="Calibri" panose="020F0502020204030204" pitchFamily="34" charset="0"/>
              </a:rPr>
              <a:t> </a:t>
            </a:r>
            <a:r>
              <a:rPr lang="de-DE" sz="1800" i="1" dirty="0">
                <a:effectLst/>
                <a:latin typeface="Calibri" panose="020F0502020204030204" pitchFamily="34" charset="0"/>
              </a:rPr>
              <a:t>Akka’s non-blocking, message-based strategy helps to give quick feedback to request.</a:t>
            </a:r>
          </a:p>
          <a:p>
            <a:endParaRPr lang="en-US" dirty="0"/>
          </a:p>
        </p:txBody>
      </p:sp>
      <p:sp>
        <p:nvSpPr>
          <p:cNvPr id="4" name="Slide Number Placeholder 3">
            <a:extLst>
              <a:ext uri="{FF2B5EF4-FFF2-40B4-BE49-F238E27FC236}">
                <a16:creationId xmlns:a16="http://schemas.microsoft.com/office/drawing/2014/main" id="{35D1B039-EAF1-97B7-C2DA-09BA9C99E9E9}"/>
              </a:ext>
            </a:extLst>
          </p:cNvPr>
          <p:cNvSpPr>
            <a:spLocks noGrp="1"/>
          </p:cNvSpPr>
          <p:nvPr>
            <p:ph type="sldNum" sz="quarter" idx="12"/>
          </p:nvPr>
        </p:nvSpPr>
        <p:spPr/>
        <p:txBody>
          <a:bodyPr/>
          <a:lstStyle/>
          <a:p>
            <a:fld id="{BFD6A576-3A7B-40F2-A97E-CCBBE28558F0}" type="slidenum">
              <a:rPr lang="en-US" smtClean="0"/>
              <a:t>7</a:t>
            </a:fld>
            <a:endParaRPr lang="en-US"/>
          </a:p>
        </p:txBody>
      </p:sp>
    </p:spTree>
    <p:extLst>
      <p:ext uri="{BB962C8B-B14F-4D97-AF65-F5344CB8AC3E}">
        <p14:creationId xmlns:p14="http://schemas.microsoft.com/office/powerpoint/2010/main" val="34217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5227-735B-1728-8E12-D19604E8CFB8}"/>
              </a:ext>
            </a:extLst>
          </p:cNvPr>
          <p:cNvSpPr>
            <a:spLocks noGrp="1"/>
          </p:cNvSpPr>
          <p:nvPr>
            <p:ph type="title"/>
          </p:nvPr>
        </p:nvSpPr>
        <p:spPr/>
        <p:txBody>
          <a:bodyPr/>
          <a:lstStyle/>
          <a:p>
            <a:r>
              <a:rPr lang="en-US" dirty="0"/>
              <a:t>EDITOR &amp; BUILD TOOL</a:t>
            </a:r>
          </a:p>
        </p:txBody>
      </p:sp>
      <p:pic>
        <p:nvPicPr>
          <p:cNvPr id="2050" name="Picture 2">
            <a:extLst>
              <a:ext uri="{FF2B5EF4-FFF2-40B4-BE49-F238E27FC236}">
                <a16:creationId xmlns:a16="http://schemas.microsoft.com/office/drawing/2014/main" id="{95F55070-A908-DAAD-CBD7-5E6ECECCA5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314" y="2650391"/>
            <a:ext cx="1601788" cy="16017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tHub - scalameta/metals: Scala language server with rich IDE features 🚀">
            <a:extLst>
              <a:ext uri="{FF2B5EF4-FFF2-40B4-BE49-F238E27FC236}">
                <a16:creationId xmlns:a16="http://schemas.microsoft.com/office/drawing/2014/main" id="{56E8C8EE-7F73-5BFA-5C16-C456A195B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397" y="2650391"/>
            <a:ext cx="1802946" cy="18029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BT basics – Emmanouil Gkatziouras">
            <a:extLst>
              <a:ext uri="{FF2B5EF4-FFF2-40B4-BE49-F238E27FC236}">
                <a16:creationId xmlns:a16="http://schemas.microsoft.com/office/drawing/2014/main" id="{F127A01A-2C9D-2E02-1A40-CC63FB0D3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041" y="2728179"/>
            <a:ext cx="3524250"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3C69BA-8983-89AC-CFCD-54F5F1ACB9EB}"/>
              </a:ext>
            </a:extLst>
          </p:cNvPr>
          <p:cNvSpPr txBox="1"/>
          <p:nvPr/>
        </p:nvSpPr>
        <p:spPr>
          <a:xfrm>
            <a:off x="1589314" y="4830713"/>
            <a:ext cx="1733744" cy="369332"/>
          </a:xfrm>
          <a:prstGeom prst="rect">
            <a:avLst/>
          </a:prstGeom>
          <a:noFill/>
        </p:spPr>
        <p:txBody>
          <a:bodyPr wrap="none" rtlCol="0">
            <a:spAutoFit/>
          </a:bodyPr>
          <a:lstStyle/>
          <a:p>
            <a:r>
              <a:rPr lang="en-US" b="1" dirty="0"/>
              <a:t>VS Code (Editor)</a:t>
            </a:r>
          </a:p>
        </p:txBody>
      </p:sp>
      <p:sp>
        <p:nvSpPr>
          <p:cNvPr id="8" name="TextBox 7">
            <a:extLst>
              <a:ext uri="{FF2B5EF4-FFF2-40B4-BE49-F238E27FC236}">
                <a16:creationId xmlns:a16="http://schemas.microsoft.com/office/drawing/2014/main" id="{D0703846-35B1-8890-F573-1BC31703CAF4}"/>
              </a:ext>
            </a:extLst>
          </p:cNvPr>
          <p:cNvSpPr txBox="1"/>
          <p:nvPr/>
        </p:nvSpPr>
        <p:spPr>
          <a:xfrm>
            <a:off x="4133093" y="4797475"/>
            <a:ext cx="2689198" cy="646331"/>
          </a:xfrm>
          <a:prstGeom prst="rect">
            <a:avLst/>
          </a:prstGeom>
          <a:noFill/>
        </p:spPr>
        <p:txBody>
          <a:bodyPr wrap="none" rtlCol="0">
            <a:spAutoFit/>
          </a:bodyPr>
          <a:lstStyle/>
          <a:p>
            <a:pPr algn="ctr"/>
            <a:r>
              <a:rPr lang="en-US" b="1" dirty="0"/>
              <a:t>Metals </a:t>
            </a:r>
          </a:p>
          <a:p>
            <a:pPr algn="ctr"/>
            <a:r>
              <a:rPr lang="en-US" b="1" dirty="0"/>
              <a:t>(Extension supports Scala)</a:t>
            </a:r>
          </a:p>
        </p:txBody>
      </p:sp>
      <p:sp>
        <p:nvSpPr>
          <p:cNvPr id="9" name="TextBox 8">
            <a:extLst>
              <a:ext uri="{FF2B5EF4-FFF2-40B4-BE49-F238E27FC236}">
                <a16:creationId xmlns:a16="http://schemas.microsoft.com/office/drawing/2014/main" id="{C77A7C1D-C3A7-B641-111D-99486435569A}"/>
              </a:ext>
            </a:extLst>
          </p:cNvPr>
          <p:cNvSpPr txBox="1"/>
          <p:nvPr/>
        </p:nvSpPr>
        <p:spPr>
          <a:xfrm>
            <a:off x="8240193" y="4751308"/>
            <a:ext cx="2187779" cy="369332"/>
          </a:xfrm>
          <a:prstGeom prst="rect">
            <a:avLst/>
          </a:prstGeom>
          <a:noFill/>
        </p:spPr>
        <p:txBody>
          <a:bodyPr wrap="none" rtlCol="0">
            <a:spAutoFit/>
          </a:bodyPr>
          <a:lstStyle/>
          <a:p>
            <a:pPr algn="ctr"/>
            <a:r>
              <a:rPr lang="en-US" b="1" dirty="0"/>
              <a:t>Build/Command tool</a:t>
            </a:r>
          </a:p>
        </p:txBody>
      </p:sp>
      <p:sp>
        <p:nvSpPr>
          <p:cNvPr id="3" name="Slide Number Placeholder 2">
            <a:extLst>
              <a:ext uri="{FF2B5EF4-FFF2-40B4-BE49-F238E27FC236}">
                <a16:creationId xmlns:a16="http://schemas.microsoft.com/office/drawing/2014/main" id="{9D991722-1065-CEC8-519B-3DF116B057EF}"/>
              </a:ext>
            </a:extLst>
          </p:cNvPr>
          <p:cNvSpPr>
            <a:spLocks noGrp="1"/>
          </p:cNvSpPr>
          <p:nvPr>
            <p:ph type="sldNum" sz="quarter" idx="12"/>
          </p:nvPr>
        </p:nvSpPr>
        <p:spPr/>
        <p:txBody>
          <a:bodyPr/>
          <a:lstStyle/>
          <a:p>
            <a:fld id="{BFD6A576-3A7B-40F2-A97E-CCBBE28558F0}" type="slidenum">
              <a:rPr lang="en-US" smtClean="0"/>
              <a:t>8</a:t>
            </a:fld>
            <a:endParaRPr lang="en-US"/>
          </a:p>
        </p:txBody>
      </p:sp>
    </p:spTree>
    <p:extLst>
      <p:ext uri="{BB962C8B-B14F-4D97-AF65-F5344CB8AC3E}">
        <p14:creationId xmlns:p14="http://schemas.microsoft.com/office/powerpoint/2010/main" val="125332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44B6-E734-B02B-1992-ACDC9DB755DB}"/>
              </a:ext>
            </a:extLst>
          </p:cNvPr>
          <p:cNvSpPr>
            <a:spLocks noGrp="1"/>
          </p:cNvSpPr>
          <p:nvPr>
            <p:ph type="title"/>
          </p:nvPr>
        </p:nvSpPr>
        <p:spPr/>
        <p:txBody>
          <a:bodyPr/>
          <a:lstStyle/>
          <a:p>
            <a:r>
              <a:rPr lang="en-US" dirty="0"/>
              <a:t>AKKA Project Layout</a:t>
            </a:r>
          </a:p>
        </p:txBody>
      </p:sp>
      <p:sp>
        <p:nvSpPr>
          <p:cNvPr id="7" name="TextBox 6">
            <a:extLst>
              <a:ext uri="{FF2B5EF4-FFF2-40B4-BE49-F238E27FC236}">
                <a16:creationId xmlns:a16="http://schemas.microsoft.com/office/drawing/2014/main" id="{4A789E22-962B-6036-65C1-3C11EA45175B}"/>
              </a:ext>
            </a:extLst>
          </p:cNvPr>
          <p:cNvSpPr txBox="1"/>
          <p:nvPr/>
        </p:nvSpPr>
        <p:spPr>
          <a:xfrm>
            <a:off x="4902930" y="3856989"/>
            <a:ext cx="6096000" cy="292388"/>
          </a:xfrm>
          <a:prstGeom prst="rect">
            <a:avLst/>
          </a:prstGeom>
          <a:noFill/>
        </p:spPr>
        <p:txBody>
          <a:bodyPr wrap="square">
            <a:spAutoFit/>
          </a:bodyPr>
          <a:lstStyle/>
          <a:p>
            <a:r>
              <a:rPr lang="en-US" sz="1300" dirty="0">
                <a:solidFill>
                  <a:srgbClr val="0070C0"/>
                </a:solidFill>
                <a:effectLst/>
                <a:latin typeface="Times New Roman" panose="02020603050405020304" pitchFamily="18" charset="0"/>
                <a:cs typeface="Times New Roman" panose="02020603050405020304" pitchFamily="18" charset="0"/>
              </a:rPr>
              <a:t>project, </a:t>
            </a:r>
            <a:r>
              <a:rPr lang="en-US" sz="1300" dirty="0" err="1">
                <a:solidFill>
                  <a:srgbClr val="0070C0"/>
                </a:solidFill>
                <a:effectLst/>
                <a:latin typeface="Times New Roman" panose="02020603050405020304" pitchFamily="18" charset="0"/>
                <a:cs typeface="Times New Roman" panose="02020603050405020304" pitchFamily="18" charset="0"/>
              </a:rPr>
              <a:t>sbt</a:t>
            </a:r>
            <a:r>
              <a:rPr lang="en-US" sz="1300" dirty="0">
                <a:solidFill>
                  <a:srgbClr val="0070C0"/>
                </a:solidFill>
                <a:effectLst/>
                <a:latin typeface="Times New Roman" panose="02020603050405020304" pitchFamily="18" charset="0"/>
                <a:cs typeface="Times New Roman" panose="02020603050405020304" pitchFamily="18" charset="0"/>
              </a:rPr>
              <a:t> and </a:t>
            </a:r>
            <a:r>
              <a:rPr lang="en-US" sz="1300" dirty="0" err="1">
                <a:solidFill>
                  <a:srgbClr val="0070C0"/>
                </a:solidFill>
                <a:effectLst/>
                <a:latin typeface="Times New Roman" panose="02020603050405020304" pitchFamily="18" charset="0"/>
                <a:cs typeface="Times New Roman" panose="02020603050405020304" pitchFamily="18" charset="0"/>
              </a:rPr>
              <a:t>scala</a:t>
            </a:r>
            <a:r>
              <a:rPr lang="en-US" sz="1300" dirty="0">
                <a:solidFill>
                  <a:srgbClr val="0070C0"/>
                </a:solidFill>
                <a:effectLst/>
                <a:latin typeface="Times New Roman" panose="02020603050405020304" pitchFamily="18" charset="0"/>
                <a:cs typeface="Times New Roman" panose="02020603050405020304" pitchFamily="18" charset="0"/>
              </a:rPr>
              <a:t> version definitions</a:t>
            </a:r>
            <a:endParaRPr lang="en-US" sz="1300"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89FE08-4A67-FE8B-A0B3-BF5EEA34E4F4}"/>
              </a:ext>
            </a:extLst>
          </p:cNvPr>
          <p:cNvSpPr txBox="1"/>
          <p:nvPr/>
        </p:nvSpPr>
        <p:spPr>
          <a:xfrm>
            <a:off x="4902930" y="5102104"/>
            <a:ext cx="6096000" cy="292388"/>
          </a:xfrm>
          <a:prstGeom prst="rect">
            <a:avLst/>
          </a:prstGeom>
          <a:noFill/>
        </p:spPr>
        <p:txBody>
          <a:bodyPr wrap="square">
            <a:spAutoFit/>
          </a:bodyPr>
          <a:lstStyle/>
          <a:p>
            <a:pPr rtl="0" fontAlgn="ctr">
              <a:spcBef>
                <a:spcPts val="0"/>
              </a:spcBef>
              <a:spcAft>
                <a:spcPts val="0"/>
              </a:spcAft>
            </a:pPr>
            <a:r>
              <a:rPr lang="en-US" sz="1300" dirty="0">
                <a:solidFill>
                  <a:srgbClr val="0070C0"/>
                </a:solidFill>
                <a:effectLst/>
                <a:latin typeface="Times New Roman" panose="02020603050405020304" pitchFamily="18" charset="0"/>
                <a:cs typeface="Times New Roman" panose="02020603050405020304" pitchFamily="18" charset="0"/>
              </a:rPr>
              <a:t>app code goes here, in a subdirectory indicating the code’s language</a:t>
            </a:r>
          </a:p>
        </p:txBody>
      </p:sp>
      <p:sp>
        <p:nvSpPr>
          <p:cNvPr id="11" name="TextBox 10">
            <a:extLst>
              <a:ext uri="{FF2B5EF4-FFF2-40B4-BE49-F238E27FC236}">
                <a16:creationId xmlns:a16="http://schemas.microsoft.com/office/drawing/2014/main" id="{A2D8571D-8872-0BA2-9999-18614FF72F1B}"/>
              </a:ext>
            </a:extLst>
          </p:cNvPr>
          <p:cNvSpPr txBox="1"/>
          <p:nvPr/>
        </p:nvSpPr>
        <p:spPr>
          <a:xfrm>
            <a:off x="4902930" y="5444709"/>
            <a:ext cx="6096000" cy="292388"/>
          </a:xfrm>
          <a:prstGeom prst="rect">
            <a:avLst/>
          </a:prstGeom>
          <a:noFill/>
        </p:spPr>
        <p:txBody>
          <a:bodyPr wrap="square">
            <a:spAutoFit/>
          </a:bodyPr>
          <a:lstStyle/>
          <a:p>
            <a:r>
              <a:rPr lang="en-US" sz="1300" dirty="0">
                <a:solidFill>
                  <a:srgbClr val="0070C0"/>
                </a:solidFill>
                <a:effectLst/>
                <a:latin typeface="Times New Roman" panose="02020603050405020304" pitchFamily="18" charset="0"/>
                <a:cs typeface="Times New Roman" panose="02020603050405020304" pitchFamily="18" charset="0"/>
              </a:rPr>
              <a:t>like </a:t>
            </a:r>
            <a:r>
              <a:rPr lang="en-US" sz="1300" dirty="0" err="1">
                <a:solidFill>
                  <a:srgbClr val="0070C0"/>
                </a:solidFill>
                <a:effectLst/>
                <a:latin typeface="Times New Roman" panose="02020603050405020304" pitchFamily="18" charset="0"/>
                <a:cs typeface="Times New Roman" panose="02020603050405020304" pitchFamily="18" charset="0"/>
              </a:rPr>
              <a:t>src</a:t>
            </a:r>
            <a:r>
              <a:rPr lang="en-US" sz="1300" dirty="0">
                <a:solidFill>
                  <a:srgbClr val="0070C0"/>
                </a:solidFill>
                <a:effectLst/>
                <a:latin typeface="Times New Roman" panose="02020603050405020304" pitchFamily="18" charset="0"/>
                <a:cs typeface="Times New Roman" panose="02020603050405020304" pitchFamily="18" charset="0"/>
              </a:rPr>
              <a:t>/main, but for tests</a:t>
            </a:r>
            <a:endParaRPr lang="en-US" sz="1300" dirty="0">
              <a:solidFill>
                <a:srgbClr val="0070C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3BCFEDD-8651-AAFE-A97D-E3806DBB5555}"/>
              </a:ext>
            </a:extLst>
          </p:cNvPr>
          <p:cNvPicPr>
            <a:picLocks noChangeAspect="1"/>
          </p:cNvPicPr>
          <p:nvPr/>
        </p:nvPicPr>
        <p:blipFill>
          <a:blip r:embed="rId2"/>
          <a:stretch>
            <a:fillRect/>
          </a:stretch>
        </p:blipFill>
        <p:spPr>
          <a:xfrm>
            <a:off x="2055227" y="1859030"/>
            <a:ext cx="2473233" cy="4357979"/>
          </a:xfrm>
          <a:prstGeom prst="rect">
            <a:avLst/>
          </a:prstGeom>
        </p:spPr>
      </p:pic>
      <p:sp>
        <p:nvSpPr>
          <p:cNvPr id="17" name="TextBox 16">
            <a:extLst>
              <a:ext uri="{FF2B5EF4-FFF2-40B4-BE49-F238E27FC236}">
                <a16:creationId xmlns:a16="http://schemas.microsoft.com/office/drawing/2014/main" id="{E28A4B2C-39EB-24E1-6C33-86925BA1720E}"/>
              </a:ext>
            </a:extLst>
          </p:cNvPr>
          <p:cNvSpPr txBox="1"/>
          <p:nvPr/>
        </p:nvSpPr>
        <p:spPr>
          <a:xfrm>
            <a:off x="4902930" y="5968166"/>
            <a:ext cx="6096000" cy="292388"/>
          </a:xfrm>
          <a:prstGeom prst="rect">
            <a:avLst/>
          </a:prstGeom>
          <a:noFill/>
        </p:spPr>
        <p:txBody>
          <a:bodyPr wrap="square">
            <a:spAutoFit/>
          </a:bodyPr>
          <a:lstStyle/>
          <a:p>
            <a:r>
              <a:rPr lang="en-US" sz="1300" dirty="0">
                <a:solidFill>
                  <a:srgbClr val="0070C0"/>
                </a:solidFill>
                <a:effectLst/>
                <a:latin typeface="Times New Roman" panose="02020603050405020304" pitchFamily="18" charset="0"/>
                <a:cs typeface="Times New Roman" panose="02020603050405020304" pitchFamily="18" charset="0"/>
              </a:rPr>
              <a:t>the jar files your project depends on</a:t>
            </a:r>
            <a:endParaRPr lang="en-US" sz="1300" dirty="0">
              <a:solidFill>
                <a:srgbClr val="0070C0"/>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602F5E7D-43CB-D9E1-B424-0C674AAF8B76}"/>
              </a:ext>
            </a:extLst>
          </p:cNvPr>
          <p:cNvCxnSpPr>
            <a:cxnSpLocks/>
            <a:endCxn id="7" idx="1"/>
          </p:cNvCxnSpPr>
          <p:nvPr/>
        </p:nvCxnSpPr>
        <p:spPr>
          <a:xfrm>
            <a:off x="3108964" y="4003183"/>
            <a:ext cx="1793966"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56EE6736-8608-D24D-B87F-0F2A0A1518F3}"/>
              </a:ext>
            </a:extLst>
          </p:cNvPr>
          <p:cNvCxnSpPr>
            <a:cxnSpLocks/>
            <a:endCxn id="9" idx="1"/>
          </p:cNvCxnSpPr>
          <p:nvPr/>
        </p:nvCxnSpPr>
        <p:spPr>
          <a:xfrm flipV="1">
            <a:off x="3500850" y="5248298"/>
            <a:ext cx="1402080" cy="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FA3324D4-FC6C-219F-6520-05A2B84D209D}"/>
              </a:ext>
            </a:extLst>
          </p:cNvPr>
          <p:cNvCxnSpPr>
            <a:cxnSpLocks/>
            <a:endCxn id="11" idx="1"/>
          </p:cNvCxnSpPr>
          <p:nvPr/>
        </p:nvCxnSpPr>
        <p:spPr>
          <a:xfrm>
            <a:off x="3622770" y="5590903"/>
            <a:ext cx="1280160"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55EC3A06-E03F-7AB7-7557-60CC4C907E80}"/>
              </a:ext>
            </a:extLst>
          </p:cNvPr>
          <p:cNvCxnSpPr>
            <a:cxnSpLocks/>
            <a:endCxn id="17" idx="1"/>
          </p:cNvCxnSpPr>
          <p:nvPr/>
        </p:nvCxnSpPr>
        <p:spPr>
          <a:xfrm>
            <a:off x="2862947" y="6112511"/>
            <a:ext cx="2039983" cy="184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5992D56F-C907-7B04-E145-EE9D35B19B66}"/>
              </a:ext>
            </a:extLst>
          </p:cNvPr>
          <p:cNvSpPr>
            <a:spLocks noGrp="1"/>
          </p:cNvSpPr>
          <p:nvPr>
            <p:ph type="sldNum" sz="quarter" idx="12"/>
          </p:nvPr>
        </p:nvSpPr>
        <p:spPr/>
        <p:txBody>
          <a:bodyPr/>
          <a:lstStyle/>
          <a:p>
            <a:fld id="{BFD6A576-3A7B-40F2-A97E-CCBBE28558F0}" type="slidenum">
              <a:rPr lang="en-US" smtClean="0"/>
              <a:t>9</a:t>
            </a:fld>
            <a:endParaRPr lang="en-US"/>
          </a:p>
        </p:txBody>
      </p:sp>
    </p:spTree>
    <p:extLst>
      <p:ext uri="{BB962C8B-B14F-4D97-AF65-F5344CB8AC3E}">
        <p14:creationId xmlns:p14="http://schemas.microsoft.com/office/powerpoint/2010/main" val="39255910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666</TotalTime>
  <Words>700</Words>
  <Application>Microsoft Office PowerPoint</Application>
  <PresentationFormat>Widescreen</PresentationFormat>
  <Paragraphs>100</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ProximaNova</vt:lpstr>
      <vt:lpstr>Roboto</vt:lpstr>
      <vt:lpstr>Times New Roman</vt:lpstr>
      <vt:lpstr>Wingdings</vt:lpstr>
      <vt:lpstr>Retrospect</vt:lpstr>
      <vt:lpstr> AKKA – FIRST APPROACH </vt:lpstr>
      <vt:lpstr>OVERVIEW</vt:lpstr>
      <vt:lpstr>OSS LIBRARIES</vt:lpstr>
      <vt:lpstr>AKKA ACTORS</vt:lpstr>
      <vt:lpstr>AKKA STREAMS</vt:lpstr>
      <vt:lpstr>AKKA HTTP</vt:lpstr>
      <vt:lpstr>SPECIFICATIONS</vt:lpstr>
      <vt:lpstr>EDITOR &amp; BUILD TOOL</vt:lpstr>
      <vt:lpstr>AKKA Project Layout</vt:lpstr>
      <vt:lpstr>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AKKA TOOLKIT </dc:title>
  <dc:creator>Tran Dung</dc:creator>
  <cp:lastModifiedBy>Tran Dung</cp:lastModifiedBy>
  <cp:revision>15</cp:revision>
  <dcterms:created xsi:type="dcterms:W3CDTF">2022-05-03T23:07:49Z</dcterms:created>
  <dcterms:modified xsi:type="dcterms:W3CDTF">2022-05-04T22:41:04Z</dcterms:modified>
</cp:coreProperties>
</file>