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7" r:id="rId3"/>
    <p:sldId id="257" r:id="rId4"/>
    <p:sldId id="284" r:id="rId5"/>
    <p:sldId id="270" r:id="rId6"/>
    <p:sldId id="271" r:id="rId7"/>
    <p:sldId id="273" r:id="rId8"/>
    <p:sldId id="262" r:id="rId9"/>
    <p:sldId id="322" r:id="rId10"/>
    <p:sldId id="276" r:id="rId11"/>
    <p:sldId id="318" r:id="rId12"/>
    <p:sldId id="278" r:id="rId13"/>
    <p:sldId id="267" r:id="rId14"/>
    <p:sldId id="316" r:id="rId15"/>
    <p:sldId id="319" r:id="rId16"/>
    <p:sldId id="312" r:id="rId17"/>
    <p:sldId id="320" r:id="rId18"/>
    <p:sldId id="313" r:id="rId19"/>
    <p:sldId id="314" r:id="rId20"/>
    <p:sldId id="285" r:id="rId21"/>
    <p:sldId id="260" r:id="rId22"/>
    <p:sldId id="321" r:id="rId23"/>
    <p:sldId id="288" r:id="rId24"/>
    <p:sldId id="311" r:id="rId25"/>
    <p:sldId id="272" r:id="rId26"/>
    <p:sldId id="30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88807" autoAdjust="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17EED5-60D7-44C1-9EBA-B6F0A717E0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538E3-D751-F505-2C49-2B9E6D5525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2FDB0-67B6-4320-9877-C7898F3790EF}" type="datetime1">
              <a:rPr lang="vi-VN" smtClean="0"/>
              <a:t>27/11/2022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6B8BF-0ED8-B4FC-5A64-CA1CA6354F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F93C7-6E66-3E4B-1A1A-A080738CCF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AECD-D1EE-426F-AEC7-805AD04D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0002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FBD07-B4C4-4E37-BBF1-B95A17BC36D7}" type="datetime1">
              <a:rPr lang="vi-VN" smtClean="0"/>
              <a:t>27/11/2022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C79E1-70C7-4A87-A1B8-E1461796B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2908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/>
              <a:t>with Content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4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1FC3-FE78-5BF9-652F-17E69B933D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9BA9A25-D3C3-43E8-B948-CE24AB28DED4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270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13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53C6F-5B15-E750-A30B-FF698A50F75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DF26E0-4741-4241-9171-863F327A2577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444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14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99AE1-ADC2-B49B-EA1D-8414E72560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77E2D8C-8F05-4920-8F9B-94DA9547638C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832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15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99AE1-ADC2-B49B-EA1D-8414E72560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77E2D8C-8F05-4920-8F9B-94DA9547638C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1743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16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8FCD-3CD6-6726-E5A2-3982FE978D9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345AF9B-E532-42FF-95E5-4591D6A88634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03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17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8FCD-3CD6-6726-E5A2-3982FE978D9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345AF9B-E532-42FF-95E5-4591D6A88634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3416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18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D3FDC-FB3C-C9B7-EE11-DE8BE435052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B7EB0E6-5690-4203-B75C-8F1A0EB9B560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1660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19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E9EC-7395-22D6-6DAC-3DC3F4315E1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5DECA90-4D3A-4ED4-9C41-71E6202C7937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8022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Phần website và giao diện người dùng:</a:t>
            </a:r>
          </a:p>
          <a:p>
            <a:r>
              <a:rPr lang="vi-VN" dirty="0"/>
              <a:t>- ....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21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A908-261F-2721-36A1-A89074A769E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E9960A4-6233-4D4B-B43B-735070524297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274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Phần website và giao diện người dùng:</a:t>
            </a:r>
          </a:p>
          <a:p>
            <a:r>
              <a:rPr lang="vi-VN" dirty="0"/>
              <a:t>- ....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22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A908-261F-2721-36A1-A89074A769E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E9960A4-6233-4D4B-B43B-735070524297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7406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Phần website và giao diện người dùng:</a:t>
            </a:r>
          </a:p>
          <a:p>
            <a:r>
              <a:rPr lang="vi-VN" dirty="0"/>
              <a:t>- ....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24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0525-1E6C-A19A-33F4-A371B45FAF5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DAA26EC-E2B4-4821-B015-0BA24FC5B730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35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is changing, the most powerful transformation that comes from the information revolution.</a:t>
            </a:r>
          </a:p>
          <a:p>
            <a:r>
              <a:rPr lang="en-US" dirty="0"/>
              <a:t>In particular, IoT is a concept mentioned many times, its application creeps to all fields from information, manufacturing, services, healthcare...</a:t>
            </a:r>
          </a:p>
          <a:p>
            <a:r>
              <a:rPr lang="en-US" dirty="0"/>
              <a:t>From now on, the exchange of information is not only between people and people, people with complexities, but also between simple devices and people and between simple devices.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5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6D5AB-3F9E-08BA-0D12-EB98C38228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22DEC5A-EE47-42F1-AAAF-45B3B0533F92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1754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now is there are billions of devices in our connection.</a:t>
            </a:r>
          </a:p>
          <a:p>
            <a:r>
              <a:rPr lang="en-US" dirty="0"/>
              <a:t>Almost of devices are simple and do not have many powerful specifications, so we need a communication method which is simple, flexible, reliable and economical. bandwidth/power.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25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44AD9-4120-4B64-CD1E-E32D00E9E35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E304EDB-3940-4F6A-8644-A017117C29B0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890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Pub-sub model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26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83963-695B-D5C6-2591-55197279CE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74F23D-6BFD-40F2-86FE-391C165DA0DD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59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6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56486-1501-CD70-6BA4-F608504501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99F714F-1338-44A9-9496-5543A9EBC848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374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Pub-sub model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7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5F3F5-E2AD-5A92-B3E6-FECD886617B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4EE9AE-8DCC-40BF-8CDB-C0E141D1581D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76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8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3212-4D30-E220-D2ED-C3CB1EE8D5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ED1BD5-5935-4C3D-B32A-BA60A80F58A9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17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/>
              <a:t>with Content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9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1FC3-FE78-5BF9-652F-17E69B933D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9BA9A25-D3C3-43E8-B948-CE24AB28DED4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570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Tell</a:t>
            </a:r>
          </a:p>
          <a:p>
            <a:r>
              <a:rPr lang="en-US"/>
              <a:t>Ask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10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CE106-A897-118E-0B97-CFFFEF195B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FCCE6C-A114-482F-AFFA-546AEE217247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003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platform must be a broker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11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D418-A822-F4A4-5378-E1CA6B2472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62AC457-F674-4CDF-81B7-8F61D84246FF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493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79E1-70C7-4A87-A1B8-E1461796B797}" type="slidenum">
              <a:rPr lang="vi-VN" smtClean="0"/>
              <a:t>12</a:t>
            </a:fld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8075A-BE5E-1DED-35C3-3EA83433F3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A3A5DCE-39CA-4703-AFE0-F638F2699DDB}" type="datetime1">
              <a:rPr lang="vi-VN" smtClean="0"/>
              <a:t>27/11/2022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64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791C-B3F9-4BD8-8E37-764188930322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5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150C-6FB9-4812-B08A-18D2E9E1365B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0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0103-70FF-41EB-A27A-02A2BB3104A4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87D7-1A03-4863-8C0E-2070AF3189DF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2140-5EDD-4C93-9B96-2E1999433F11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9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FBEF-10F9-4B0C-BAFA-5C0D9690CA4A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6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6C58-20DA-43E5-AA55-2A5E9E4C623D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2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FEDC-1974-4CE3-9867-542943BF8F4F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0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084-18F9-4F5C-BFBE-29342651D949}" type="datetime1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9329-182E-4185-AA7C-F5738691CECE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9708CD88-ABFE-4A63-9C6E-2998FC0F1245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1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75E2-BE46-4632-976B-C99D45C89D5E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F2739B9-E570-BCA6-BBB9-C32549B42C6E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E1E24-5C14-A864-B955-E42D63F897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E364CC-5F08-6177-FF24-0BBE1ACDC1C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1391264"/>
            <a:ext cx="9698894" cy="1352223"/>
          </a:xfrm>
        </p:spPr>
        <p:txBody>
          <a:bodyPr>
            <a:no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DEVELOPING MQTT DASHBOARD </a:t>
            </a:r>
            <a:b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SCALA &amp; AKKA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613290"/>
            <a:ext cx="8561746" cy="1548646"/>
          </a:xfrm>
        </p:spPr>
        <p:txBody>
          <a:bodyPr/>
          <a:lstStyle/>
          <a:p>
            <a:pPr algn="r"/>
            <a:r>
              <a:rPr lang="en-US" sz="1600" u="sng" dirty="0"/>
              <a:t>Student</a:t>
            </a:r>
            <a:r>
              <a:rPr lang="en-US" sz="1600" dirty="0"/>
              <a:t> : </a:t>
            </a:r>
            <a:r>
              <a:rPr lang="en-US" sz="1600" b="1" dirty="0" err="1"/>
              <a:t>tran</a:t>
            </a:r>
            <a:r>
              <a:rPr lang="en-US" sz="1600" b="1" dirty="0"/>
              <a:t> tan dung - 81182</a:t>
            </a:r>
          </a:p>
          <a:p>
            <a:pPr algn="r"/>
            <a:r>
              <a:rPr lang="en-US" sz="1600" u="sng"/>
              <a:t>First Examiner </a:t>
            </a:r>
            <a:r>
              <a:rPr lang="en-US" sz="1600"/>
              <a:t>:  </a:t>
            </a:r>
            <a:r>
              <a:rPr lang="en-US" sz="1600" b="1" dirty="0"/>
              <a:t>prof</a:t>
            </a:r>
            <a:r>
              <a:rPr lang="en-US" sz="1600" b="1"/>
              <a:t>. DR. ThorSten Leize</a:t>
            </a:r>
          </a:p>
          <a:p>
            <a:pPr algn="r"/>
            <a:r>
              <a:rPr lang="en-US" sz="1600" u="sng"/>
              <a:t>Second Examiner</a:t>
            </a:r>
            <a:r>
              <a:rPr lang="en-US" sz="1600"/>
              <a:t>:  </a:t>
            </a:r>
            <a:r>
              <a:rPr lang="en-US" sz="1600" b="1"/>
              <a:t>prof. Dr. Thomas westermann</a:t>
            </a:r>
          </a:p>
          <a:p>
            <a:pPr algn="r"/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DC288-5F88-40B3-9B3C-0168B8B7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39" y="543262"/>
            <a:ext cx="9520158" cy="1049235"/>
          </a:xfrm>
        </p:spPr>
        <p:txBody>
          <a:bodyPr/>
          <a:lstStyle/>
          <a:p>
            <a:r>
              <a:rPr lang="en-US"/>
              <a:t>Actor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7BFF8-784C-492D-BC93-FE674F9E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20DE1-E4EF-7FF2-2E03-257C621FBCA0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B967B-44E8-577B-CE4F-EB60BBE83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2BEF84-3334-C0D0-DEE0-1346A4DE18F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pic>
        <p:nvPicPr>
          <p:cNvPr id="2050" name="Picture 2" descr="The actor model in 10 minutes">
            <a:extLst>
              <a:ext uri="{FF2B5EF4-FFF2-40B4-BE49-F238E27FC236}">
                <a16:creationId xmlns:a16="http://schemas.microsoft.com/office/drawing/2014/main" id="{E413664C-B832-6817-D81D-BA6BA1AD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73" y="2444225"/>
            <a:ext cx="5371808" cy="334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art 2: Creating the First Actor • Akka Documentation">
            <a:extLst>
              <a:ext uri="{FF2B5EF4-FFF2-40B4-BE49-F238E27FC236}">
                <a16:creationId xmlns:a16="http://schemas.microsoft.com/office/drawing/2014/main" id="{E9E8AC19-4CBB-26C3-CF40-8F5D3356A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737" y="2444226"/>
            <a:ext cx="4992333" cy="32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D5FEE-7EC5-EF77-48AA-5A8AF1B5579E}"/>
              </a:ext>
            </a:extLst>
          </p:cNvPr>
          <p:cNvSpPr txBox="1"/>
          <p:nvPr/>
        </p:nvSpPr>
        <p:spPr>
          <a:xfrm>
            <a:off x="3287192" y="5785468"/>
            <a:ext cx="246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Node communication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CBCDD4-82BD-158E-66AD-61376B31304E}"/>
              </a:ext>
            </a:extLst>
          </p:cNvPr>
          <p:cNvSpPr txBox="1"/>
          <p:nvPr/>
        </p:nvSpPr>
        <p:spPr>
          <a:xfrm>
            <a:off x="8604748" y="5785468"/>
            <a:ext cx="222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396084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39" y="543262"/>
            <a:ext cx="9520158" cy="1049235"/>
          </a:xfrm>
        </p:spPr>
        <p:txBody>
          <a:bodyPr/>
          <a:lstStyle/>
          <a:p>
            <a:r>
              <a:rPr lang="en-US"/>
              <a:t>AKKA Toolkit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7BFF8-784C-492D-BC93-FE674F9E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20DE1-E4EF-7FF2-2E03-257C621FBCA0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B967B-44E8-577B-CE4F-EB60BBE83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2BEF84-3334-C0D0-DEE0-1346A4DE18F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pic>
        <p:nvPicPr>
          <p:cNvPr id="4104" name="Picture 8" descr="Akka Streams - eine Einführung | Informatik Aktuell">
            <a:extLst>
              <a:ext uri="{FF2B5EF4-FFF2-40B4-BE49-F238E27FC236}">
                <a16:creationId xmlns:a16="http://schemas.microsoft.com/office/drawing/2014/main" id="{315C4C39-9848-C2CD-77C1-59D6AF92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30" y="2415022"/>
            <a:ext cx="5552161" cy="28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rt 1: Actor Architecture • Akka Documentation">
            <a:extLst>
              <a:ext uri="{FF2B5EF4-FFF2-40B4-BE49-F238E27FC236}">
                <a16:creationId xmlns:a16="http://schemas.microsoft.com/office/drawing/2014/main" id="{F6931C3D-D6A8-5C9B-2C7C-1708008E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2393810"/>
            <a:ext cx="5552162" cy="286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56984-6A1D-ED94-C05D-1010B426E5E7}"/>
              </a:ext>
            </a:extLst>
          </p:cNvPr>
          <p:cNvSpPr txBox="1"/>
          <p:nvPr/>
        </p:nvSpPr>
        <p:spPr>
          <a:xfrm>
            <a:off x="2385986" y="5397910"/>
            <a:ext cx="174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AKKA 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2E280-C4E6-AFE4-333D-7710AFA38C14}"/>
              </a:ext>
            </a:extLst>
          </p:cNvPr>
          <p:cNvSpPr txBox="1"/>
          <p:nvPr/>
        </p:nvSpPr>
        <p:spPr>
          <a:xfrm>
            <a:off x="8284955" y="5397910"/>
            <a:ext cx="174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AKKA Stream</a:t>
            </a:r>
          </a:p>
        </p:txBody>
      </p:sp>
    </p:spTree>
    <p:extLst>
      <p:ext uri="{BB962C8B-B14F-4D97-AF65-F5344CB8AC3E}">
        <p14:creationId xmlns:p14="http://schemas.microsoft.com/office/powerpoint/2010/main" val="358246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59510"/>
            <a:ext cx="1841504" cy="1889950"/>
          </a:xfrm>
        </p:spPr>
        <p:txBody>
          <a:bodyPr>
            <a:normAutofit/>
          </a:bodyPr>
          <a:lstStyle/>
          <a:p>
            <a:r>
              <a:rPr lang="en-US"/>
              <a:t>Actor Model in Broker</a:t>
            </a:r>
            <a:br>
              <a:rPr lang="en-US"/>
            </a:br>
            <a:r>
              <a:rPr lang="en-US"/>
              <a:t>Program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39651-DC04-42FC-95DA-D409CAB1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4864E-2AA0-F060-5504-4115166F113D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7B9286-5D94-E82A-8812-36CA40641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5BA831-7974-2E5E-43C9-54D58F001D1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1D226-9986-38CE-8AE4-26D90B3EA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001" y="798973"/>
            <a:ext cx="7456260" cy="624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8ED5-2FC2-46A1-AD25-05708D31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211" y="1054638"/>
            <a:ext cx="1416815" cy="567691"/>
          </a:xfrm>
        </p:spPr>
        <p:txBody>
          <a:bodyPr/>
          <a:lstStyle/>
          <a:p>
            <a:r>
              <a:rPr lang="en-US"/>
              <a:t>FSM </a:t>
            </a:r>
            <a:endParaRPr lang="vi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6096-2273-42EE-AB5D-F7780DC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101CBC-ECFC-CBE3-409A-CC00065B4D04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89DCB9-9064-E480-9AD0-92465C1D0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720E35-1B07-3B41-916C-C74CE0B16BD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8A4649A-5B4F-72B6-9BC8-FE80D6996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002" y="1302551"/>
            <a:ext cx="5886716" cy="4833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3FD509-E007-8B1F-315A-96BE311F072B}"/>
              </a:ext>
            </a:extLst>
          </p:cNvPr>
          <p:cNvSpPr txBox="1"/>
          <p:nvPr/>
        </p:nvSpPr>
        <p:spPr>
          <a:xfrm>
            <a:off x="7844914" y="6265295"/>
            <a:ext cx="2976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>
                <a:solidFill>
                  <a:srgbClr val="1F497C"/>
                </a:solidFill>
                <a:effectLst/>
                <a:latin typeface="Caladea"/>
                <a:ea typeface="Caladea"/>
                <a:cs typeface="Caladea"/>
              </a:rPr>
              <a:t>MqttConnection Actor FSM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86966-186C-15D1-38C9-FB82150CD293}"/>
              </a:ext>
            </a:extLst>
          </p:cNvPr>
          <p:cNvSpPr txBox="1"/>
          <p:nvPr/>
        </p:nvSpPr>
        <p:spPr>
          <a:xfrm>
            <a:off x="1291079" y="3059668"/>
            <a:ext cx="441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>
                <a:solidFill>
                  <a:srgbClr val="3F3F3F"/>
                </a:solidFill>
                <a:effectLst/>
                <a:latin typeface="Caladea"/>
                <a:ea typeface="Caladea"/>
                <a:cs typeface="Caladea"/>
              </a:rPr>
              <a:t>State(S) × Event(E) → Actions (A), State(S’)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6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39" y="983226"/>
            <a:ext cx="1169877" cy="639941"/>
          </a:xfrm>
        </p:spPr>
        <p:txBody>
          <a:bodyPr/>
          <a:lstStyle/>
          <a:p>
            <a:r>
              <a:rPr lang="en-US"/>
              <a:t>FSM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39651-DC04-42FC-95DA-D409CAB1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4864E-2AA0-F060-5504-4115166F113D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7B9286-5D94-E82A-8812-36CA40641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5BA831-7974-2E5E-43C9-54D58F001D1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597A172-2292-35AB-A79D-8DEE2AE3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794" y="910848"/>
            <a:ext cx="7536386" cy="52294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F234A2-E4FC-F179-228D-BE074D42092A}"/>
              </a:ext>
            </a:extLst>
          </p:cNvPr>
          <p:cNvSpPr txBox="1"/>
          <p:nvPr/>
        </p:nvSpPr>
        <p:spPr>
          <a:xfrm>
            <a:off x="5496232" y="6298838"/>
            <a:ext cx="2910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>
                <a:solidFill>
                  <a:srgbClr val="1F497C"/>
                </a:solidFill>
                <a:effectLst/>
                <a:latin typeface="Caladea"/>
                <a:ea typeface="Caladea"/>
                <a:cs typeface="Caladea"/>
              </a:rPr>
              <a:t>FSM SessionHandler Actor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39" y="1042219"/>
            <a:ext cx="1874520" cy="580948"/>
          </a:xfrm>
        </p:spPr>
        <p:txBody>
          <a:bodyPr/>
          <a:lstStyle/>
          <a:p>
            <a:r>
              <a:rPr lang="en-US"/>
              <a:t>Testing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39651-DC04-42FC-95DA-D409CAB1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4864E-2AA0-F060-5504-4115166F113D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7B9286-5D94-E82A-8812-36CA40641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5BA831-7974-2E5E-43C9-54D58F001D1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pic>
        <p:nvPicPr>
          <p:cNvPr id="5" name="image12.png">
            <a:extLst>
              <a:ext uri="{FF2B5EF4-FFF2-40B4-BE49-F238E27FC236}">
                <a16:creationId xmlns:a16="http://schemas.microsoft.com/office/drawing/2014/main" id="{FD24E88F-090F-5CF3-6FD1-E1C294E9F2E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527" y="2309783"/>
            <a:ext cx="6205344" cy="3279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51617-9E77-84AF-8D05-1FA340CB5902}"/>
              </a:ext>
            </a:extLst>
          </p:cNvPr>
          <p:cNvSpPr txBox="1"/>
          <p:nvPr/>
        </p:nvSpPr>
        <p:spPr>
          <a:xfrm>
            <a:off x="2636681" y="6276266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Unit Test</a:t>
            </a:r>
          </a:p>
        </p:txBody>
      </p:sp>
      <p:pic>
        <p:nvPicPr>
          <p:cNvPr id="8" name="image18.png">
            <a:extLst>
              <a:ext uri="{FF2B5EF4-FFF2-40B4-BE49-F238E27FC236}">
                <a16:creationId xmlns:a16="http://schemas.microsoft.com/office/drawing/2014/main" id="{951C7AB2-778D-AE03-507C-83AC847122E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07871" y="1711658"/>
            <a:ext cx="5350510" cy="4449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980868-477A-EA26-0F3F-4D1879687DD3}"/>
              </a:ext>
            </a:extLst>
          </p:cNvPr>
          <p:cNvSpPr txBox="1"/>
          <p:nvPr/>
        </p:nvSpPr>
        <p:spPr>
          <a:xfrm>
            <a:off x="8757100" y="6276266"/>
            <a:ext cx="215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Intergration Test</a:t>
            </a:r>
          </a:p>
        </p:txBody>
      </p:sp>
    </p:spTree>
    <p:extLst>
      <p:ext uri="{BB962C8B-B14F-4D97-AF65-F5344CB8AC3E}">
        <p14:creationId xmlns:p14="http://schemas.microsoft.com/office/powerpoint/2010/main" val="239162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8ED5-2FC2-46A1-AD25-05708D31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211" y="143760"/>
            <a:ext cx="9905998" cy="1478570"/>
          </a:xfrm>
        </p:spPr>
        <p:txBody>
          <a:bodyPr/>
          <a:lstStyle/>
          <a:p>
            <a:r>
              <a:rPr lang="en-US"/>
              <a:t>Dashboard Idea</a:t>
            </a:r>
            <a:endParaRPr lang="vi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6096-2273-42EE-AB5D-F7780DC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101CBC-ECFC-CBE3-409A-CC00065B4D04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89DCB9-9064-E480-9AD0-92465C1D0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720E35-1B07-3B41-916C-C74CE0B16BD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3671FF2-7162-06F8-7A7E-281A02A0A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211" y="2248596"/>
            <a:ext cx="9762654" cy="382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02677-B733-708B-FDE7-3C0A30677256}"/>
              </a:ext>
            </a:extLst>
          </p:cNvPr>
          <p:cNvSpPr txBox="1"/>
          <p:nvPr/>
        </p:nvSpPr>
        <p:spPr>
          <a:xfrm>
            <a:off x="4483264" y="6225966"/>
            <a:ext cx="3402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>
                <a:solidFill>
                  <a:srgbClr val="1F497C"/>
                </a:solidFill>
                <a:effectLst/>
                <a:latin typeface="Caladea"/>
                <a:ea typeface="Caladea"/>
                <a:cs typeface="Caladea"/>
              </a:rPr>
              <a:t>Illustrating of Project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8ED5-2FC2-46A1-AD25-05708D31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211" y="143760"/>
            <a:ext cx="9905998" cy="1478570"/>
          </a:xfrm>
        </p:spPr>
        <p:txBody>
          <a:bodyPr/>
          <a:lstStyle/>
          <a:p>
            <a:r>
              <a:rPr lang="en-US"/>
              <a:t>MVC Model</a:t>
            </a:r>
            <a:endParaRPr lang="vi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6096-2273-42EE-AB5D-F7780DC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101CBC-ECFC-CBE3-409A-CC00065B4D04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89DCB9-9064-E480-9AD0-92465C1D0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720E35-1B07-3B41-916C-C74CE0B16BD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99EABD-4B2B-4699-3E68-288A535F2D99}"/>
              </a:ext>
            </a:extLst>
          </p:cNvPr>
          <p:cNvSpPr/>
          <p:nvPr/>
        </p:nvSpPr>
        <p:spPr>
          <a:xfrm>
            <a:off x="4831899" y="2021133"/>
            <a:ext cx="3033498" cy="12564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  <a:br>
              <a:rPr lang="en-US"/>
            </a:br>
            <a:r>
              <a:rPr lang="en-US"/>
              <a:t>Define data structure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C4F44-B89E-1DAE-4955-64CA9498E80C}"/>
              </a:ext>
            </a:extLst>
          </p:cNvPr>
          <p:cNvSpPr/>
          <p:nvPr/>
        </p:nvSpPr>
        <p:spPr>
          <a:xfrm>
            <a:off x="2424976" y="4082845"/>
            <a:ext cx="3033498" cy="12564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  <a:br>
              <a:rPr lang="en-US"/>
            </a:br>
            <a:r>
              <a:rPr lang="en-US"/>
              <a:t>Display implementing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2B13BC-5088-DA67-C9F5-D995F2EEA77F}"/>
              </a:ext>
            </a:extLst>
          </p:cNvPr>
          <p:cNvSpPr/>
          <p:nvPr/>
        </p:nvSpPr>
        <p:spPr>
          <a:xfrm>
            <a:off x="7118062" y="4082845"/>
            <a:ext cx="3033498" cy="12564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  <a:br>
              <a:rPr lang="en-US"/>
            </a:br>
            <a:r>
              <a:rPr lang="en-US"/>
              <a:t>Contains control logic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EC4D40-BC1E-2130-002D-7BBA97B3BF69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3941725" y="3277545"/>
            <a:ext cx="2406923" cy="805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CBE79B-2C52-4265-184A-30737C735FE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458474" y="4711051"/>
            <a:ext cx="16595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7CDA15-9D4B-25D8-DA7B-158CC91928DB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348648" y="3277545"/>
            <a:ext cx="2286163" cy="805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2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8ED5-2FC2-46A1-AD25-05708D31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211" y="143760"/>
            <a:ext cx="9905998" cy="1478570"/>
          </a:xfrm>
        </p:spPr>
        <p:txBody>
          <a:bodyPr/>
          <a:lstStyle/>
          <a:p>
            <a:r>
              <a:rPr lang="en-US"/>
              <a:t>User Interface</a:t>
            </a:r>
            <a:endParaRPr lang="vi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6096-2273-42EE-AB5D-F7780DC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101CBC-ECFC-CBE3-409A-CC00065B4D04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89DCB9-9064-E480-9AD0-92465C1D0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720E35-1B07-3B41-916C-C74CE0B16BD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567F479-B315-8050-481B-4499E98AA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785" y="1766090"/>
            <a:ext cx="8428766" cy="4741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32930C-968B-E82B-B921-A48C1DFA9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49" y="3634105"/>
            <a:ext cx="5731510" cy="32238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2B8F73-8A69-56F7-CD3D-4C1B170CAFE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055959" y="3429000"/>
            <a:ext cx="3114336" cy="1817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4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8ED5-2FC2-46A1-AD25-05708D31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211" y="143760"/>
            <a:ext cx="9905998" cy="1478570"/>
          </a:xfrm>
        </p:spPr>
        <p:txBody>
          <a:bodyPr/>
          <a:lstStyle/>
          <a:p>
            <a:r>
              <a:rPr lang="en-US"/>
              <a:t>Testing</a:t>
            </a:r>
            <a:endParaRPr lang="vi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6096-2273-42EE-AB5D-F7780DC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101CBC-ECFC-CBE3-409A-CC00065B4D04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89DCB9-9064-E480-9AD0-92465C1D0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720E35-1B07-3B41-916C-C74CE0B16BD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43987D-F39B-9862-1EDF-2F0CFA662F18}"/>
              </a:ext>
            </a:extLst>
          </p:cNvPr>
          <p:cNvSpPr txBox="1"/>
          <p:nvPr/>
        </p:nvSpPr>
        <p:spPr>
          <a:xfrm>
            <a:off x="1201994" y="2273406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1135" marR="0">
              <a:spcBef>
                <a:spcPts val="450"/>
              </a:spcBef>
              <a:spcAft>
                <a:spcPts val="0"/>
              </a:spcAft>
            </a:pPr>
            <a:r>
              <a:rPr lang="en-US" sz="1800" b="1" i="1">
                <a:effectLst/>
                <a:latin typeface="Caladea"/>
                <a:ea typeface="Caladea"/>
                <a:cs typeface="Caladea"/>
              </a:rPr>
              <a:t>Test with Browser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C5BAC-C0FA-A78B-D9C5-D5A7046ADBF3}"/>
              </a:ext>
            </a:extLst>
          </p:cNvPr>
          <p:cNvSpPr txBox="1"/>
          <p:nvPr/>
        </p:nvSpPr>
        <p:spPr>
          <a:xfrm>
            <a:off x="1201994" y="272935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1135" marR="0">
              <a:spcBef>
                <a:spcPts val="905"/>
              </a:spcBef>
              <a:spcAft>
                <a:spcPts val="0"/>
              </a:spcAft>
            </a:pPr>
            <a:r>
              <a:rPr lang="en-US" sz="1800" b="1" i="1">
                <a:effectLst/>
                <a:latin typeface="Caladea"/>
                <a:ea typeface="Caladea"/>
                <a:cs typeface="Caladea"/>
              </a:rPr>
              <a:t>Routing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21389-2585-1C0D-8528-7B934B7B63A4}"/>
              </a:ext>
            </a:extLst>
          </p:cNvPr>
          <p:cNvSpPr txBox="1"/>
          <p:nvPr/>
        </p:nvSpPr>
        <p:spPr>
          <a:xfrm>
            <a:off x="1201994" y="3181191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1135" marR="0">
              <a:spcBef>
                <a:spcPts val="910"/>
              </a:spcBef>
              <a:spcAft>
                <a:spcPts val="0"/>
              </a:spcAft>
            </a:pPr>
            <a:r>
              <a:rPr lang="en-US" sz="1800" b="1" i="1">
                <a:effectLst/>
                <a:latin typeface="Caladea"/>
                <a:ea typeface="Caladea"/>
                <a:cs typeface="Caladea"/>
              </a:rPr>
              <a:t>Rendering 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B6694D-51A9-A19E-5A81-99D3CBD4E95D}"/>
              </a:ext>
            </a:extLst>
          </p:cNvPr>
          <p:cNvSpPr txBox="1"/>
          <p:nvPr/>
        </p:nvSpPr>
        <p:spPr>
          <a:xfrm>
            <a:off x="1201994" y="367433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1135" marR="0">
              <a:spcBef>
                <a:spcPts val="910"/>
              </a:spcBef>
              <a:spcAft>
                <a:spcPts val="0"/>
              </a:spcAft>
            </a:pPr>
            <a:r>
              <a:rPr lang="en-US" sz="1800" b="1" i="1">
                <a:effectLst/>
                <a:latin typeface="Caladea"/>
                <a:ea typeface="Caladea"/>
                <a:cs typeface="Caladea"/>
              </a:rPr>
              <a:t>Services 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46EBEB-D510-F0CE-0777-80F487B142DB}"/>
              </a:ext>
            </a:extLst>
          </p:cNvPr>
          <p:cNvSpPr txBox="1"/>
          <p:nvPr/>
        </p:nvSpPr>
        <p:spPr>
          <a:xfrm>
            <a:off x="1201994" y="413873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1135" marR="0">
              <a:spcBef>
                <a:spcPts val="915"/>
              </a:spcBef>
              <a:spcAft>
                <a:spcPts val="0"/>
              </a:spcAft>
            </a:pPr>
            <a:r>
              <a:rPr lang="en-US" sz="1800" b="1" i="1">
                <a:effectLst/>
                <a:latin typeface="Caladea"/>
                <a:ea typeface="Caladea"/>
                <a:cs typeface="Caladea"/>
              </a:rPr>
              <a:t>Database Test</a:t>
            </a:r>
          </a:p>
        </p:txBody>
      </p:sp>
      <p:pic>
        <p:nvPicPr>
          <p:cNvPr id="20" name="image30.png">
            <a:extLst>
              <a:ext uri="{FF2B5EF4-FFF2-40B4-BE49-F238E27FC236}">
                <a16:creationId xmlns:a16="http://schemas.microsoft.com/office/drawing/2014/main" id="{95DCB595-7735-8112-8618-54A93D0D0E5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3177" y="2062047"/>
            <a:ext cx="6738950" cy="33945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F0D710-B984-9B86-2D06-5FF08FC96F81}"/>
              </a:ext>
            </a:extLst>
          </p:cNvPr>
          <p:cNvSpPr txBox="1"/>
          <p:nvPr/>
        </p:nvSpPr>
        <p:spPr>
          <a:xfrm>
            <a:off x="1395211" y="4928108"/>
            <a:ext cx="32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All tests passed!</a:t>
            </a:r>
          </a:p>
        </p:txBody>
      </p:sp>
    </p:spTree>
    <p:extLst>
      <p:ext uri="{BB962C8B-B14F-4D97-AF65-F5344CB8AC3E}">
        <p14:creationId xmlns:p14="http://schemas.microsoft.com/office/powerpoint/2010/main" val="424513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D40C-EC71-4F7F-87D1-991306CC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9542"/>
            <a:ext cx="9520158" cy="1049235"/>
          </a:xfrm>
        </p:spPr>
        <p:txBody>
          <a:bodyPr/>
          <a:lstStyle/>
          <a:p>
            <a:r>
              <a:rPr lang="en-US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B37E-792C-45A1-B091-713A3480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1966333"/>
          </a:xfrm>
        </p:spPr>
        <p:txBody>
          <a:bodyPr/>
          <a:lstStyle/>
          <a:p>
            <a:r>
              <a:rPr lang="en-US"/>
              <a:t>Understanding about MQTT Protocol and MQTT Broker</a:t>
            </a:r>
          </a:p>
          <a:p>
            <a:r>
              <a:rPr lang="en-US"/>
              <a:t>Understanding about Actor Model and AKKA Toolkit</a:t>
            </a:r>
          </a:p>
          <a:p>
            <a:r>
              <a:rPr lang="en-US"/>
              <a:t>Developing MQTT Broker Program by using AKKA Toolkit</a:t>
            </a:r>
            <a:endParaRPr lang="en-US" dirty="0"/>
          </a:p>
          <a:p>
            <a:r>
              <a:rPr lang="en-US"/>
              <a:t>Developing a Dashboard for MQTT Broker Program by using Play framework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F0E3-4419-4521-A7DE-39C5FF75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83814E-2F30-CECC-56E6-3157F51095E1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A51623-A181-2DD4-2EB0-097A26C95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F68B27-6AD2-1BEB-67E4-8DEE8568A8B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400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E24E1-4539-4A24-8EA7-357331E0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594" y="1484670"/>
            <a:ext cx="4234787" cy="932858"/>
          </a:xfrm>
        </p:spPr>
        <p:txBody>
          <a:bodyPr>
            <a:noAutofit/>
          </a:bodyPr>
          <a:lstStyle/>
          <a:p>
            <a:r>
              <a:rPr lang="en-US" sz="6000"/>
              <a:t>Results</a:t>
            </a:r>
            <a:endParaRPr lang="en-US"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D6FEF-F365-40B2-A893-F3A5D8D0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199CF-F86A-2082-31AE-0E0F08F24356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630953-C700-20FD-4325-D261164F4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D058AF-D399-753C-80DE-6A67514872C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47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401" y="550718"/>
            <a:ext cx="9520158" cy="1049235"/>
          </a:xfrm>
        </p:spPr>
        <p:txBody>
          <a:bodyPr/>
          <a:lstStyle/>
          <a:p>
            <a:r>
              <a:rPr lang="en-US"/>
              <a:t>Achievements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C54D6-A95F-41F7-A9FA-23DA9B885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401" y="2053175"/>
            <a:ext cx="10058400" cy="446154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Being clear about MQTT Protocol &amp; MQTT Broker</a:t>
            </a:r>
            <a:r>
              <a:rPr lang="en-US" sz="20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Being clear about </a:t>
            </a:r>
            <a:r>
              <a:rPr lang="en-US" sz="20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Actor Model &amp; AKKA Toolkit.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20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Successfully implemented a MQTT Broker Program using Actor Model.</a:t>
            </a:r>
            <a:endParaRPr lang="vi-V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20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Successfully implemented a Dashboard to use MQTT Broker.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20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All test</a:t>
            </a: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 passed.</a:t>
            </a:r>
            <a:endParaRPr lang="vi-V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A69D8-D775-4B62-9106-EC3A0710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4640A4-2E9B-4FA7-D908-2114F7380527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2E3CAB-C8A5-3B35-1F8D-D3D5B0998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F8AE65-72FA-D90C-7B67-71388E50ABA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401" y="550718"/>
            <a:ext cx="9520158" cy="1049235"/>
          </a:xfrm>
        </p:spPr>
        <p:txBody>
          <a:bodyPr/>
          <a:lstStyle/>
          <a:p>
            <a:r>
              <a:rPr lang="en-US"/>
              <a:t>Ideas for Improvement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C54D6-A95F-41F7-A9FA-23DA9B885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401" y="2053175"/>
            <a:ext cx="10058400" cy="2843290"/>
          </a:xfrm>
        </p:spPr>
        <p:txBody>
          <a:bodyPr>
            <a:normAutofit/>
          </a:bodyPr>
          <a:lstStyle/>
          <a:p>
            <a:pPr marL="1143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Applying </a:t>
            </a:r>
            <a:r>
              <a:rPr lang="en-US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features</a:t>
            </a: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in MQTT Broker: adding TLS, setting rules in network, etc…</a:t>
            </a:r>
          </a:p>
          <a:p>
            <a:pPr marL="1143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pplying HTTPS in Web.</a:t>
            </a:r>
          </a:p>
          <a:p>
            <a:pPr marL="1143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isualizing data by chart, trend, more user tabs, etc…</a:t>
            </a:r>
          </a:p>
          <a:p>
            <a:pPr marL="1143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Adding user management.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 be updated.</a:t>
            </a:r>
            <a:endParaRPr lang="en-US" sz="20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A69D8-D775-4B62-9106-EC3A0710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7143C-E14E-A871-BEBF-BCA1432B3750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30A4B8-F3DD-0F3F-3C46-EECA411BE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23C1FD-385E-79CD-49DE-C9EB2CB80FD2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3156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FCF9B7-3B9D-4329-A174-7756C26569B5}"/>
              </a:ext>
            </a:extLst>
          </p:cNvPr>
          <p:cNvSpPr/>
          <p:nvPr/>
        </p:nvSpPr>
        <p:spPr>
          <a:xfrm>
            <a:off x="3541449" y="1502328"/>
            <a:ext cx="4814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2A9EB3-7841-4F6D-85D9-A95E376F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8263E8-122E-05F6-3528-A6206EA0BED4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5F6642-78C5-85BD-3BAC-F500105901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41BE7A-AEED-0DCB-29F2-14E8B9EC87B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963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401" y="550718"/>
            <a:ext cx="9520158" cy="104923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C54D6-A95F-41F7-A9FA-23DA9B885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12" y="1941207"/>
            <a:ext cx="10590245" cy="4461548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[1] B. Singh, "How Internet of Things (IoT) Are Going To Impact Your Business?," 15 June 2016. [Online]. Available: https://www.business2community.com/big-data/internet-things-iot-going-impact-business-01572401. [Accessed 19 February 2022].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[2] M. D. Penna, "How the Internet of Things changes everything," 21 August 2017. [Online]. Available: https://martech.org/internet-things-changes-everything/. [Accessed 19 February 2022].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[3] "MQTT: The Standard for IoT Messaging," [Online]. Available: https://mqtt.org/. [Accessed 19 February 2022].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[4] Steve, "Understanding the MQTT Protocol Packet Structure," 28 January 2021. [Online]. Available: http://www.steves-internet-guide.com/mqtt-protocol-messages-overview/. [Accessed 19 February 2022].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[5] A.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Leibbrandt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"What is MQTT and why it is important for the Internet of Things," 16 November 2021. [Online]. Available: https://akenza.io/blog/what-is-mqtt. [Accessed 19 February 2022].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[6] T. H. Team, "MQTT Publish, Subscribe &amp; Unsubscribe - MQTT Essentials: Part 4," 02 February 2015. [Online]. Available: https://www.hivemq.com/blog/mqtt-essentials-part-4-mqtt-publish-subscribe-unsubscribe/. [Accessed 19 February 2022].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[7] "The Internet of Things with ESP32," 08 December 2017. [Online]. Available: http://esp32.net/. [Accessed 19 February 2022].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vi-V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A69D8-D775-4B62-9106-EC3A0710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25567D-D5E3-BBA4-2EFF-91E9A9EBD245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66DC40-2577-A67D-2473-A4D6C34B4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4B07B8-A078-BE95-45B3-4DC550D6D6B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6753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953" y="496946"/>
            <a:ext cx="9520158" cy="10492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7AFE8D-F23D-4EA8-9F41-7431A6F3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7884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problem now is there are billions of devices in our connection.</a:t>
            </a:r>
          </a:p>
          <a:p>
            <a:pPr algn="just"/>
            <a:r>
              <a:rPr lang="en-US" dirty="0"/>
              <a:t>Almost of devices are simple and do not have many powerful specifications, so we need a communication method which is simple, flexible, reliable and economical. bandwidth/power.</a:t>
            </a:r>
            <a:endParaRPr lang="vi-VN" dirty="0"/>
          </a:p>
          <a:p>
            <a:pPr algn="just"/>
            <a:endParaRPr lang="en-US" dirty="0"/>
          </a:p>
        </p:txBody>
      </p:sp>
      <p:pic>
        <p:nvPicPr>
          <p:cNvPr id="2050" name="Picture 2" descr="MQTT Protocol: The Solution for Machine-to-Machine Communications">
            <a:extLst>
              <a:ext uri="{FF2B5EF4-FFF2-40B4-BE49-F238E27FC236}">
                <a16:creationId xmlns:a16="http://schemas.microsoft.com/office/drawing/2014/main" id="{BCF68795-E527-4B17-916E-FC9EE7780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742889"/>
            <a:ext cx="4302034" cy="430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D8E2B-EAF7-4CCC-8AB6-2BFC4737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3EE03-15DB-47EF-A92D-B47CED85B60B}"/>
              </a:ext>
            </a:extLst>
          </p:cNvPr>
          <p:cNvSpPr txBox="1"/>
          <p:nvPr/>
        </p:nvSpPr>
        <p:spPr>
          <a:xfrm>
            <a:off x="9181139" y="5175770"/>
            <a:ext cx="634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de-DE" dirty="0"/>
              <a:t>[2]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1491BC-6532-1D74-6A14-76324EF72179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A50E3B-8016-921C-86A7-3EDAF8258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F6641B-BC9E-DA3B-E2D8-595F6C145601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852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EF91-5252-4D7F-A526-318D6ECD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53" y="521490"/>
            <a:ext cx="9520158" cy="1049235"/>
          </a:xfrm>
        </p:spPr>
        <p:txBody>
          <a:bodyPr/>
          <a:lstStyle/>
          <a:p>
            <a:r>
              <a:rPr lang="en-US"/>
              <a:t>MQTT Protocol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27C20C9-4279-43FD-B26E-404CC22A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656" y="5351823"/>
            <a:ext cx="1801393" cy="4679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MQTT Frame</a:t>
            </a:r>
          </a:p>
        </p:txBody>
      </p:sp>
      <p:pic>
        <p:nvPicPr>
          <p:cNvPr id="2050" name="Picture 2" descr="MQTT frame format of CONNECT packet | Download Scientific Diagram">
            <a:extLst>
              <a:ext uri="{FF2B5EF4-FFF2-40B4-BE49-F238E27FC236}">
                <a16:creationId xmlns:a16="http://schemas.microsoft.com/office/drawing/2014/main" id="{B6F8FA40-739D-423D-B45F-D33C67E4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01" y="2775366"/>
            <a:ext cx="6135793" cy="196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E34D626-AD45-4884-B052-7A6578EA2D89}"/>
              </a:ext>
            </a:extLst>
          </p:cNvPr>
          <p:cNvSpPr txBox="1">
            <a:spLocks/>
          </p:cNvSpPr>
          <p:nvPr/>
        </p:nvSpPr>
        <p:spPr>
          <a:xfrm>
            <a:off x="8863856" y="5351822"/>
            <a:ext cx="2071255" cy="4679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Delivery diagram </a:t>
            </a:r>
          </a:p>
        </p:txBody>
      </p:sp>
      <p:pic>
        <p:nvPicPr>
          <p:cNvPr id="3" name="Picture 2" descr="Understanding the MQTT Protocol Packet Structure">
            <a:extLst>
              <a:ext uri="{FF2B5EF4-FFF2-40B4-BE49-F238E27FC236}">
                <a16:creationId xmlns:a16="http://schemas.microsoft.com/office/drawing/2014/main" id="{20E7917E-0C6B-40FC-9522-8C1E0EEF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10" y="2308429"/>
            <a:ext cx="3617657" cy="269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01EC5-A2F7-45BE-8E91-7E529ED3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3A825-D6A2-4DFF-B195-107DB03D71C4}"/>
              </a:ext>
            </a:extLst>
          </p:cNvPr>
          <p:cNvSpPr txBox="1"/>
          <p:nvPr/>
        </p:nvSpPr>
        <p:spPr>
          <a:xfrm>
            <a:off x="10841988" y="5376130"/>
            <a:ext cx="634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de-DE" dirty="0"/>
              <a:t>[4]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FCD051-F3D0-3221-5521-EAA17969A5C7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838447-871D-A69F-1A34-46269514A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32BDEC-66F0-C289-EAAE-B2A3D88D2D65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10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477947"/>
            <a:ext cx="9520158" cy="104923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921" y="2074725"/>
            <a:ext cx="9520158" cy="3450613"/>
          </a:xfrm>
        </p:spPr>
        <p:txBody>
          <a:bodyPr/>
          <a:lstStyle/>
          <a:p>
            <a:r>
              <a:rPr lang="en-US"/>
              <a:t>Motivation &amp; Objectives of Thesis</a:t>
            </a:r>
          </a:p>
          <a:p>
            <a:r>
              <a:rPr lang="en-US"/>
              <a:t>MQTT Protocol &amp; MQTT Broker</a:t>
            </a:r>
            <a:endParaRPr lang="en-US" dirty="0"/>
          </a:p>
          <a:p>
            <a:r>
              <a:rPr lang="en-US"/>
              <a:t>Actor Model and AKKA Toolkit</a:t>
            </a:r>
            <a:endParaRPr lang="en-US" dirty="0"/>
          </a:p>
          <a:p>
            <a:r>
              <a:rPr lang="en-US"/>
              <a:t>Play framework </a:t>
            </a:r>
          </a:p>
          <a:p>
            <a:r>
              <a:rPr lang="en-US"/>
              <a:t>Results</a:t>
            </a:r>
          </a:p>
          <a:p>
            <a:r>
              <a:rPr lang="en-US"/>
              <a:t>Ideas for Improvement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5C810-178C-40CF-AD2C-9C0E368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CBCAF9-B35B-05CB-EDB7-3BF55BD1B788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473A8A-EAB6-AF5A-427B-45417CF24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D77027-F328-C9C5-6764-DD7309DAEA4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E24E1-4539-4A24-8EA7-357331E0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645" y="199205"/>
            <a:ext cx="5758542" cy="2247117"/>
          </a:xfrm>
        </p:spPr>
        <p:txBody>
          <a:bodyPr>
            <a:normAutofit/>
          </a:bodyPr>
          <a:lstStyle/>
          <a:p>
            <a:r>
              <a:rPr lang="en-US" sz="6000"/>
              <a:t>Introduction</a:t>
            </a:r>
            <a:endParaRPr lang="en-US"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B4A2FF-A746-4A27-BD40-E8717C7B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7C7FF0-1871-35EF-9EBE-518B107BB99B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3BB52-E2B9-395B-AE12-3F8C491B4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EC342D-3EBC-FC33-84DF-47DCA650101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pic>
        <p:nvPicPr>
          <p:cNvPr id="11" name="Picture 2" descr="MQTT Protocol: The Solution for Machine-to-Machine Communications">
            <a:extLst>
              <a:ext uri="{FF2B5EF4-FFF2-40B4-BE49-F238E27FC236}">
                <a16:creationId xmlns:a16="http://schemas.microsoft.com/office/drawing/2014/main" id="{66043D7A-C595-17AB-CEEC-57201F05F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87" y="1050762"/>
            <a:ext cx="4302034" cy="430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496" y="578246"/>
            <a:ext cx="9520158" cy="1049235"/>
          </a:xfrm>
        </p:spPr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7AFE8D-F23D-4EA8-9F41-7431A6F3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48" y="2153847"/>
            <a:ext cx="4588207" cy="4023360"/>
          </a:xfrm>
        </p:spPr>
        <p:txBody>
          <a:bodyPr>
            <a:normAutofit/>
          </a:bodyPr>
          <a:lstStyle/>
          <a:p>
            <a:r>
              <a:rPr lang="en-US" dirty="0"/>
              <a:t>Time is changing, the most powerful transformation that comes from the information revolution.</a:t>
            </a:r>
          </a:p>
          <a:p>
            <a:r>
              <a:rPr lang="en-US" dirty="0"/>
              <a:t>Especially, IoT is a concept mentioned many times, its application creeps to all fields from information, manufacturing, services, healthcare...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B0031-80FC-42B9-9D12-33D2CA02C802}"/>
              </a:ext>
            </a:extLst>
          </p:cNvPr>
          <p:cNvSpPr txBox="1"/>
          <p:nvPr/>
        </p:nvSpPr>
        <p:spPr>
          <a:xfrm>
            <a:off x="5957209" y="5149047"/>
            <a:ext cx="5712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Information now is not only transmitted between people and people, people with complexities, but also between devices and people and between devices.</a:t>
            </a:r>
            <a:endParaRPr lang="vi-VN" dirty="0"/>
          </a:p>
        </p:txBody>
      </p:sp>
      <p:pic>
        <p:nvPicPr>
          <p:cNvPr id="1032" name="Picture 8" descr="Procurement&amp;#39;s Internet of things - Zycus Procurement Blog">
            <a:extLst>
              <a:ext uri="{FF2B5EF4-FFF2-40B4-BE49-F238E27FC236}">
                <a16:creationId xmlns:a16="http://schemas.microsoft.com/office/drawing/2014/main" id="{32A17A25-30DB-4343-8472-0918A0A7E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46" y="1346337"/>
            <a:ext cx="4588208" cy="33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C9414-8511-4E6F-BE30-229DC5E4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6EFA8F-886D-09F2-C54B-B14B40A91CCC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733219-D6AA-E7B6-06E4-34C0016D89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CA2517-95F3-FFB7-49E9-01039D7E3AFA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4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39" y="507832"/>
            <a:ext cx="9520158" cy="1049235"/>
          </a:xfrm>
        </p:spPr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7AFE8D-F23D-4EA8-9F41-7431A6F3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99" y="2101092"/>
            <a:ext cx="472162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Based on an available TCP/IP, MQTT has been developed as a lightweight protocol, following the publish - subscribe model to solve that problems.</a:t>
            </a:r>
          </a:p>
          <a:p>
            <a:pPr algn="just"/>
            <a:r>
              <a:rPr lang="en-US" dirty="0"/>
              <a:t>Simple implementation</a:t>
            </a:r>
          </a:p>
          <a:p>
            <a:pPr algn="just"/>
            <a:r>
              <a:rPr lang="en-US" dirty="0"/>
              <a:t>Quality of Service data delivery</a:t>
            </a:r>
          </a:p>
          <a:p>
            <a:pPr algn="just"/>
            <a:r>
              <a:rPr lang="en-US" dirty="0"/>
              <a:t>Lightweight and bandwidth efficient</a:t>
            </a:r>
          </a:p>
          <a:p>
            <a:pPr algn="just"/>
            <a:r>
              <a:rPr lang="en-US" dirty="0"/>
              <a:t>Data agnostic</a:t>
            </a:r>
          </a:p>
          <a:p>
            <a:pPr algn="just"/>
            <a:r>
              <a:rPr lang="en-US" dirty="0"/>
              <a:t>Continuous session awareness</a:t>
            </a:r>
          </a:p>
        </p:txBody>
      </p:sp>
      <p:pic>
        <p:nvPicPr>
          <p:cNvPr id="4098" name="Picture 2" descr="akenza | What is MQTT and why it is important for the Internet of…">
            <a:extLst>
              <a:ext uri="{FF2B5EF4-FFF2-40B4-BE49-F238E27FC236}">
                <a16:creationId xmlns:a16="http://schemas.microsoft.com/office/drawing/2014/main" id="{9A5177DD-DC4B-4ADF-B509-D144663D1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5" y="2329542"/>
            <a:ext cx="5594047" cy="3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A41D2-5325-46FA-B3AF-FF120EEE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9A425-6988-427C-91A9-8D064FE0977C}"/>
              </a:ext>
            </a:extLst>
          </p:cNvPr>
          <p:cNvSpPr txBox="1"/>
          <p:nvPr/>
        </p:nvSpPr>
        <p:spPr>
          <a:xfrm>
            <a:off x="8922480" y="5642301"/>
            <a:ext cx="634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de-DE" dirty="0"/>
              <a:t>[5]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6FDFE8-8712-66D7-87BB-CA9518154619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6D14F2-5363-5C59-462C-7A6E421A7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FEBF05-8C2D-2A69-D5EB-70B5AB0F46D8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69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EF91-5252-4D7F-A526-318D6ECD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53" y="521490"/>
            <a:ext cx="9520158" cy="1049235"/>
          </a:xfrm>
        </p:spPr>
        <p:txBody>
          <a:bodyPr/>
          <a:lstStyle/>
          <a:p>
            <a:r>
              <a:rPr lang="en-US"/>
              <a:t>MQTT Protocol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27C20C9-4279-43FD-B26E-404CC22A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369" y="5591471"/>
            <a:ext cx="4609323" cy="11452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MQTT Publish – Subscribe Model </a:t>
            </a:r>
          </a:p>
        </p:txBody>
      </p:sp>
      <p:pic>
        <p:nvPicPr>
          <p:cNvPr id="3078" name="Picture 6" descr="MQTT - The Standard for IoT Messaging">
            <a:extLst>
              <a:ext uri="{FF2B5EF4-FFF2-40B4-BE49-F238E27FC236}">
                <a16:creationId xmlns:a16="http://schemas.microsoft.com/office/drawing/2014/main" id="{AEA7CCD8-618B-4AEB-B751-C629922F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31" y="2383971"/>
            <a:ext cx="9753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8BAA5-9860-48EC-88E6-2756CF99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F8EBC-AA82-42C1-AFD6-EF6A8E4C5F88}"/>
              </a:ext>
            </a:extLst>
          </p:cNvPr>
          <p:cNvSpPr txBox="1"/>
          <p:nvPr/>
        </p:nvSpPr>
        <p:spPr>
          <a:xfrm>
            <a:off x="7845027" y="5628795"/>
            <a:ext cx="634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de-DE" dirty="0"/>
              <a:t>[3]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B4BA60-2024-2D80-3C86-9A0DCF3E04E1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7A457E-1E07-16E1-0D1F-E26CF67EB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FC35D-1A11-F65B-48E9-92ED0B79620E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99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8ED5-2FC2-46A1-AD25-05708D31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712" y="558712"/>
            <a:ext cx="9520158" cy="1049235"/>
          </a:xfrm>
        </p:spPr>
        <p:txBody>
          <a:bodyPr/>
          <a:lstStyle/>
          <a:p>
            <a:r>
              <a:rPr lang="en-US"/>
              <a:t>MQTT Broker</a:t>
            </a:r>
            <a:endParaRPr lang="vi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18171-1246-48AA-974E-78E453CB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32BED1-2802-F697-C594-C6E8D9874025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3F07D0-63AE-CFB1-302A-934CC55378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66EF1D-03E7-2974-3DB9-8D2210BB928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641774-E289-DDD2-D690-6AE701EC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Managing connections with various clients.</a:t>
            </a:r>
          </a:p>
          <a:p>
            <a:r>
              <a:rPr lang="en-US"/>
              <a:t>Receiving numerous messages concurrently.</a:t>
            </a:r>
          </a:p>
          <a:p>
            <a:r>
              <a:rPr lang="en-US"/>
              <a:t>Filtering and processing messages.</a:t>
            </a:r>
          </a:p>
          <a:p>
            <a:r>
              <a:rPr lang="en-US"/>
              <a:t>Navigating/Stroring messages.</a:t>
            </a:r>
          </a:p>
          <a:p>
            <a:r>
              <a:rPr lang="en-US"/>
              <a:t>Etc.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26" name="Picture 2" descr="MQTT 通訊協定- nycu-OpenWrt">
            <a:extLst>
              <a:ext uri="{FF2B5EF4-FFF2-40B4-BE49-F238E27FC236}">
                <a16:creationId xmlns:a16="http://schemas.microsoft.com/office/drawing/2014/main" id="{506AD355-8D75-FE3B-06C0-414B402E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59" y="2015732"/>
            <a:ext cx="5069027" cy="29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0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E24E1-4539-4A24-8EA7-357331E0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645" y="199205"/>
            <a:ext cx="5758542" cy="2247117"/>
          </a:xfrm>
        </p:spPr>
        <p:txBody>
          <a:bodyPr>
            <a:normAutofit/>
          </a:bodyPr>
          <a:lstStyle/>
          <a:p>
            <a:r>
              <a:rPr lang="en-US" sz="6000" dirty="0"/>
              <a:t>Methods</a:t>
            </a:r>
          </a:p>
        </p:txBody>
      </p:sp>
      <p:pic>
        <p:nvPicPr>
          <p:cNvPr id="7170" name="Picture 2" descr="The ten commandments for learning how to code">
            <a:extLst>
              <a:ext uri="{FF2B5EF4-FFF2-40B4-BE49-F238E27FC236}">
                <a16:creationId xmlns:a16="http://schemas.microsoft.com/office/drawing/2014/main" id="{C23FB31C-6A3E-4A11-A8AF-41D97A81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83037"/>
            <a:ext cx="5758543" cy="432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B4A2FF-A746-4A27-BD40-E8717C7B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7C7FF0-1871-35EF-9EBE-518B107BB99B}"/>
              </a:ext>
            </a:extLst>
          </p:cNvPr>
          <p:cNvGrpSpPr/>
          <p:nvPr/>
        </p:nvGrpSpPr>
        <p:grpSpPr>
          <a:xfrm>
            <a:off x="7101840" y="0"/>
            <a:ext cx="5090160" cy="567690"/>
            <a:chOff x="7101840" y="0"/>
            <a:chExt cx="5090160" cy="5676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3BB52-E2B9-395B-AE12-3F8C491B4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0427" r="2912" b="17290"/>
            <a:stretch/>
          </p:blipFill>
          <p:spPr bwMode="auto">
            <a:xfrm>
              <a:off x="8976360" y="0"/>
              <a:ext cx="3215640" cy="5676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EC342D-3EBC-FC33-84DF-47DCA650101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101840" y="0"/>
              <a:ext cx="1874520" cy="56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96193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4183</TotalTime>
  <Words>1002</Words>
  <Application>Microsoft Office PowerPoint</Application>
  <PresentationFormat>Widescreen</PresentationFormat>
  <Paragraphs>184</Paragraphs>
  <Slides>26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Caladea</vt:lpstr>
      <vt:lpstr>Calibri</vt:lpstr>
      <vt:lpstr>Palatino Linotype</vt:lpstr>
      <vt:lpstr>Times New Roman</vt:lpstr>
      <vt:lpstr>Wingdings</vt:lpstr>
      <vt:lpstr>Gallery</vt:lpstr>
      <vt:lpstr>DEVELOPING MQTT DASHBOARD  WITH SCALA &amp; AKKA</vt:lpstr>
      <vt:lpstr>Objectives</vt:lpstr>
      <vt:lpstr>Agenda</vt:lpstr>
      <vt:lpstr>Introduction</vt:lpstr>
      <vt:lpstr>Motivation</vt:lpstr>
      <vt:lpstr>Motivation</vt:lpstr>
      <vt:lpstr>MQTT Protocol</vt:lpstr>
      <vt:lpstr>MQTT Broker</vt:lpstr>
      <vt:lpstr>Methods</vt:lpstr>
      <vt:lpstr>Actor Model</vt:lpstr>
      <vt:lpstr>AKKA Toolkit</vt:lpstr>
      <vt:lpstr>Actor Model in Broker Program</vt:lpstr>
      <vt:lpstr>FSM </vt:lpstr>
      <vt:lpstr>FSM</vt:lpstr>
      <vt:lpstr>Testing</vt:lpstr>
      <vt:lpstr>Dashboard Idea</vt:lpstr>
      <vt:lpstr>MVC Model</vt:lpstr>
      <vt:lpstr>User Interface</vt:lpstr>
      <vt:lpstr>Testing</vt:lpstr>
      <vt:lpstr>Results</vt:lpstr>
      <vt:lpstr>Achievements</vt:lpstr>
      <vt:lpstr>Ideas for Improvement</vt:lpstr>
      <vt:lpstr>PowerPoint Presentation</vt:lpstr>
      <vt:lpstr>References</vt:lpstr>
      <vt:lpstr>Introduction</vt:lpstr>
      <vt:lpstr>MQTT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Tran Dung</cp:lastModifiedBy>
  <cp:revision>207</cp:revision>
  <dcterms:created xsi:type="dcterms:W3CDTF">2022-01-21T07:56:00Z</dcterms:created>
  <dcterms:modified xsi:type="dcterms:W3CDTF">2022-11-27T16:24:33Z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AEFACDEB53064850B77DFE200A26E73A</vt:lpwstr>
  </property>
  <property fmtid="{D5CDD505-2E9C-101B-9397-08002B2CF9AE}" pid="3" name="KSOProductBuildVer">
    <vt:lpwstr>1033-11.2.0.10443</vt:lpwstr>
  </property>
</Properties>
</file>