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0fac79b7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0fac79b7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0fac79b7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0fac79b7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0fac79b7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0fac79b7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0fac79b7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0fac79b7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fac79b7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fac79b7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fac79b7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fac79b7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0fac79b7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0fac79b7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0fac79b7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0fac79b7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779575" y="642775"/>
            <a:ext cx="7923900" cy="4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Roboto"/>
                <a:ea typeface="Roboto"/>
                <a:cs typeface="Roboto"/>
                <a:sym typeface="Roboto"/>
              </a:rPr>
              <a:t>Trabajo Práctico Integrador</a:t>
            </a:r>
            <a:r>
              <a:rPr b="0" lang="en" sz="3800">
                <a:latin typeface="Roboto"/>
                <a:ea typeface="Roboto"/>
                <a:cs typeface="Roboto"/>
                <a:sym typeface="Roboto"/>
              </a:rPr>
              <a:t> </a:t>
            </a:r>
            <a:endParaRPr sz="31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Análisis</a:t>
            </a:r>
            <a:r>
              <a:rPr i="1" lang="en" sz="31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de Algoritmos aplicado a </a:t>
            </a:r>
            <a:endParaRPr i="1" sz="31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algoritmos de ordenamiento </a:t>
            </a:r>
            <a:endParaRPr i="1" sz="31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Materia: Programacion I</a:t>
            </a:r>
            <a:endParaRPr sz="24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Comisión 12 - TU en Programación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Alumnos: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0" i="1" lang="en" sz="2400">
                <a:latin typeface="Roboto"/>
                <a:ea typeface="Roboto"/>
                <a:cs typeface="Roboto"/>
                <a:sym typeface="Roboto"/>
              </a:rPr>
              <a:t>Nicolás Macaris - 34.330.039</a:t>
            </a:r>
            <a:endParaRPr b="0" i="1" sz="24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b="0" i="1" lang="en" sz="2400">
                <a:latin typeface="Roboto"/>
                <a:ea typeface="Roboto"/>
                <a:cs typeface="Roboto"/>
                <a:sym typeface="Roboto"/>
              </a:rPr>
              <a:t>Couchot Maria Sol - 36.899.913</a:t>
            </a:r>
            <a:endParaRPr b="0" i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ctrTitle"/>
          </p:nvPr>
        </p:nvSpPr>
        <p:spPr>
          <a:xfrm>
            <a:off x="610050" y="395675"/>
            <a:ext cx="8271900" cy="46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➔"/>
            </a:pPr>
            <a:r>
              <a:rPr i="1"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Bubble sort</a:t>
            </a:r>
            <a:r>
              <a:rPr b="0"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fue el más lento en todas las pruebas, lo cual es coherente con la ineficiencia de su método de comparación repetitiva</a:t>
            </a:r>
            <a:endParaRPr b="0"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➔"/>
            </a:pPr>
            <a:r>
              <a:rPr i="1"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Insertion Sort</a:t>
            </a:r>
            <a:r>
              <a:rPr b="0"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mostró mejor desempeño que Bubble Sort, especialmente a partir de 500 elementos. (Aunque ambos son O(n²), Insertion Sort es más eficiente que Bubble Sort cuando la lista ya está ordenada o casi ordenada, o cuando la cantidad de datos es pequeña.)</a:t>
            </a:r>
            <a:endParaRPr b="0"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➔"/>
            </a:pPr>
            <a:r>
              <a:rPr i="1"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Merge Sort</a:t>
            </a:r>
            <a:r>
              <a:rPr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en" sz="24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fue significativamente más rápido en todas las pruebas, gracias a su complejidad O(n log n).</a:t>
            </a:r>
            <a:endParaRPr b="0" sz="24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idx="4294967295" type="title"/>
          </p:nvPr>
        </p:nvSpPr>
        <p:spPr>
          <a:xfrm>
            <a:off x="535775" y="198975"/>
            <a:ext cx="51972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Conclus</a:t>
            </a:r>
            <a:r>
              <a:rPr lang="en" sz="3600">
                <a:solidFill>
                  <a:schemeClr val="dk1"/>
                </a:solidFill>
              </a:rPr>
              <a:t>ión</a:t>
            </a:r>
            <a:endParaRPr sz="2400"/>
          </a:p>
        </p:txBody>
      </p:sp>
      <p:sp>
        <p:nvSpPr>
          <p:cNvPr id="134" name="Google Shape;134;p23"/>
          <p:cNvSpPr txBox="1"/>
          <p:nvPr>
            <p:ph idx="4294967295" type="title"/>
          </p:nvPr>
        </p:nvSpPr>
        <p:spPr>
          <a:xfrm>
            <a:off x="535775" y="956250"/>
            <a:ext cx="8001900" cy="4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El análisis de algoritmos es una herramienta fundamental. A través de este trabajo práctico aprendimos que dos soluciones a un mismo problema pueden tener diferencias enormes en rendimiento, especialmente cuando se escalan a grandes volúmenes de datos.</a:t>
            </a:r>
            <a:endParaRPr b="0" sz="22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Entender cómo y por qué un algoritmo es más eficiente que otro nos permite tomar decisiones </a:t>
            </a:r>
            <a:r>
              <a:rPr b="0" i="1" lang="en" sz="22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más inteligentes.</a:t>
            </a:r>
            <a:endParaRPr b="0" i="1" sz="22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001" lvl="0" marL="1144" marR="44216" rtl="0" algn="l">
              <a:lnSpc>
                <a:spcPct val="95888"/>
              </a:lnSpc>
              <a:spcBef>
                <a:spcPts val="1266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779575" y="642775"/>
            <a:ext cx="7923900" cy="4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Roboto"/>
                <a:ea typeface="Roboto"/>
                <a:cs typeface="Roboto"/>
                <a:sym typeface="Roboto"/>
              </a:rPr>
              <a:t>Trabajo Práctico Integrador</a:t>
            </a:r>
            <a:r>
              <a:rPr b="0" lang="en" sz="3800">
                <a:latin typeface="Roboto"/>
                <a:ea typeface="Roboto"/>
                <a:cs typeface="Roboto"/>
                <a:sym typeface="Roboto"/>
              </a:rPr>
              <a:t> </a:t>
            </a:r>
            <a:endParaRPr sz="31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Análisis de Algoritmos aplicado a </a:t>
            </a:r>
            <a:endParaRPr i="1" sz="31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algoritmos de ordenamiento </a:t>
            </a:r>
            <a:endParaRPr i="1" sz="31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Materia: Programacion I</a:t>
            </a:r>
            <a:endParaRPr sz="240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Comisión 12 - TU en Programación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Muchas gracias!</a:t>
            </a:r>
            <a:endParaRPr b="0" i="1" sz="30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198975"/>
            <a:ext cx="51972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Introducción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849550"/>
            <a:ext cx="8001900" cy="4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En este trabajo práctico se aborda el análisis de algoritmos, con un caso práctico aplicado a algoritmos clásicos de ordenamiento de datos. </a:t>
            </a:r>
            <a:endParaRPr b="0" sz="2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Se busca entender cómo el rendimiento de un algoritmo puede variar en función de la cantidad de datos procesados.</a:t>
            </a:r>
            <a:endParaRPr b="0" sz="20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2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El objetivo principal es comparar distintos enfoques para resolver un mismo problema, analizando los resultados obtenidos y comprendiendo la importancia de elegir un algoritmo adecuado según el contexto.</a:t>
            </a:r>
            <a:endParaRPr b="0" sz="12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2001" lvl="0" marL="1144" marR="44216" rtl="0" algn="l">
              <a:lnSpc>
                <a:spcPct val="95888"/>
              </a:lnSpc>
              <a:spcBef>
                <a:spcPts val="1266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49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4294967295" type="body"/>
          </p:nvPr>
        </p:nvSpPr>
        <p:spPr>
          <a:xfrm>
            <a:off x="4799775" y="256625"/>
            <a:ext cx="3911700" cy="4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Notación Big O</a:t>
            </a:r>
            <a:br>
              <a:rPr lang="en" sz="2000">
                <a:latin typeface="Raleway"/>
                <a:ea typeface="Raleway"/>
                <a:cs typeface="Raleway"/>
                <a:sym typeface="Raleway"/>
              </a:rPr>
            </a:b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métrica para determinar la eficiencia de un algoritmo. Permite determinar en cuánto tiempo se ejecutará su código en diferentes conjuntos de entradas y medir la eficacia con la que su código escala a medida que aumenta el tamaño de su entrada. Representa la </a:t>
            </a:r>
            <a:r>
              <a:rPr i="1" lang="en" sz="2000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i="1" lang="en" sz="2000">
                <a:latin typeface="Raleway"/>
                <a:ea typeface="Raleway"/>
                <a:cs typeface="Raleway"/>
                <a:sym typeface="Raleway"/>
              </a:rPr>
              <a:t>om</a:t>
            </a:r>
            <a:r>
              <a:rPr i="1" lang="en" sz="2000">
                <a:latin typeface="Raleway"/>
                <a:ea typeface="Raleway"/>
                <a:cs typeface="Raleway"/>
                <a:sym typeface="Raleway"/>
              </a:rPr>
              <a:t>plejidad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 del peor de los casos de un algoritmo.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1" cy="49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47475" y="256625"/>
            <a:ext cx="24438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Marco teórico</a:t>
            </a:r>
            <a:endParaRPr b="1" sz="2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46300" y="664750"/>
            <a:ext cx="3853800" cy="4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 es un algoritmo</a:t>
            </a:r>
            <a:br>
              <a:rPr lang="en" sz="2000">
                <a:latin typeface="Raleway"/>
                <a:ea typeface="Raleway"/>
                <a:cs typeface="Raleway"/>
                <a:sym typeface="Raleway"/>
              </a:rPr>
            </a:b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conjuntos estructurados de instrucciones diseñadas para resolver problemas específicos o realizar tareas concretas.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Análisis de algoritmos</a:t>
            </a:r>
            <a:br>
              <a:rPr lang="en" sz="2000">
                <a:latin typeface="Raleway"/>
                <a:ea typeface="Raleway"/>
                <a:cs typeface="Raleway"/>
                <a:sym typeface="Raleway"/>
              </a:rPr>
            </a:b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herramienta para hacer la evaluación del diseño de un algoritmo,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establecer la calidad de un programa y compararlo con otros.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49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4799775" y="256625"/>
            <a:ext cx="3911700" cy="4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Algoritmo Insertion sort -</a:t>
            </a:r>
            <a:br>
              <a:rPr lang="en" sz="2000">
                <a:latin typeface="Raleway"/>
                <a:ea typeface="Raleway"/>
                <a:cs typeface="Raleway"/>
                <a:sym typeface="Raleway"/>
              </a:rPr>
            </a:b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recorrido por la lista seleccionando en cada iteración un valor como clave y compararlo con el resto insertándose en el lugar correspondiente.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Algoritmo Merge sort -</a:t>
            </a:r>
            <a:br>
              <a:rPr lang="en" sz="2000">
                <a:latin typeface="Raleway"/>
                <a:ea typeface="Raleway"/>
                <a:cs typeface="Raleway"/>
                <a:sym typeface="Raleway"/>
              </a:rPr>
            </a:b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Divide el conjunto de datos en mitades más pequeñas, las ordena y luego las fusiona de nuevo en una sola lista ordenada.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72001" cy="49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47475" y="256625"/>
            <a:ext cx="24438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Marco teórico</a:t>
            </a:r>
            <a:endParaRPr b="1" sz="2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246300" y="664750"/>
            <a:ext cx="3853800" cy="4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lgoritmo Bubble sort -</a:t>
            </a:r>
            <a:br>
              <a:rPr lang="en" sz="2000">
                <a:latin typeface="Raleway"/>
                <a:ea typeface="Raleway"/>
                <a:cs typeface="Raleway"/>
                <a:sym typeface="Raleway"/>
              </a:rPr>
            </a:br>
            <a:r>
              <a:rPr lang="en" sz="2000">
                <a:latin typeface="Raleway"/>
                <a:ea typeface="Raleway"/>
                <a:cs typeface="Raleway"/>
                <a:sym typeface="Raleway"/>
              </a:rPr>
              <a:t>Hace múltiples pasadas a lo largo de una lista. Compara los ítems adyacentes e intercambia los que no están en orden. Cada pasada ubica el siguiente valor más grande en su lugar apropiado.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83100" y="712150"/>
            <a:ext cx="8028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</a:rPr>
              <a:t>Caso práctico</a:t>
            </a:r>
            <a:endParaRPr>
              <a:solidFill>
                <a:srgbClr val="76A5AF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2400"/>
              <a:t>Se implementan los algoritmos de ordenamiento. </a:t>
            </a:r>
            <a:endParaRPr i="1" sz="2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2400"/>
              <a:t>Se compara el rendimiento de los tres algoritmos al ordenar listas de distintos tamaños. </a:t>
            </a:r>
            <a:endParaRPr i="1" sz="24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i="1" lang="en" sz="2400"/>
              <a:t>Cada algoritmo se corre 5 veces sobre la misma lista y se saca el promedio de tiempo de ejecución.</a:t>
            </a:r>
            <a:endParaRPr i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43700" y="494025"/>
            <a:ext cx="8103600" cy="4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</a:rPr>
              <a:t>Aclaraciones</a:t>
            </a:r>
            <a:endParaRPr>
              <a:solidFill>
                <a:srgbClr val="76A5AF"/>
              </a:solidFill>
            </a:endParaRPr>
          </a:p>
          <a:p>
            <a:pPr indent="0" lvl="0" marL="0" marR="93461" rtl="0" algn="l">
              <a:lnSpc>
                <a:spcPct val="115000"/>
              </a:lnSpc>
              <a:spcBef>
                <a:spcPts val="1266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666666"/>
                </a:solidFill>
              </a:rPr>
              <a:t>¿Por qué utilizamos perf_counter() y no time()?</a:t>
            </a:r>
            <a:endParaRPr i="1" sz="2400">
              <a:solidFill>
                <a:srgbClr val="666666"/>
              </a:solidFill>
            </a:endParaRPr>
          </a:p>
          <a:p>
            <a:pPr indent="-304800" lvl="0" marL="457200" marR="93461" rtl="0" algn="l">
              <a:lnSpc>
                <a:spcPct val="115000"/>
              </a:lnSpc>
              <a:spcBef>
                <a:spcPts val="1266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b="0" lang="en" sz="2400">
                <a:solidFill>
                  <a:srgbClr val="666666"/>
                </a:solidFill>
              </a:rPr>
              <a:t>Es más preciso para medir tiempos muy cortos.</a:t>
            </a:r>
            <a:endParaRPr b="0" sz="2400">
              <a:solidFill>
                <a:srgbClr val="666666"/>
              </a:solidFill>
            </a:endParaRPr>
          </a:p>
          <a:p>
            <a:pPr indent="-304800" lvl="0" marL="457200" marR="9346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b="0" lang="en" sz="2400">
                <a:solidFill>
                  <a:srgbClr val="666666"/>
                </a:solidFill>
              </a:rPr>
              <a:t>A diferencia de time(), está diseñado para medir duraciones, no para obtener la hora actual.</a:t>
            </a:r>
            <a:endParaRPr b="0" sz="2400">
              <a:solidFill>
                <a:srgbClr val="666666"/>
              </a:solidFill>
            </a:endParaRPr>
          </a:p>
          <a:p>
            <a:pPr indent="-304800" lvl="0" marL="457200" marR="9346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b="0" lang="en" sz="2400">
                <a:solidFill>
                  <a:srgbClr val="666666"/>
                </a:solidFill>
              </a:rPr>
              <a:t>Permite diferenciar mejor la eficiencia de algoritmos rápidos como merge_sort, que con time() a veces aparecen con tiempo 0.</a:t>
            </a: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43700" y="484200"/>
            <a:ext cx="8103600" cy="4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6A5AF"/>
                </a:solidFill>
              </a:rPr>
              <a:t>Aclaraciones</a:t>
            </a:r>
            <a:endParaRPr>
              <a:solidFill>
                <a:srgbClr val="76A5AF"/>
              </a:solidFill>
            </a:endParaRPr>
          </a:p>
          <a:p>
            <a:pPr indent="0" lvl="0" marL="0" marR="93461" rtl="0" algn="l">
              <a:lnSpc>
                <a:spcPct val="100000"/>
              </a:lnSpc>
              <a:spcBef>
                <a:spcPts val="1266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666666"/>
                </a:solidFill>
              </a:rPr>
              <a:t>¿Por qué ejecutamos cada algoritmo varias veces?</a:t>
            </a:r>
            <a:endParaRPr i="1" sz="2200">
              <a:solidFill>
                <a:srgbClr val="666666"/>
              </a:solidFill>
            </a:endParaRPr>
          </a:p>
          <a:p>
            <a:pPr indent="0" lvl="0" marL="0" marR="93461" rtl="0" algn="l">
              <a:lnSpc>
                <a:spcPct val="100000"/>
              </a:lnSpc>
              <a:spcBef>
                <a:spcPts val="1266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rgbClr val="666666"/>
                </a:solidFill>
              </a:rPr>
              <a:t>Las mediciones pueden variar de una ejecución a otra. </a:t>
            </a:r>
            <a:endParaRPr b="0" sz="2200">
              <a:solidFill>
                <a:srgbClr val="666666"/>
              </a:solidFill>
            </a:endParaRPr>
          </a:p>
          <a:p>
            <a:pPr indent="0" lvl="0" marL="0" marR="93461" rtl="0" algn="l">
              <a:lnSpc>
                <a:spcPct val="100000"/>
              </a:lnSpc>
              <a:spcBef>
                <a:spcPts val="1266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rgbClr val="666666"/>
                </a:solidFill>
              </a:rPr>
              <a:t>Se decidio</a:t>
            </a:r>
            <a:endParaRPr b="0" sz="2200">
              <a:solidFill>
                <a:srgbClr val="666666"/>
              </a:solidFill>
            </a:endParaRPr>
          </a:p>
          <a:p>
            <a:pPr indent="-304800" lvl="0" marL="457200" marR="93461" rtl="0" algn="l">
              <a:lnSpc>
                <a:spcPct val="100000"/>
              </a:lnSpc>
              <a:spcBef>
                <a:spcPts val="1266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b="0" lang="en" sz="2200">
                <a:solidFill>
                  <a:srgbClr val="666666"/>
                </a:solidFill>
              </a:rPr>
              <a:t>Ejecutar cada algoritmo 5 veces con la misma lista.</a:t>
            </a:r>
            <a:endParaRPr b="0" sz="2200">
              <a:solidFill>
                <a:srgbClr val="666666"/>
              </a:solidFill>
            </a:endParaRPr>
          </a:p>
          <a:p>
            <a:pPr indent="-304800" lvl="0" marL="457200" marR="934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b="0" lang="en" sz="2200">
                <a:solidFill>
                  <a:srgbClr val="666666"/>
                </a:solidFill>
              </a:rPr>
              <a:t>Medir cuánto tardó en cada ejecución.</a:t>
            </a:r>
            <a:endParaRPr b="0" sz="2200">
              <a:solidFill>
                <a:srgbClr val="666666"/>
              </a:solidFill>
            </a:endParaRPr>
          </a:p>
          <a:p>
            <a:pPr indent="-304800" lvl="0" marL="457200" marR="9346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b="0" lang="en" sz="2200">
                <a:solidFill>
                  <a:srgbClr val="666666"/>
                </a:solidFill>
              </a:rPr>
              <a:t>Calcular el promedio de esos 5 tiempos.</a:t>
            </a:r>
            <a:endParaRPr b="0" sz="2200">
              <a:solidFill>
                <a:srgbClr val="666666"/>
              </a:solidFill>
            </a:endParaRPr>
          </a:p>
          <a:p>
            <a:pPr indent="0" lvl="0" marL="0" marR="93461" rtl="0" algn="l">
              <a:lnSpc>
                <a:spcPct val="100000"/>
              </a:lnSpc>
              <a:spcBef>
                <a:spcPts val="1266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666666"/>
                </a:solidFill>
              </a:rPr>
              <a:t>De esta manera, evitamos una sola medición poco precisa.</a:t>
            </a:r>
            <a:endParaRPr i="1" sz="2200">
              <a:solidFill>
                <a:srgbClr val="666666"/>
              </a:solidFill>
            </a:endParaRPr>
          </a:p>
          <a:p>
            <a:pPr indent="0" lvl="0" marL="0" marR="93461" rtl="0" algn="l">
              <a:lnSpc>
                <a:spcPct val="100000"/>
              </a:lnSpc>
              <a:spcBef>
                <a:spcPts val="1266"/>
              </a:spcBef>
              <a:spcAft>
                <a:spcPts val="0"/>
              </a:spcAft>
              <a:buNone/>
            </a:pPr>
            <a:r>
              <a:t/>
            </a:r>
            <a:endParaRPr b="0" sz="2200"/>
          </a:p>
          <a:p>
            <a:pPr indent="0" lvl="0" marL="0" marR="93461" rtl="0" algn="l">
              <a:lnSpc>
                <a:spcPct val="100000"/>
              </a:lnSpc>
              <a:spcBef>
                <a:spcPts val="1266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ctrTitle"/>
          </p:nvPr>
        </p:nvSpPr>
        <p:spPr>
          <a:xfrm>
            <a:off x="610050" y="416575"/>
            <a:ext cx="7923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1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2170" l="999" r="1009" t="1805"/>
          <a:stretch/>
        </p:blipFill>
        <p:spPr>
          <a:xfrm>
            <a:off x="1380575" y="1270850"/>
            <a:ext cx="6382850" cy="37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610050" y="416575"/>
            <a:ext cx="7923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Resultados</a:t>
            </a:r>
            <a:endParaRPr sz="3100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1933" l="1129" r="2307" t="1866"/>
          <a:stretch/>
        </p:blipFill>
        <p:spPr>
          <a:xfrm>
            <a:off x="1412475" y="1231625"/>
            <a:ext cx="6319050" cy="379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