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77" r:id="rId2"/>
    <p:sldId id="331" r:id="rId3"/>
    <p:sldId id="332" r:id="rId4"/>
    <p:sldId id="312" r:id="rId5"/>
    <p:sldId id="278" r:id="rId6"/>
    <p:sldId id="313" r:id="rId7"/>
    <p:sldId id="314" r:id="rId8"/>
    <p:sldId id="279" r:id="rId9"/>
    <p:sldId id="333" r:id="rId10"/>
    <p:sldId id="315" r:id="rId11"/>
    <p:sldId id="316" r:id="rId12"/>
    <p:sldId id="281" r:id="rId13"/>
    <p:sldId id="282" r:id="rId14"/>
    <p:sldId id="283" r:id="rId15"/>
    <p:sldId id="334" r:id="rId16"/>
    <p:sldId id="284" r:id="rId17"/>
    <p:sldId id="280" r:id="rId18"/>
    <p:sldId id="317" r:id="rId19"/>
    <p:sldId id="318" r:id="rId20"/>
    <p:sldId id="319" r:id="rId21"/>
    <p:sldId id="320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21" r:id="rId37"/>
    <p:sldId id="322" r:id="rId38"/>
    <p:sldId id="303" r:id="rId39"/>
    <p:sldId id="304" r:id="rId40"/>
    <p:sldId id="307" r:id="rId41"/>
    <p:sldId id="308" r:id="rId42"/>
    <p:sldId id="309" r:id="rId43"/>
    <p:sldId id="310" r:id="rId44"/>
    <p:sldId id="311" r:id="rId45"/>
    <p:sldId id="324" r:id="rId46"/>
    <p:sldId id="325" r:id="rId47"/>
    <p:sldId id="326" r:id="rId48"/>
    <p:sldId id="327" r:id="rId49"/>
    <p:sldId id="328" r:id="rId50"/>
    <p:sldId id="329" r:id="rId51"/>
    <p:sldId id="335" r:id="rId52"/>
    <p:sldId id="338" r:id="rId53"/>
    <p:sldId id="337" r:id="rId54"/>
    <p:sldId id="339" r:id="rId55"/>
    <p:sldId id="336" r:id="rId56"/>
    <p:sldId id="340" r:id="rId57"/>
    <p:sldId id="342" r:id="rId58"/>
    <p:sldId id="343" r:id="rId59"/>
    <p:sldId id="341" r:id="rId6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84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12D75-C499-4261-895A-90863ECB3C76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4C372-4CDA-4C6F-9620-0DD0F5DCB2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86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6819D-FC80-074B-BEC1-6334FC8FD2B3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68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C0F59A3C-BF42-4D8A-913E-0A4A9552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877" y="3579063"/>
            <a:ext cx="10515600" cy="1820233"/>
          </a:xfrm>
        </p:spPr>
        <p:txBody>
          <a:bodyPr anchor="t"/>
          <a:lstStyle>
            <a:lvl1pPr algn="r">
              <a:defRPr sz="6000" b="1">
                <a:solidFill>
                  <a:srgbClr val="3F627B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="" xmlns:a16="http://schemas.microsoft.com/office/drawing/2014/main" id="{73E18852-00EA-473B-8896-A9AB467D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82E515B-6FA4-45E4-A713-9922DE8AD013}" type="datetime1">
              <a:rPr lang="pt-BR" smtClean="0"/>
              <a:t>03/09/2019</a:t>
            </a:fld>
            <a:endParaRPr lang="pt-BR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="" xmlns:a16="http://schemas.microsoft.com/office/drawing/2014/main" id="{68202BFE-B275-4CE6-BC45-7D26B67C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="" xmlns:a16="http://schemas.microsoft.com/office/drawing/2014/main" id="{E07F10B2-FD71-43AD-9762-F168927E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201" y="6343650"/>
            <a:ext cx="2743200" cy="365125"/>
          </a:xfrm>
        </p:spPr>
        <p:txBody>
          <a:bodyPr/>
          <a:lstStyle/>
          <a:p>
            <a:fld id="{F3646FC0-0389-444E-93C0-E1C576663504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Picture 4" descr="http://www.fespmg.edu.br/Content/downloads/Logotipos/UEMG_Passos_png/logotipo_UEMG_Passos_1_colorido.png">
            <a:extLst>
              <a:ext uri="{FF2B5EF4-FFF2-40B4-BE49-F238E27FC236}">
                <a16:creationId xmlns="" xmlns:a16="http://schemas.microsoft.com/office/drawing/2014/main" id="{69161A7C-7124-4109-9785-2E6CB78AB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656"/>
            <a:ext cx="5432049" cy="16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AC6F55A3-75CF-434B-9D6C-866579C6FC4E}"/>
              </a:ext>
            </a:extLst>
          </p:cNvPr>
          <p:cNvSpPr txBox="1">
            <a:spLocks/>
          </p:cNvSpPr>
          <p:nvPr userDrawn="1"/>
        </p:nvSpPr>
        <p:spPr>
          <a:xfrm>
            <a:off x="1095555" y="1913638"/>
            <a:ext cx="10258245" cy="156989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pt-BR" b="1" dirty="0" smtClean="0">
                <a:solidFill>
                  <a:srgbClr val="00B0F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Algoritmos e Estruturas </a:t>
            </a:r>
            <a:r>
              <a:rPr lang="pt-BR" b="1" dirty="0">
                <a:solidFill>
                  <a:srgbClr val="00B0F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de Dados </a:t>
            </a:r>
            <a:r>
              <a:rPr lang="pt-BR" b="1" dirty="0" smtClean="0">
                <a:solidFill>
                  <a:srgbClr val="00B0F0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II</a:t>
            </a:r>
            <a:endParaRPr lang="pt-BR" b="1" dirty="0">
              <a:solidFill>
                <a:srgbClr val="00B0F0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="" xmlns:a16="http://schemas.microsoft.com/office/drawing/2014/main" id="{42553F48-2110-4403-80CB-87EF337EC554}"/>
              </a:ext>
            </a:extLst>
          </p:cNvPr>
          <p:cNvSpPr txBox="1">
            <a:spLocks/>
          </p:cNvSpPr>
          <p:nvPr userDrawn="1"/>
        </p:nvSpPr>
        <p:spPr>
          <a:xfrm>
            <a:off x="2362200" y="5036789"/>
            <a:ext cx="8991600" cy="679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Profa. Vânia de Oliveira Borges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4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889ED39-2781-4849-A48D-AE69D222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6E5512AF-39C1-4617-AD98-1736202B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7FBF788-DACF-4A6E-9C6D-6BB0A39D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31E1-5C70-4F29-851B-3ADCAF5661A9}" type="datetime1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8D3B2FC-57BC-473B-99C3-622FBF19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5ECADC4-3EF3-4002-AA83-F6E26BEA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1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C3BCE876-B7A9-4DFB-BB86-1007F40A7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E57CDDC2-8F39-4768-86B5-827F5E17A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4494FDB-578C-455A-8818-DF99F86C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7AFB-CAF4-427D-955C-8171D84B8FD7}" type="datetime1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7A6FF98-CB46-4D8A-89A5-45070587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3776343-EAE7-4827-BD82-09690659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1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518655-67A0-4E3F-B639-66967240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8DE4723-14BF-46D8-BDA3-FEA9D531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BFA1A2A-E68D-47CF-910E-E67AF3CB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29EC-30A3-4CB8-86F9-6E18E809151B}" type="datetime1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D92378F-5CE1-43A7-9F4B-EDA563C8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63E33A8-B725-464C-90E3-E7681CDA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6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6824939-28B2-44B0-8F7E-5AB1980D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A0769C4-7BD2-4BA7-92A0-B7519431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2D177A5-70B5-4A2D-8BF7-B63A3B31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8364-E00A-4D92-A45C-5EE14A98815C}" type="datetime1">
              <a:rPr lang="pt-BR" smtClean="0"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39E78FC-0530-40F5-8546-BD023BEC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8340ED85-58B6-4739-956E-5D118D62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52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950334D-6C49-4562-BDB2-F68FF906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808579A-B4DD-4961-B149-2692A3A3C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563"/>
            <a:ext cx="5181600" cy="4851400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2708DAF-FF07-4AD4-A3E7-4FB789610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181600" cy="485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C3BBC90-93AE-4F9B-A2AA-79777A14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5CDA-FEDC-49E3-9DA5-EA74A914C60D}" type="datetime1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9168815B-3AA2-4F03-A5D9-E767A24A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603B30C-75A8-4E5F-A137-03C8B0BE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1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064FD63-3216-43C9-808F-472C1581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0D578EC-40C8-4525-93ED-B551E946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B955BB4-67C6-4C90-9B00-4EC13F8CD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C1E59A02-143A-4D27-BBDA-6AECD50D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C350A6EE-85C6-4017-8320-211D0EE40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B90B307F-AED3-444A-831E-4C9C12FF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940-7A20-4066-99A3-1B21A49F6A84}" type="datetime1">
              <a:rPr lang="pt-BR" smtClean="0"/>
              <a:t>03/09/2019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4D3A7410-0190-42D7-A19A-2A91CFA5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A2DE9506-786E-4C46-B513-91F06BCF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1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734082-3CFB-47F0-BF8A-84C0F462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77DE098B-8FD2-4F3A-AF7E-159EA42C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0306-B4FF-4EAD-BC5D-C2DDDA7102E2}" type="datetime1">
              <a:rPr lang="pt-BR" smtClean="0"/>
              <a:t>03/09/2019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78A79A32-02DE-4BAB-AF96-BFF78FE9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94F1AF73-CA3B-472D-8666-283A7934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0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2A68F0D-E20B-4000-A319-8EFBC766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9534-72A0-4428-A3FA-ADABAEC2CADC}" type="datetime1">
              <a:rPr lang="pt-BR" smtClean="0"/>
              <a:t>03/09/2019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B90068C0-18BB-4840-A211-CF51299E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6000C3A0-55F7-44CC-963E-B7059042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30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A4C804-8182-41DB-83D9-87A38A2C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D5B0ACD-58DB-4F92-A75E-862B727D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37369AB6-25E2-4152-94C1-861893CEF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FA3E7EE9-9D42-42FC-9840-FA4051D3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95C4-BC29-42AF-B3D4-24B54B1D2B90}" type="datetime1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2F77E7B-EBBB-4D06-8760-76AC34FE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16C08503-E7B7-43C7-A23F-49B112F3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27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84BE1B6-43A6-4AA8-A133-DAAE7ECE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07119317-B12A-4721-98C8-ACED70314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F1334ED-9A1E-4FFF-8E1A-F4C1DA3B6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B88D568-92B5-423A-9276-903A1B60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7FBE-B159-486A-A112-E7794741C58F}" type="datetime1">
              <a:rPr lang="pt-BR" smtClean="0"/>
              <a:t>03/09/2019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C411CC7-87E8-4C61-859A-07970636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75BD8C1-FEC8-4201-BF10-69DFCAA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DC930620-2993-46DE-BB48-827C45A1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B3FA6A9-29C8-4C81-B0CB-A838C5312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5562"/>
            <a:ext cx="10515600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1CBFAEC-EBAF-4C4A-B849-B5F60DBD4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fld id="{7C83D752-5153-41DE-A7E4-CA962024C4F0}" type="datetime1">
              <a:rPr lang="pt-BR" smtClean="0"/>
              <a:pPr/>
              <a:t>03/09/2019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6035208-744C-4C1B-A6B1-B6CCF47DD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F762A07-FD52-4B00-83BD-660E0E70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548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fld id="{F3646FC0-0389-444E-93C0-E1C576663504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Shape 25">
            <a:extLst>
              <a:ext uri="{FF2B5EF4-FFF2-40B4-BE49-F238E27FC236}">
                <a16:creationId xmlns="" xmlns:a16="http://schemas.microsoft.com/office/drawing/2014/main" id="{53D7AA8D-49B3-4D99-BB87-B514A5B5AF9B}"/>
              </a:ext>
            </a:extLst>
          </p:cNvPr>
          <p:cNvSpPr/>
          <p:nvPr userDrawn="1"/>
        </p:nvSpPr>
        <p:spPr>
          <a:xfrm>
            <a:off x="0" y="0"/>
            <a:ext cx="183599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2034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B0F0"/>
          </a:solidFill>
          <a:latin typeface="Trebuchet MS" panose="020B0603020202020204" pitchFamily="34" charset="0"/>
          <a:ea typeface="Trebuchet MS" panose="020B0603020202020204" pitchFamily="34" charset="0"/>
          <a:cs typeface="Trebuchet MS" panose="020B0603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ebuchet MS" panose="020B0603020202020204" pitchFamily="34" charset="0"/>
          <a:ea typeface="Trebuchet MS" panose="020B0603020202020204" pitchFamily="34" charset="0"/>
          <a:cs typeface="Trebuchet MS" panose="020B0603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rebuchet MS" panose="020B0603020202020204" pitchFamily="34" charset="0"/>
          <a:ea typeface="Trebuchet MS" panose="020B0603020202020204" pitchFamily="34" charset="0"/>
          <a:cs typeface="Trebuchet MS" panose="020B0603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Trebuchet MS" panose="020B0603020202020204" pitchFamily="34" charset="0"/>
          <a:cs typeface="Trebuchet MS" panose="020B0603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Trebuchet MS" panose="020B0603020202020204" pitchFamily="34" charset="0"/>
          <a:cs typeface="Trebuchet MS" panose="020B0603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Trebuchet MS" panose="020B0603020202020204" pitchFamily="34" charset="0"/>
          <a:cs typeface="Trebuchet MS" panose="020B0603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D98A50A-47E3-4BBF-993F-00FA74EBD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6556"/>
            <a:ext cx="10515600" cy="2387600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335176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44881" y="1542633"/>
            <a:ext cx="872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Estrutura de uma função: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4323" y="4934344"/>
            <a:ext cx="1706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</a:rPr>
              <a:t>Retorno da função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5409" y="1919839"/>
            <a:ext cx="153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</a:rPr>
              <a:t>Nome da função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6801" y="2762621"/>
            <a:ext cx="1972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</a:rPr>
              <a:t>Parâmetros da função</a:t>
            </a:r>
          </a:p>
        </p:txBody>
      </p:sp>
      <p:cxnSp>
        <p:nvCxnSpPr>
          <p:cNvPr id="9" name="Curved Connector 8"/>
          <p:cNvCxnSpPr>
            <a:stCxn id="12" idx="0"/>
          </p:cNvCxnSpPr>
          <p:nvPr/>
        </p:nvCxnSpPr>
        <p:spPr>
          <a:xfrm rot="5400000" flipH="1" flipV="1">
            <a:off x="2699404" y="3660227"/>
            <a:ext cx="1272383" cy="1275852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5" idx="0"/>
          </p:cNvCxnSpPr>
          <p:nvPr/>
        </p:nvCxnSpPr>
        <p:spPr>
          <a:xfrm rot="16200000" flipH="1" flipV="1">
            <a:off x="7314283" y="1373177"/>
            <a:ext cx="779452" cy="3558340"/>
          </a:xfrm>
          <a:prstGeom prst="curvedConnector4">
            <a:avLst>
              <a:gd name="adj1" fmla="val -18565"/>
              <a:gd name="adj2" fmla="val 76119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15069" y="5998670"/>
            <a:ext cx="153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</a:rPr>
              <a:t>Corpo da função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82812" y="2489434"/>
            <a:ext cx="26989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</a:rPr>
              <a:t>Escopo de início e fim da função</a:t>
            </a:r>
          </a:p>
        </p:txBody>
      </p:sp>
      <p:cxnSp>
        <p:nvCxnSpPr>
          <p:cNvPr id="35" name="Curved Connector 34"/>
          <p:cNvCxnSpPr>
            <a:stCxn id="27" idx="0"/>
          </p:cNvCxnSpPr>
          <p:nvPr/>
        </p:nvCxnSpPr>
        <p:spPr>
          <a:xfrm rot="16200000" flipV="1">
            <a:off x="7318574" y="4333735"/>
            <a:ext cx="1552505" cy="1777366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4" idx="1"/>
          </p:cNvCxnSpPr>
          <p:nvPr/>
        </p:nvCxnSpPr>
        <p:spPr>
          <a:xfrm rot="10800000" flipV="1">
            <a:off x="5123406" y="2196838"/>
            <a:ext cx="2012002" cy="1356850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6200000" flipH="1">
            <a:off x="2571265" y="3388033"/>
            <a:ext cx="2022158" cy="712925"/>
          </a:xfrm>
          <a:prstGeom prst="curvedConnector3">
            <a:avLst>
              <a:gd name="adj1" fmla="val 99458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28" idx="2"/>
          </p:cNvCxnSpPr>
          <p:nvPr/>
        </p:nvCxnSpPr>
        <p:spPr>
          <a:xfrm rot="16200000" flipH="1">
            <a:off x="3145633" y="3130090"/>
            <a:ext cx="879833" cy="706516"/>
          </a:xfrm>
          <a:prstGeom prst="curvedConnector3">
            <a:avLst>
              <a:gd name="adj1" fmla="val 101488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3938807" y="345034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somar(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resultado = x + y;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resultado;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cxnSp>
        <p:nvCxnSpPr>
          <p:cNvPr id="41" name="Curved Connector 25"/>
          <p:cNvCxnSpPr/>
          <p:nvPr/>
        </p:nvCxnSpPr>
        <p:spPr>
          <a:xfrm rot="10800000" flipV="1">
            <a:off x="7267575" y="2755948"/>
            <a:ext cx="2215604" cy="786126"/>
          </a:xfrm>
          <a:prstGeom prst="curvedConnector3">
            <a:avLst>
              <a:gd name="adj1" fmla="val 100299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329518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- Estrutura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416060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Tipos de retorno da função</a:t>
            </a:r>
          </a:p>
          <a:p>
            <a:pPr lvl="1"/>
            <a:r>
              <a:rPr lang="pt-BR" dirty="0" err="1"/>
              <a:t>double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, char, </a:t>
            </a:r>
            <a:r>
              <a:rPr lang="pt-BR" dirty="0" err="1"/>
              <a:t>void</a:t>
            </a:r>
            <a:r>
              <a:rPr lang="pt-BR" dirty="0"/>
              <a:t>, vetores e outros tipos;</a:t>
            </a:r>
          </a:p>
          <a:p>
            <a:r>
              <a:rPr lang="pt-BR" dirty="0"/>
              <a:t>Parâmetros da função</a:t>
            </a:r>
          </a:p>
          <a:p>
            <a:pPr lvl="1"/>
            <a:r>
              <a:rPr lang="pt-BR" dirty="0"/>
              <a:t>Cada parâmetro é composto pelo tipo, nome e separados por virgulas;</a:t>
            </a:r>
          </a:p>
          <a:p>
            <a:r>
              <a:rPr lang="pt-BR" dirty="0"/>
              <a:t>Retorno da função</a:t>
            </a:r>
          </a:p>
          <a:p>
            <a:pPr lvl="1"/>
            <a:r>
              <a:rPr lang="pt-BR" dirty="0"/>
              <a:t>Quando uma função deve retornar um valor, devemos usar a palavra reservada </a:t>
            </a:r>
            <a:r>
              <a:rPr lang="pt-BR" dirty="0" err="1"/>
              <a:t>return</a:t>
            </a:r>
            <a:r>
              <a:rPr lang="pt-BR" dirty="0"/>
              <a:t> seguido de um valor, variável ou operação do mesmo tipo de retorno;</a:t>
            </a:r>
          </a:p>
          <a:p>
            <a:r>
              <a:rPr lang="pt-BR" dirty="0"/>
              <a:t>Corpo da função</a:t>
            </a:r>
          </a:p>
          <a:p>
            <a:pPr lvl="1"/>
            <a:r>
              <a:rPr lang="pt-BR" dirty="0"/>
              <a:t>Código fonte com a funcionalidade que a função deve executar;</a:t>
            </a:r>
          </a:p>
          <a:p>
            <a:r>
              <a:rPr lang="pt-BR" dirty="0"/>
              <a:t>Protótipo</a:t>
            </a:r>
          </a:p>
          <a:p>
            <a:pPr lvl="1"/>
            <a:r>
              <a:rPr lang="pt-BR" dirty="0"/>
              <a:t>As funções possuem protótipos para definir sua estrutura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27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="" xmlns:a16="http://schemas.microsoft.com/office/drawing/2014/main" id="{F20B528E-94B4-4B8F-9745-84DCFF40945B}"/>
              </a:ext>
            </a:extLst>
          </p:cNvPr>
          <p:cNvSpPr/>
          <p:nvPr/>
        </p:nvSpPr>
        <p:spPr>
          <a:xfrm>
            <a:off x="887760" y="151678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sz="2800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28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8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8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2800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28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2800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"Olá mundo"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28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Elipse 4"/>
          <p:cNvSpPr/>
          <p:nvPr/>
        </p:nvSpPr>
        <p:spPr>
          <a:xfrm>
            <a:off x="1610802" y="3120875"/>
            <a:ext cx="1468827" cy="7200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6">
            <a:extLst>
              <a:ext uri="{FF2B5EF4-FFF2-40B4-BE49-F238E27FC236}">
                <a16:creationId xmlns="" xmlns:a16="http://schemas.microsoft.com/office/drawing/2014/main" id="{A53398BE-9051-4344-8F0B-908A2A91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0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-2"/>
            <a:ext cx="10949247" cy="1325563"/>
          </a:xfrm>
        </p:spPr>
        <p:txBody>
          <a:bodyPr/>
          <a:lstStyle/>
          <a:p>
            <a:r>
              <a:rPr lang="pt-BR" dirty="0"/>
              <a:t>Os parênteses após o nome das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que o compilador saiba que se trata de uma função;</a:t>
            </a:r>
          </a:p>
          <a:p>
            <a:endParaRPr lang="pt-BR" dirty="0"/>
          </a:p>
          <a:p>
            <a:r>
              <a:rPr lang="pt-BR" dirty="0"/>
              <a:t>Podem estar vazios ou não. Trataremos deste assunto nos próximos slides.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251386" y="1484784"/>
            <a:ext cx="701296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9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função C++ deve começar com uma chave de abertura de bloco </a:t>
            </a:r>
            <a:r>
              <a:rPr lang="pt-BR" dirty="0">
                <a:solidFill>
                  <a:srgbClr val="FF0000"/>
                </a:solidFill>
              </a:rPr>
              <a:t>{</a:t>
            </a:r>
            <a:r>
              <a:rPr lang="pt-BR" dirty="0"/>
              <a:t> e terminar com uma chave de fechamento de bloco </a:t>
            </a:r>
            <a:r>
              <a:rPr lang="pt-BR" dirty="0">
                <a:solidFill>
                  <a:srgbClr val="FF0000"/>
                </a:solidFill>
              </a:rPr>
              <a:t>}</a:t>
            </a:r>
            <a:r>
              <a:rPr lang="pt-BR" dirty="0"/>
              <a:t>. As chaves delimitam o corpo da função.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67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</a:t>
            </a:r>
            <a:r>
              <a:rPr lang="pt-BR" dirty="0" err="1" smtClean="0"/>
              <a:t>return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 comando 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dirty="0"/>
              <a:t>tem a seguinte forma geral:</a:t>
            </a:r>
          </a:p>
          <a:p>
            <a:pPr lvl="1"/>
            <a:r>
              <a:rPr lang="pt-BR" i="1" dirty="0" err="1"/>
              <a:t>return</a:t>
            </a:r>
            <a:r>
              <a:rPr lang="pt-BR" i="1" dirty="0"/>
              <a:t> </a:t>
            </a:r>
            <a:r>
              <a:rPr lang="pt-BR" i="1" dirty="0" err="1"/>
              <a:t>valor_de_retorno</a:t>
            </a:r>
            <a:r>
              <a:rPr lang="pt-BR" i="1" dirty="0"/>
              <a:t>; </a:t>
            </a:r>
            <a:r>
              <a:rPr lang="pt-BR" dirty="0"/>
              <a:t>ou </a:t>
            </a:r>
            <a:r>
              <a:rPr lang="pt-BR" i="1" dirty="0" err="1"/>
              <a:t>return</a:t>
            </a:r>
            <a:r>
              <a:rPr lang="pt-BR" i="1" dirty="0"/>
              <a:t>;</a:t>
            </a:r>
          </a:p>
          <a:p>
            <a:r>
              <a:rPr lang="pt-BR" dirty="0" smtClean="0"/>
              <a:t>Quando </a:t>
            </a:r>
            <a:r>
              <a:rPr lang="pt-BR" dirty="0"/>
              <a:t>se chega a uma </a:t>
            </a:r>
            <a:r>
              <a:rPr lang="pt-BR" dirty="0" smtClean="0"/>
              <a:t>declaração </a:t>
            </a:r>
            <a:r>
              <a:rPr lang="pt-BR" b="1" dirty="0" err="1" smtClean="0"/>
              <a:t>return</a:t>
            </a:r>
            <a:r>
              <a:rPr lang="pt-BR" b="1" dirty="0" smtClean="0"/>
              <a:t> </a:t>
            </a:r>
            <a:r>
              <a:rPr lang="pt-BR" dirty="0"/>
              <a:t>a função é encerrada imediatamente e, se o valor de retorno é informado, a </a:t>
            </a:r>
            <a:r>
              <a:rPr lang="pt-BR" dirty="0" smtClean="0"/>
              <a:t>função retorna </a:t>
            </a:r>
            <a:r>
              <a:rPr lang="pt-BR" dirty="0"/>
              <a:t>este valor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É </a:t>
            </a:r>
            <a:r>
              <a:rPr lang="pt-BR" dirty="0"/>
              <a:t>importante lembrar que o valor de retorno fornecido tem que </a:t>
            </a:r>
            <a:r>
              <a:rPr lang="pt-BR" dirty="0" smtClean="0"/>
              <a:t>ser compatível </a:t>
            </a:r>
            <a:r>
              <a:rPr lang="pt-BR" dirty="0"/>
              <a:t>com o tipo de retorno declarado para a função.</a:t>
            </a:r>
          </a:p>
          <a:p>
            <a:r>
              <a:rPr lang="pt-BR" dirty="0"/>
              <a:t>Uma função pode ter mais de uma declaração </a:t>
            </a:r>
            <a:r>
              <a:rPr lang="pt-BR" b="1" dirty="0" err="1"/>
              <a:t>return</a:t>
            </a:r>
            <a:r>
              <a:rPr lang="pt-BR" dirty="0"/>
              <a:t>. Isto se torna claro </a:t>
            </a:r>
            <a:r>
              <a:rPr lang="pt-BR" dirty="0" smtClean="0"/>
              <a:t>quando pensamos </a:t>
            </a:r>
            <a:r>
              <a:rPr lang="pt-BR" dirty="0"/>
              <a:t>que a função é terminada quando o programa chega à primeira declaração </a:t>
            </a:r>
            <a:r>
              <a:rPr lang="pt-BR" b="1" dirty="0" err="1"/>
              <a:t>return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0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usar funções?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Permite que outros programadores utilizem em seus programas;</a:t>
            </a:r>
          </a:p>
          <a:p>
            <a:endParaRPr lang="pt-BR" dirty="0"/>
          </a:p>
          <a:p>
            <a:r>
              <a:rPr lang="pt-BR" dirty="0"/>
              <a:t>É como contratar uma mão-de-obra externa para executar uma certa tarefa;</a:t>
            </a:r>
          </a:p>
          <a:p>
            <a:endParaRPr lang="pt-BR" dirty="0"/>
          </a:p>
          <a:p>
            <a:r>
              <a:rPr lang="pt-BR" dirty="0"/>
              <a:t>Reduz o tamanho do programa;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427666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3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nome das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Para dar um nome a uma função você deve seguir as mesmas orientações determinadas para os nomes de variáveis;</a:t>
            </a:r>
          </a:p>
          <a:p>
            <a:r>
              <a:rPr lang="pt-BR" dirty="0"/>
              <a:t>O nome de uma função pode ser qualquer um, com exceção de </a:t>
            </a:r>
            <a:r>
              <a:rPr lang="pt-BR" b="1" dirty="0" err="1">
                <a:solidFill>
                  <a:srgbClr val="FF0000"/>
                </a:solidFill>
              </a:rPr>
              <a:t>main</a:t>
            </a:r>
            <a:r>
              <a:rPr lang="pt-BR" dirty="0"/>
              <a:t>, reservado para a função que inicia a execução do programa;</a:t>
            </a:r>
          </a:p>
          <a:p>
            <a:r>
              <a:rPr lang="pt-BR" dirty="0"/>
              <a:t>Em todo programa deve existir uma e uma única função chamada de </a:t>
            </a:r>
            <a:r>
              <a:rPr lang="pt-BR" b="1" dirty="0" err="1">
                <a:solidFill>
                  <a:srgbClr val="FF0000"/>
                </a:solidFill>
              </a:rPr>
              <a:t>main</a:t>
            </a:r>
            <a:r>
              <a:rPr lang="pt-BR" dirty="0"/>
              <a:t>;</a:t>
            </a:r>
          </a:p>
          <a:p>
            <a:r>
              <a:rPr lang="pt-BR" dirty="0"/>
              <a:t>O programa termina quando for encerrada a execução da função </a:t>
            </a:r>
            <a:r>
              <a:rPr lang="pt-BR" b="1" dirty="0" err="1">
                <a:solidFill>
                  <a:srgbClr val="FF0000"/>
                </a:solidFill>
              </a:rPr>
              <a:t>main</a:t>
            </a:r>
            <a:r>
              <a:rPr lang="pt-BR" dirty="0"/>
              <a:t>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61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989019" y="1303637"/>
            <a:ext cx="2860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b="1" i="1" dirty="0">
                <a:solidFill>
                  <a:srgbClr val="008000"/>
                </a:solidFill>
              </a:rPr>
              <a:t>As quatro funções da calculadora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2795" y="2609725"/>
            <a:ext cx="26397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b="1" i="1" dirty="0">
                <a:solidFill>
                  <a:srgbClr val="008000"/>
                </a:solidFill>
              </a:rPr>
              <a:t>Protótipo das funções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381225" y="972774"/>
            <a:ext cx="44346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74638">
              <a:tabLst>
                <a:tab pos="625475" algn="l"/>
              </a:tabLst>
            </a:pP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pt-BR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defTabSz="274638">
              <a:tabLst>
                <a:tab pos="625475" algn="l"/>
              </a:tabLst>
            </a:pPr>
            <a:endParaRPr lang="pt-BR" sz="1200" dirty="0">
              <a:latin typeface="Consolas" panose="020B0609020204030204" pitchFamily="49" charset="0"/>
            </a:endParaRPr>
          </a:p>
          <a:p>
            <a:pPr defTabSz="274638">
              <a:tabLst>
                <a:tab pos="625475" algn="l"/>
              </a:tabLs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274638">
              <a:tabLst>
                <a:tab pos="625475" algn="l"/>
              </a:tabLst>
            </a:pPr>
            <a:endParaRPr lang="pt-BR" sz="1200" dirty="0">
              <a:latin typeface="Consolas" panose="020B0609020204030204" pitchFamily="49" charset="0"/>
            </a:endParaRPr>
          </a:p>
          <a:p>
            <a:pPr defTabSz="274638">
              <a:tabLst>
                <a:tab pos="625475" algn="l"/>
              </a:tabLst>
            </a:pP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somar(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pPr defTabSz="274638">
              <a:tabLst>
                <a:tab pos="625475" algn="l"/>
              </a:tabLst>
            </a:pP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subtrair(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pPr defTabSz="274638">
              <a:tabLst>
                <a:tab pos="625475" algn="l"/>
              </a:tabLst>
            </a:pP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multiplicar(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pPr defTabSz="274638">
              <a:tabLst>
                <a:tab pos="625475" algn="l"/>
              </a:tabLst>
            </a:pP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dividir(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pPr defTabSz="274638">
              <a:tabLst>
                <a:tab pos="625475" algn="l"/>
              </a:tabLst>
            </a:pPr>
            <a:endParaRPr lang="pt-BR" sz="1200" dirty="0">
              <a:latin typeface="Consolas" panose="020B0609020204030204" pitchFamily="49" charset="0"/>
            </a:endParaRPr>
          </a:p>
          <a:p>
            <a:pPr defTabSz="274638">
              <a:tabLst>
                <a:tab pos="625475" algn="l"/>
              </a:tabLs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defTabSz="274638">
              <a:tabLst>
                <a:tab pos="625475" algn="l"/>
              </a:tabLs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defTabSz="274638">
              <a:tabLst>
                <a:tab pos="625475" algn="l"/>
              </a:tabLst>
            </a:pP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lvl="1" defTabSz="274638">
              <a:tabLst>
                <a:tab pos="625475" algn="l"/>
              </a:tabLst>
            </a:pPr>
            <a:endParaRPr lang="pt-BR" sz="1200" dirty="0">
              <a:latin typeface="Consolas" panose="020B0609020204030204" pitchFamily="49" charset="0"/>
            </a:endParaRP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os valores para somar:\n"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&gt;&gt; x &gt;&gt; y;</a:t>
            </a: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somar(x, y);</a:t>
            </a:r>
          </a:p>
          <a:p>
            <a:pPr lvl="1" defTabSz="274638">
              <a:tabLst>
                <a:tab pos="625475" algn="l"/>
              </a:tabLst>
            </a:pPr>
            <a:endParaRPr lang="pt-BR" sz="1200" dirty="0">
              <a:latin typeface="Consolas" panose="020B0609020204030204" pitchFamily="49" charset="0"/>
            </a:endParaRP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os valores para subtrair:\n"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&gt;&gt; x &gt;&gt; y;</a:t>
            </a: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subtrair(x, y);</a:t>
            </a:r>
          </a:p>
          <a:p>
            <a:pPr lvl="1" defTabSz="274638">
              <a:tabLst>
                <a:tab pos="625475" algn="l"/>
              </a:tabLst>
            </a:pPr>
            <a:endParaRPr lang="pt-BR" sz="1200" dirty="0">
              <a:latin typeface="Consolas" panose="020B0609020204030204" pitchFamily="49" charset="0"/>
            </a:endParaRP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os valores para multiplicar:\n"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&gt;&gt; x &gt;&gt; y;</a:t>
            </a: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multiplicar(x, y);</a:t>
            </a:r>
          </a:p>
          <a:p>
            <a:pPr lvl="1" defTabSz="274638">
              <a:tabLst>
                <a:tab pos="625475" algn="l"/>
              </a:tabLst>
            </a:pPr>
            <a:endParaRPr lang="pt-BR" sz="1200" dirty="0">
              <a:latin typeface="Consolas" panose="020B0609020204030204" pitchFamily="49" charset="0"/>
            </a:endParaRP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"Digite os valores para dividir:\n"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&gt;&gt; x &gt;&gt; y;</a:t>
            </a: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dividir(x, y);</a:t>
            </a:r>
          </a:p>
          <a:p>
            <a:pPr lvl="1" defTabSz="274638">
              <a:tabLst>
                <a:tab pos="625475" algn="l"/>
              </a:tabLst>
            </a:pP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274638">
              <a:tabLst>
                <a:tab pos="625475" algn="l"/>
              </a:tabLst>
            </a:pP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25" name="Rectangle 24"/>
          <p:cNvSpPr/>
          <p:nvPr/>
        </p:nvSpPr>
        <p:spPr>
          <a:xfrm>
            <a:off x="1556462" y="6142090"/>
            <a:ext cx="1624821" cy="2333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urved Connector 3"/>
          <p:cNvCxnSpPr>
            <a:stCxn id="21" idx="0"/>
            <a:endCxn id="15" idx="3"/>
          </p:cNvCxnSpPr>
          <p:nvPr/>
        </p:nvCxnSpPr>
        <p:spPr>
          <a:xfrm rot="16200000" flipV="1">
            <a:off x="4224081" y="2071132"/>
            <a:ext cx="480233" cy="596954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1226" y="1725673"/>
            <a:ext cx="3784494" cy="80763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800431" y="6009675"/>
            <a:ext cx="20421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b="1" i="1" dirty="0">
                <a:solidFill>
                  <a:srgbClr val="008000"/>
                </a:solidFill>
              </a:rPr>
              <a:t>Chamando uma função</a:t>
            </a:r>
          </a:p>
        </p:txBody>
      </p:sp>
      <p:cxnSp>
        <p:nvCxnSpPr>
          <p:cNvPr id="29" name="Curved Connector 28"/>
          <p:cNvCxnSpPr/>
          <p:nvPr/>
        </p:nvCxnSpPr>
        <p:spPr>
          <a:xfrm rot="10800000" flipV="1">
            <a:off x="3328710" y="6245745"/>
            <a:ext cx="2446998" cy="11055"/>
          </a:xfrm>
          <a:prstGeom prst="curvedConnector3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6011078" y="1414767"/>
            <a:ext cx="390011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5125"/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somar(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defTabSz="365125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65125"/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resultado = x + y;</a:t>
            </a:r>
          </a:p>
          <a:p>
            <a:pPr defTabSz="365125"/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resultado;</a:t>
            </a:r>
          </a:p>
          <a:p>
            <a:pPr defTabSz="365125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65125"/>
            <a:endParaRPr lang="pt-BR" sz="1200" dirty="0">
              <a:latin typeface="Consolas" panose="020B0609020204030204" pitchFamily="49" charset="0"/>
            </a:endParaRPr>
          </a:p>
          <a:p>
            <a:pPr defTabSz="365125"/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subtrair(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defTabSz="365125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65125"/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resultado = x - y;</a:t>
            </a:r>
          </a:p>
          <a:p>
            <a:pPr defTabSz="365125"/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resultado;</a:t>
            </a:r>
          </a:p>
          <a:p>
            <a:pPr defTabSz="365125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65125"/>
            <a:endParaRPr lang="pt-BR" sz="1200" dirty="0">
              <a:latin typeface="Consolas" panose="020B0609020204030204" pitchFamily="49" charset="0"/>
            </a:endParaRPr>
          </a:p>
          <a:p>
            <a:pPr defTabSz="365125"/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multiplicar(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defTabSz="365125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65125"/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resultado = x * y;</a:t>
            </a:r>
          </a:p>
          <a:p>
            <a:pPr defTabSz="365125"/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resultado;</a:t>
            </a:r>
          </a:p>
          <a:p>
            <a:pPr defTabSz="365125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65125"/>
            <a:endParaRPr lang="pt-BR" sz="1200" dirty="0">
              <a:latin typeface="Consolas" panose="020B0609020204030204" pitchFamily="49" charset="0"/>
            </a:endParaRPr>
          </a:p>
          <a:p>
            <a:pPr defTabSz="365125"/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dividir(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defTabSz="365125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65125"/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resultado = x / y;</a:t>
            </a:r>
          </a:p>
          <a:p>
            <a:pPr defTabSz="365125"/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resultado;</a:t>
            </a:r>
          </a:p>
          <a:p>
            <a:pPr defTabSz="365125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82553" y="1449744"/>
            <a:ext cx="3384176" cy="42696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urved Connector 7"/>
          <p:cNvCxnSpPr/>
          <p:nvPr/>
        </p:nvCxnSpPr>
        <p:spPr>
          <a:xfrm rot="5400000">
            <a:off x="8755897" y="1872462"/>
            <a:ext cx="1984301" cy="1517812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24753" y="208571"/>
            <a:ext cx="10515600" cy="823210"/>
          </a:xfrm>
        </p:spPr>
        <p:txBody>
          <a:bodyPr/>
          <a:lstStyle/>
          <a:p>
            <a:r>
              <a:rPr lang="pt-BR" dirty="0" smtClean="0"/>
              <a:t>Funções – Como Utilizar em </a:t>
            </a:r>
            <a:r>
              <a:rPr lang="pt-BR" dirty="0" err="1" smtClean="0"/>
              <a:t>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42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5" grpId="0" animBg="1"/>
      <p:bldP spid="15" grpId="0" animBg="1"/>
      <p:bldP spid="20" grpId="0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744881" y="1542633"/>
            <a:ext cx="87246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Chamando uma função:</a:t>
            </a:r>
          </a:p>
          <a:p>
            <a:pPr algn="just"/>
            <a:endParaRPr lang="pt-BR" sz="2400" dirty="0"/>
          </a:p>
          <a:p>
            <a:pPr algn="just"/>
            <a:endParaRPr lang="pt-B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66544" y="5725722"/>
            <a:ext cx="3355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Chamando a função “somar” passando os parâmetros 10 e 15</a:t>
            </a:r>
          </a:p>
        </p:txBody>
      </p:sp>
      <p:cxnSp>
        <p:nvCxnSpPr>
          <p:cNvPr id="4" name="Curved Connector 3"/>
          <p:cNvCxnSpPr>
            <a:stCxn id="12" idx="0"/>
          </p:cNvCxnSpPr>
          <p:nvPr/>
        </p:nvCxnSpPr>
        <p:spPr>
          <a:xfrm rot="16200000" flipV="1">
            <a:off x="7830574" y="4311791"/>
            <a:ext cx="772722" cy="2055140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44880" y="5725087"/>
            <a:ext cx="2421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Retornando o valor para a variável “valor”</a:t>
            </a:r>
          </a:p>
        </p:txBody>
      </p:sp>
      <p:cxnSp>
        <p:nvCxnSpPr>
          <p:cNvPr id="8" name="Curved Connector 7"/>
          <p:cNvCxnSpPr>
            <a:stCxn id="14" idx="0"/>
          </p:cNvCxnSpPr>
          <p:nvPr/>
        </p:nvCxnSpPr>
        <p:spPr>
          <a:xfrm rot="5400000" flipH="1" flipV="1">
            <a:off x="3289797" y="4619050"/>
            <a:ext cx="772087" cy="1439988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32058" y="2011144"/>
            <a:ext cx="1955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Protótipo da função</a:t>
            </a:r>
          </a:p>
        </p:txBody>
      </p:sp>
      <p:cxnSp>
        <p:nvCxnSpPr>
          <p:cNvPr id="17" name="Curved Connector 16"/>
          <p:cNvCxnSpPr/>
          <p:nvPr/>
        </p:nvCxnSpPr>
        <p:spPr>
          <a:xfrm rot="5400000">
            <a:off x="8193255" y="2412227"/>
            <a:ext cx="1302134" cy="1094098"/>
          </a:xfrm>
          <a:prstGeom prst="curvedConnector3">
            <a:avLst>
              <a:gd name="adj1" fmla="val 100473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3993164" y="2308768"/>
            <a:ext cx="43564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pt-BR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somar(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	double </a:t>
            </a:r>
            <a:r>
              <a:rPr lang="fr-FR" b="1" dirty="0">
                <a:latin typeface="Consolas" panose="020B0609020204030204" pitchFamily="49" charset="0"/>
              </a:rPr>
              <a:t>valor;</a:t>
            </a:r>
          </a:p>
          <a:p>
            <a:r>
              <a:rPr lang="fr-FR" b="1" dirty="0">
                <a:latin typeface="Consolas" panose="020B0609020204030204" pitchFamily="49" charset="0"/>
              </a:rPr>
              <a:t>	valor = somar(10,15);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16732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paradigma de programação procedural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Foi </a:t>
            </a:r>
            <a:r>
              <a:rPr lang="pt-BR" dirty="0"/>
              <a:t>um dos primeiros paradigmas de programação </a:t>
            </a:r>
            <a:r>
              <a:rPr lang="pt-BR" dirty="0" smtClean="0"/>
              <a:t>adotados</a:t>
            </a:r>
          </a:p>
          <a:p>
            <a:pPr lvl="1"/>
            <a:r>
              <a:rPr lang="pt-BR" dirty="0" err="1" smtClean="0"/>
              <a:t>permiteque</a:t>
            </a:r>
            <a:r>
              <a:rPr lang="pt-BR" dirty="0" smtClean="0"/>
              <a:t> </a:t>
            </a:r>
            <a:r>
              <a:rPr lang="pt-BR" dirty="0"/>
              <a:t>diversos algoritmos, principalmente aqueles que envolviam computação numérica, fossem criados com relativa facilidade.</a:t>
            </a:r>
          </a:p>
          <a:p>
            <a:r>
              <a:rPr lang="pt-BR" dirty="0" smtClean="0"/>
              <a:t>Programas </a:t>
            </a:r>
            <a:r>
              <a:rPr lang="pt-BR" dirty="0"/>
              <a:t>de computador escritos em linguagens que seguem este paradigma geralmente são compostos por um conjunto de módulos (ou funções), cada um realizando uma determinada parte do processo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Cada </a:t>
            </a:r>
            <a:r>
              <a:rPr lang="pt-BR" dirty="0"/>
              <a:t>programa é composto de uma rotina principal e diversas </a:t>
            </a:r>
            <a:r>
              <a:rPr lang="pt-BR" dirty="0" smtClean="0"/>
              <a:t>sub-rotinas auxiliares.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499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41412" y="1478570"/>
            <a:ext cx="10465870" cy="507323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Chamando uma função: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Para executar uma função, devemos colocar o nome da função seguido dos parâmetros;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Nos parâmetros podemos passar um valor especifico ou uma variável;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Devemos respeitar o tipo passado nos parâmetros das funções. </a:t>
            </a:r>
            <a:r>
              <a:rPr lang="pt-BR" dirty="0" err="1"/>
              <a:t>Ex</a:t>
            </a:r>
            <a:r>
              <a:rPr lang="pt-BR" dirty="0"/>
              <a:t>: se o parâmetro for </a:t>
            </a:r>
            <a:r>
              <a:rPr lang="pt-BR" dirty="0" err="1"/>
              <a:t>int</a:t>
            </a:r>
            <a:r>
              <a:rPr lang="pt-BR" dirty="0"/>
              <a:t>, devemos passar um tipo int. Se for passado o tipo incorreto no parâmetro, o programa não compila;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Caso a função retorne algum valor, podemos atribuir diretamente a uma variável;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Quando uma função não tem parâmetros, abrimos e fechamos parênteses;</a:t>
            </a:r>
          </a:p>
          <a:p>
            <a:pPr lvl="1">
              <a:lnSpc>
                <a:spcPct val="150000"/>
              </a:lnSpc>
            </a:pPr>
            <a:r>
              <a:rPr lang="pt-BR" dirty="0" err="1"/>
              <a:t>void</a:t>
            </a:r>
            <a:r>
              <a:rPr lang="pt-BR" dirty="0"/>
              <a:t> faz a função retornar nenhum valor.</a:t>
            </a:r>
          </a:p>
        </p:txBody>
      </p:sp>
    </p:spTree>
    <p:extLst>
      <p:ext uri="{BB962C8B-B14F-4D97-AF65-F5344CB8AC3E}">
        <p14:creationId xmlns:p14="http://schemas.microsoft.com/office/powerpoint/2010/main" val="260689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38200" y="1159883"/>
            <a:ext cx="10192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Retorno da função: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Quando o tipo de retorno da função é diferente do tipo </a:t>
            </a:r>
            <a:r>
              <a:rPr lang="pt-BR" sz="2000" b="1" i="1" dirty="0" err="1"/>
              <a:t>void</a:t>
            </a:r>
            <a:r>
              <a:rPr lang="pt-BR" sz="2000" dirty="0"/>
              <a:t>, a função devolve algum valor para alguma variável. Para efetuar este tipo de operação utilizamos a palavra reservada </a:t>
            </a:r>
            <a:r>
              <a:rPr lang="pt-BR" sz="2000" b="1" i="1" dirty="0" err="1"/>
              <a:t>return</a:t>
            </a:r>
            <a:r>
              <a:rPr lang="pt-BR" sz="2000" dirty="0"/>
              <a:t> seguido de um valor ou uma variável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484335" y="6220141"/>
            <a:ext cx="1955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Retorno da função</a:t>
            </a:r>
          </a:p>
        </p:txBody>
      </p:sp>
      <p:cxnSp>
        <p:nvCxnSpPr>
          <p:cNvPr id="12" name="Curved Connector 11"/>
          <p:cNvCxnSpPr>
            <a:stCxn id="14" idx="1"/>
            <a:endCxn id="15" idx="2"/>
          </p:cNvCxnSpPr>
          <p:nvPr/>
        </p:nvCxnSpPr>
        <p:spPr>
          <a:xfrm rot="10800000">
            <a:off x="7765677" y="5716218"/>
            <a:ext cx="718659" cy="665506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8571" y="5880465"/>
            <a:ext cx="19550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Retorno da função na variável “resultado”</a:t>
            </a:r>
          </a:p>
        </p:txBody>
      </p:sp>
      <p:cxnSp>
        <p:nvCxnSpPr>
          <p:cNvPr id="26" name="Curved Connector 25"/>
          <p:cNvCxnSpPr>
            <a:stCxn id="24" idx="1"/>
            <a:endCxn id="23" idx="3"/>
          </p:cNvCxnSpPr>
          <p:nvPr/>
        </p:nvCxnSpPr>
        <p:spPr>
          <a:xfrm rot="10800000" flipV="1">
            <a:off x="3902005" y="6272879"/>
            <a:ext cx="1546567" cy="1"/>
          </a:xfrm>
          <a:prstGeom prst="curvedConnector3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1017402" y="3191208"/>
            <a:ext cx="322440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pt-B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par_ou_impar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numero);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numero, resultado;</a:t>
            </a:r>
          </a:p>
          <a:p>
            <a:pPr lvl="1"/>
            <a:endParaRPr lang="pt-BR" sz="1400" dirty="0">
              <a:latin typeface="Consolas" panose="020B0609020204030204" pitchFamily="49" charset="0"/>
            </a:endParaRPr>
          </a:p>
          <a:p>
            <a:pPr lvl="1"/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rgbClr val="2A00FF"/>
                </a:solidFill>
                <a:latin typeface="Consolas" panose="020B0609020204030204" pitchFamily="49" charset="0"/>
              </a:rPr>
              <a:t>"Digite um número:\n"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&gt;&gt; numero;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resultado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par_ou_impar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(numero</a:t>
            </a:r>
            <a:r>
              <a:rPr lang="pt-B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400" dirty="0"/>
          </a:p>
        </p:txBody>
      </p:sp>
      <p:sp>
        <p:nvSpPr>
          <p:cNvPr id="4" name="Retângulo 3"/>
          <p:cNvSpPr/>
          <p:nvPr/>
        </p:nvSpPr>
        <p:spPr>
          <a:xfrm>
            <a:off x="6796532" y="3500937"/>
            <a:ext cx="423378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(resultado == 0)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rgbClr val="2A00FF"/>
                </a:solidFill>
                <a:latin typeface="Consolas" panose="020B0609020204030204" pitchFamily="49" charset="0"/>
              </a:rPr>
              <a:t>"Par"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rgbClr val="2A00FF"/>
                </a:solidFill>
                <a:latin typeface="Consolas" panose="020B0609020204030204" pitchFamily="49" charset="0"/>
              </a:rPr>
              <a:t>"Impar"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pt-BR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par_ou_impar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numero)</a:t>
            </a:r>
          </a:p>
          <a:p>
            <a:pPr defTabSz="274638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274638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valor = numero % 2;</a:t>
            </a:r>
          </a:p>
          <a:p>
            <a:pPr defTabSz="274638"/>
            <a:r>
              <a:rPr lang="pt-B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valor;</a:t>
            </a:r>
          </a:p>
          <a:p>
            <a:pPr defTabSz="274638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01132" y="5509591"/>
            <a:ext cx="1529088" cy="2066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1357203" y="6030567"/>
            <a:ext cx="2544801" cy="4846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224956"/>
            <a:ext cx="10515600" cy="882061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18671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15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="" xmlns:a16="http://schemas.microsoft.com/office/drawing/2014/main" id="{349213D7-0EFB-4381-8C25-119266E1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Chamando uma função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Várias funções são desenvolvidas por programadores e fornecidas gratuitamente pela linguagem C++. </a:t>
            </a:r>
          </a:p>
          <a:p>
            <a:r>
              <a:rPr lang="pt-BR" dirty="0"/>
              <a:t>Ex.: </a:t>
            </a:r>
          </a:p>
          <a:p>
            <a:r>
              <a:rPr lang="pt-BR" dirty="0" err="1"/>
              <a:t>Getche</a:t>
            </a:r>
            <a:r>
              <a:rPr lang="pt-BR" dirty="0"/>
              <a:t>(), system(), </a:t>
            </a:r>
            <a:r>
              <a:rPr lang="pt-BR" dirty="0" err="1"/>
              <a:t>printf</a:t>
            </a:r>
            <a:r>
              <a:rPr lang="pt-BR" dirty="0"/>
              <a:t>(), </a:t>
            </a:r>
            <a:r>
              <a:rPr lang="pt-BR" dirty="0" err="1"/>
              <a:t>setw</a:t>
            </a:r>
            <a:r>
              <a:rPr lang="pt-BR" dirty="0"/>
              <a:t>(),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7" y="1484784"/>
            <a:ext cx="4132645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20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="" xmlns:a16="http://schemas.microsoft.com/office/drawing/2014/main" id="{5F68F2E8-BA5F-45D4-A90E-C0E630A0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função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celsius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Vamos começar mostrando uma função que converte a temperatura de graus Fahrenheit para graus Celsius: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7" y="1484784"/>
            <a:ext cx="4132645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273788" y="1268760"/>
            <a:ext cx="7378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1C00CF"/>
                </a:solidFill>
                <a:latin typeface="Consolas" panose="020B0609020204030204" pitchFamily="49" charset="0"/>
              </a:rPr>
              <a:t>#include &lt;</a:t>
            </a:r>
            <a:r>
              <a:rPr lang="pt-BR" sz="1600" dirty="0" err="1">
                <a:solidFill>
                  <a:srgbClr val="1C00CF"/>
                </a:solidFill>
                <a:latin typeface="Consolas" panose="020B0609020204030204" pitchFamily="49" charset="0"/>
              </a:rPr>
              <a:t>iostream</a:t>
            </a:r>
            <a:r>
              <a:rPr lang="pt-BR" sz="1600" dirty="0">
                <a:solidFill>
                  <a:srgbClr val="1C00CF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std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1C00CF"/>
                </a:solidFill>
                <a:latin typeface="Consolas" panose="020B0609020204030204" pitchFamily="49" charset="0"/>
              </a:rPr>
              <a:t>celsius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fahr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	c = (fahr - </a:t>
            </a:r>
            <a:r>
              <a:rPr lang="de-DE" sz="1600" dirty="0">
                <a:solidFill>
                  <a:srgbClr val="1C00CF"/>
                </a:solidFill>
                <a:latin typeface="Consolas" panose="020B0609020204030204" pitchFamily="49" charset="0"/>
              </a:rPr>
              <a:t>32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de-DE" sz="1600" dirty="0">
                <a:solidFill>
                  <a:srgbClr val="1C00CF"/>
                </a:solidFill>
                <a:latin typeface="Consolas" panose="020B0609020204030204" pitchFamily="49" charset="0"/>
              </a:rPr>
              <a:t>5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600" dirty="0">
                <a:solidFill>
                  <a:srgbClr val="1C00CF"/>
                </a:solidFill>
                <a:latin typeface="Consolas" panose="020B0609020204030204" pitchFamily="49" charset="0"/>
              </a:rPr>
              <a:t>9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1C00CF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()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c, f;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cout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rgbClr val="C41A16"/>
                </a:solidFill>
                <a:latin typeface="Consolas" panose="020B0609020204030204" pitchFamily="49" charset="0"/>
              </a:rPr>
              <a:t>"Digite a temperatura em graus Fahrenheit: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cin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&gt;&gt; f;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c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celsius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cout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rgbClr val="C41A16"/>
                </a:solidFill>
                <a:latin typeface="Consolas" panose="020B0609020204030204" pitchFamily="49" charset="0"/>
              </a:rPr>
              <a:t>"Celsius: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c &lt;&lt; 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endl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Texto explicativo em seta para a esquerda 4"/>
          <p:cNvSpPr/>
          <p:nvPr/>
        </p:nvSpPr>
        <p:spPr>
          <a:xfrm>
            <a:off x="7791537" y="1358770"/>
            <a:ext cx="3417030" cy="3168352"/>
          </a:xfrm>
          <a:prstGeom prst="leftArrowCallout">
            <a:avLst>
              <a:gd name="adj1" fmla="val 26786"/>
              <a:gd name="adj2" fmla="val 35287"/>
              <a:gd name="adj3" fmla="val 29911"/>
              <a:gd name="adj4" fmla="val 6497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Função que converte a temperatura de graus Fahrenheit para graus Celsius.</a:t>
            </a:r>
            <a:endParaRPr lang="pt-BR" sz="2000" b="1" dirty="0">
              <a:latin typeface="Trebuchet MS" panose="020B0603020202020204" pitchFamily="34" charset="0"/>
            </a:endParaRPr>
          </a:p>
        </p:txBody>
      </p:sp>
      <p:grpSp>
        <p:nvGrpSpPr>
          <p:cNvPr id="27" name="Agrupar 26"/>
          <p:cNvGrpSpPr/>
          <p:nvPr/>
        </p:nvGrpSpPr>
        <p:grpSpPr>
          <a:xfrm>
            <a:off x="4490518" y="3068960"/>
            <a:ext cx="2846669" cy="2062473"/>
            <a:chOff x="3520764" y="3068960"/>
            <a:chExt cx="3816424" cy="2062473"/>
          </a:xfrm>
        </p:grpSpPr>
        <p:cxnSp>
          <p:nvCxnSpPr>
            <p:cNvPr id="12" name="Conector reto 11"/>
            <p:cNvCxnSpPr>
              <a:cxnSpLocks/>
            </p:cNvCxnSpPr>
            <p:nvPr/>
          </p:nvCxnSpPr>
          <p:spPr>
            <a:xfrm>
              <a:off x="4442141" y="3068960"/>
              <a:ext cx="28950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cxnSpLocks/>
            </p:cNvCxnSpPr>
            <p:nvPr/>
          </p:nvCxnSpPr>
          <p:spPr>
            <a:xfrm flipV="1">
              <a:off x="7337188" y="3068960"/>
              <a:ext cx="0" cy="2062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cxnSpLocks/>
            </p:cNvCxnSpPr>
            <p:nvPr/>
          </p:nvCxnSpPr>
          <p:spPr>
            <a:xfrm flipH="1">
              <a:off x="3695028" y="5131433"/>
              <a:ext cx="36421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Conector de seta reta 30"/>
            <p:cNvCxnSpPr>
              <a:cxnSpLocks/>
            </p:cNvCxnSpPr>
            <p:nvPr/>
          </p:nvCxnSpPr>
          <p:spPr>
            <a:xfrm flipH="1">
              <a:off x="3520764" y="5131432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Retângulo 9"/>
          <p:cNvSpPr/>
          <p:nvPr/>
        </p:nvSpPr>
        <p:spPr>
          <a:xfrm>
            <a:off x="1273789" y="2240868"/>
            <a:ext cx="3895740" cy="13321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3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protótipo de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propósito principal de escrita de protótipos de funções é o de fornecer ao compilador as informações necessárias sobre o tipo da função, o número e o tipo dos argumentos.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tipo_retorno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</a:rPr>
              <a:t>nome_Função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lista_de_parametros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442067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10300769" y="4221088"/>
            <a:ext cx="21156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8472264" y="3429000"/>
            <a:ext cx="338253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  <a:cs typeface="Arial" pitchFamily="34" charset="0"/>
              </a:rPr>
              <a:t>Cuidado para não esquecer o ponto e vírgula!!</a:t>
            </a: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9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protótipo de funções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Deve preceder sua definição e sua chamada;</a:t>
            </a:r>
          </a:p>
          <a:p>
            <a:endParaRPr lang="pt-BR" dirty="0"/>
          </a:p>
          <a:p>
            <a:r>
              <a:rPr lang="pt-BR" dirty="0"/>
              <a:t>É a declaração de uma função;</a:t>
            </a:r>
          </a:p>
          <a:p>
            <a:endParaRPr lang="pt-BR" dirty="0"/>
          </a:p>
          <a:p>
            <a:r>
              <a:rPr lang="pt-BR" dirty="0"/>
              <a:t>É colocado, em geral, no início do programa;</a:t>
            </a:r>
          </a:p>
          <a:p>
            <a:endParaRPr lang="pt-BR" dirty="0"/>
          </a:p>
          <a:p>
            <a:r>
              <a:rPr lang="pt-BR" dirty="0"/>
              <a:t>Estabelece o tipo da função e os argumentos que ela recebe.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442067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117643" y="1950837"/>
            <a:ext cx="806489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 dirty="0" err="1">
                <a:solidFill>
                  <a:srgbClr val="AA0D91"/>
                </a:solidFill>
                <a:latin typeface="Consolas" panose="020B0609020204030204" pitchFamily="49" charset="0"/>
              </a:rPr>
              <a:t>tipo_retorno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1C00CF"/>
                </a:solidFill>
                <a:latin typeface="Consolas" panose="020B0609020204030204" pitchFamily="49" charset="0"/>
              </a:rPr>
              <a:t>nome_Função</a:t>
            </a:r>
            <a:r>
              <a:rPr lang="pt-BR" sz="2400" dirty="0">
                <a:solidFill>
                  <a:srgbClr val="5C2699"/>
                </a:solidFill>
                <a:latin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5C2699"/>
                </a:solidFill>
                <a:latin typeface="Consolas" panose="020B0609020204030204" pitchFamily="49" charset="0"/>
              </a:rPr>
              <a:t>lista_de_parametros</a:t>
            </a:r>
            <a:r>
              <a:rPr lang="pt-BR" sz="2400" dirty="0">
                <a:solidFill>
                  <a:srgbClr val="5C2699"/>
                </a:solidFill>
                <a:latin typeface="Consolas" panose="020B0609020204030204" pitchFamily="49" charset="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 defTabSz="914400">
              <a:spcBef>
                <a:spcPct val="20000"/>
              </a:spcBef>
              <a:defRPr/>
            </a:pP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marL="457200" indent="-457200" algn="just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marL="457200" indent="-457200" algn="just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33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externo e local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Externo: </a:t>
            </a:r>
          </a:p>
          <a:p>
            <a:pPr lvl="1"/>
            <a:r>
              <a:rPr lang="pt-BR" dirty="0"/>
              <a:t>Escrito antes de qualquer função. É feita uma única vez e é visível para todas as funções que a chamam.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Local:</a:t>
            </a:r>
          </a:p>
          <a:p>
            <a:pPr lvl="2"/>
            <a:r>
              <a:rPr lang="pt-BR" dirty="0"/>
              <a:t>É escrito no corpo da função que a chama e antes da sua chamada.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492473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60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171112" y="1537829"/>
            <a:ext cx="838127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1C00CF"/>
                </a:solidFill>
                <a:latin typeface="Consolas" panose="020B0609020204030204" pitchFamily="49" charset="0"/>
              </a:rPr>
              <a:t>#include &lt;</a:t>
            </a:r>
            <a:r>
              <a:rPr lang="pt-BR" sz="1600" dirty="0" err="1">
                <a:solidFill>
                  <a:srgbClr val="1C00CF"/>
                </a:solidFill>
                <a:latin typeface="Consolas" panose="020B0609020204030204" pitchFamily="49" charset="0"/>
              </a:rPr>
              <a:t>iostream</a:t>
            </a:r>
            <a:r>
              <a:rPr lang="pt-BR" sz="1600" dirty="0">
                <a:solidFill>
                  <a:srgbClr val="1C00CF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std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1C00CF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()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1C00CF"/>
                </a:solidFill>
                <a:latin typeface="Consolas" panose="020B0609020204030204" pitchFamily="49" charset="0"/>
              </a:rPr>
              <a:t>celsius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fahr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c, f;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cout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rgbClr val="C41A16"/>
                </a:solidFill>
                <a:latin typeface="Consolas" panose="020B0609020204030204" pitchFamily="49" charset="0"/>
              </a:rPr>
              <a:t>"Digite a temperatura em graus Fahrenheit: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cin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&gt;&gt; f;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c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celsius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cout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rgbClr val="C41A16"/>
                </a:solidFill>
                <a:latin typeface="Consolas" panose="020B0609020204030204" pitchFamily="49" charset="0"/>
              </a:rPr>
              <a:t>"Celsius: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c &lt;&lt; 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endl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1C00CF"/>
                </a:solidFill>
                <a:latin typeface="Consolas" panose="020B0609020204030204" pitchFamily="49" charset="0"/>
              </a:rPr>
              <a:t>celsius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fahr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	c = (fahr - </a:t>
            </a:r>
            <a:r>
              <a:rPr lang="de-DE" sz="1600" dirty="0">
                <a:solidFill>
                  <a:srgbClr val="1C00CF"/>
                </a:solidFill>
                <a:latin typeface="Consolas" panose="020B0609020204030204" pitchFamily="49" charset="0"/>
              </a:rPr>
              <a:t>32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de-DE" sz="1600" dirty="0">
                <a:solidFill>
                  <a:srgbClr val="1C00CF"/>
                </a:solidFill>
                <a:latin typeface="Consolas" panose="020B0609020204030204" pitchFamily="49" charset="0"/>
              </a:rPr>
              <a:t>5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600" dirty="0">
                <a:solidFill>
                  <a:srgbClr val="1C00CF"/>
                </a:solidFill>
                <a:latin typeface="Consolas" panose="020B0609020204030204" pitchFamily="49" charset="0"/>
              </a:rPr>
              <a:t>9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externo e local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492473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59496" y="2774715"/>
            <a:ext cx="3528392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568647" y="3751729"/>
            <a:ext cx="2475125" cy="3142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171112" y="4941167"/>
            <a:ext cx="4248472" cy="1664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052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Eliminando o protótipo de funções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Se a função for escrita antes da instrução de sua chamada, seu protótipo não será obrigatório.</a:t>
            </a:r>
          </a:p>
          <a:p>
            <a:endParaRPr lang="pt-BR"/>
          </a:p>
          <a:p>
            <a:r>
              <a:rPr lang="pt-BR"/>
              <a:t>O exemplo anterior poderia ser escrito da seguinte maneira: </a:t>
            </a:r>
          </a:p>
          <a:p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17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paradigma de programação procedural</a:t>
            </a:r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090" y="2069664"/>
            <a:ext cx="8745793" cy="36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73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1273788" y="1268760"/>
            <a:ext cx="77745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#include &lt;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</a:rPr>
              <a:t>iostream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std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</a:rPr>
              <a:t>celsius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fahr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c = (fahr - </a:t>
            </a:r>
            <a:r>
              <a:rPr lang="de-DE" dirty="0">
                <a:solidFill>
                  <a:srgbClr val="1C00CF"/>
                </a:solidFill>
                <a:latin typeface="Consolas" panose="020B0609020204030204" pitchFamily="49" charset="0"/>
              </a:rPr>
              <a:t>32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de-DE" dirty="0">
                <a:solidFill>
                  <a:srgbClr val="1C00CF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dirty="0">
                <a:solidFill>
                  <a:srgbClr val="1C00CF"/>
                </a:solidFill>
                <a:latin typeface="Consolas" panose="020B0609020204030204" pitchFamily="49" charset="0"/>
              </a:rPr>
              <a:t>9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()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c, f;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</a:rPr>
              <a:t>"Digite a temperatura em graus Fahrenheit: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cin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&gt;&gt; f;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c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celsius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</a:rPr>
              <a:t>"Celsius: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&lt;&lt; c &lt;&lt;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endl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sem protótipo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4949" y="2319769"/>
            <a:ext cx="4372815" cy="15211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829309" y="5438738"/>
            <a:ext cx="4032448" cy="3166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42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funções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É definido pelo valor que ela retorna por meio do comando </a:t>
            </a:r>
            <a:r>
              <a:rPr lang="pt-BR" b="1" dirty="0" err="1"/>
              <a:t>return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Uma função é do tipo </a:t>
            </a:r>
            <a:r>
              <a:rPr lang="pt-BR" b="1" dirty="0" err="1"/>
              <a:t>int</a:t>
            </a:r>
            <a:r>
              <a:rPr lang="pt-BR" dirty="0"/>
              <a:t> quando retorna um valor do tipo </a:t>
            </a:r>
            <a:r>
              <a:rPr lang="pt-BR" b="1" dirty="0"/>
              <a:t>int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Em C++, os tipos de funções são os mesmos de variáveis, exceto quando a função não retorna nada. Nesse caso, ela é do tipo </a:t>
            </a:r>
            <a:r>
              <a:rPr lang="pt-BR" b="1" dirty="0" err="1"/>
              <a:t>void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701296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684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comando return</a:t>
            </a:r>
            <a:endParaRPr lang="pt-BR" dirty="0"/>
          </a:p>
        </p:txBody>
      </p:sp>
      <p:sp>
        <p:nvSpPr>
          <p:cNvPr id="22" name="Espaço Reservado para Conteúdo 2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Em funções do tipo </a:t>
            </a:r>
            <a:r>
              <a:rPr lang="pt-BR" b="1" dirty="0" err="1"/>
              <a:t>void</a:t>
            </a:r>
            <a:r>
              <a:rPr lang="pt-BR" dirty="0"/>
              <a:t>, o comando </a:t>
            </a:r>
            <a:r>
              <a:rPr lang="pt-BR" b="1" dirty="0" err="1"/>
              <a:t>return</a:t>
            </a:r>
            <a:r>
              <a:rPr lang="pt-BR" dirty="0"/>
              <a:t> não é obrigatório;</a:t>
            </a:r>
          </a:p>
          <a:p>
            <a:r>
              <a:rPr lang="pt-BR" dirty="0"/>
              <a:t>O valor de retorno de uma função é acessado na instrução de chamada por meio do nome da função seguido de parênteses contendo ou não argumentos. Ex.:</a:t>
            </a:r>
          </a:p>
          <a:p>
            <a:pPr marL="0" indent="0" algn="ctr">
              <a:buNone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c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celsius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(f); </a:t>
            </a:r>
            <a:r>
              <a:rPr lang="pt-BR" dirty="0">
                <a:solidFill>
                  <a:srgbClr val="006A00"/>
                </a:solidFill>
                <a:latin typeface="Consolas" panose="020B0609020204030204" pitchFamily="49" charset="0"/>
              </a:rPr>
              <a:t>//Chamada à função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3600" dirty="0">
              <a:latin typeface="Consolas" panose="020B0609020204030204" pitchFamily="49" charset="0"/>
            </a:endParaRPr>
          </a:p>
          <a:p>
            <a:r>
              <a:rPr lang="pt-BR" dirty="0"/>
              <a:t>Esse valor poder ser atribuído a uma variável ou fazer parte de alguma expressão;</a:t>
            </a:r>
          </a:p>
          <a:p>
            <a:r>
              <a:rPr lang="pt-BR" dirty="0"/>
              <a:t>Várias instruções </a:t>
            </a:r>
            <a:r>
              <a:rPr lang="pt-BR" b="1" dirty="0" err="1"/>
              <a:t>return</a:t>
            </a:r>
            <a:r>
              <a:rPr lang="pt-BR" dirty="0"/>
              <a:t> podem fazer parte de uma função, mas apenas uma será executada.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701296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54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457200" y="33777"/>
            <a:ext cx="11228294" cy="674030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#include &lt;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</a:rPr>
              <a:t>iostream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std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</a:rPr>
              <a:t>operacao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char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op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switch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</a:rPr>
              <a:t>'-'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</a:rPr>
              <a:t>'*'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</a:rPr>
              <a:t>'/'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()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AA0D91"/>
                </a:solidFill>
                <a:latin typeface="Consolas" panose="020B0609020204030204" pitchFamily="49" charset="0"/>
              </a:rPr>
              <a:t>char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o;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resultado;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</a:rPr>
              <a:t>"Digite o tipo do operador(+ ou - ou * ou /):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cin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&gt;&gt; o;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resultado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operacao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(o);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</a:rPr>
              <a:t>"Resultado: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&lt;&lt; resultado &lt;&lt;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endl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400" dirty="0">
              <a:latin typeface="Consolas" panose="020B0609020204030204" pitchFamily="49" charset="0"/>
            </a:endParaRPr>
          </a:p>
        </p:txBody>
      </p:sp>
      <p:cxnSp>
        <p:nvCxnSpPr>
          <p:cNvPr id="11" name="Conector reto 10"/>
          <p:cNvCxnSpPr>
            <a:cxnSpLocks/>
          </p:cNvCxnSpPr>
          <p:nvPr/>
        </p:nvCxnSpPr>
        <p:spPr>
          <a:xfrm>
            <a:off x="2423592" y="2132856"/>
            <a:ext cx="1368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</p:cNvCxnSpPr>
          <p:nvPr/>
        </p:nvCxnSpPr>
        <p:spPr>
          <a:xfrm>
            <a:off x="2423592" y="2636912"/>
            <a:ext cx="1368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cxnSpLocks/>
          </p:cNvCxnSpPr>
          <p:nvPr/>
        </p:nvCxnSpPr>
        <p:spPr>
          <a:xfrm>
            <a:off x="2423592" y="3212976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/>
          </p:cNvCxnSpPr>
          <p:nvPr/>
        </p:nvCxnSpPr>
        <p:spPr>
          <a:xfrm>
            <a:off x="2423592" y="3717032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cxnSpLocks/>
          </p:cNvCxnSpPr>
          <p:nvPr/>
        </p:nvCxnSpPr>
        <p:spPr>
          <a:xfrm>
            <a:off x="1919536" y="4293096"/>
            <a:ext cx="8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175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do comando </a:t>
            </a:r>
            <a:r>
              <a:rPr lang="pt-BR" dirty="0" err="1"/>
              <a:t>return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</a:t>
            </a:r>
            <a:r>
              <a:rPr lang="pt-BR" b="1" dirty="0" err="1"/>
              <a:t>return</a:t>
            </a:r>
            <a:r>
              <a:rPr lang="pt-BR" dirty="0"/>
              <a:t> pode retornar somente </a:t>
            </a:r>
            <a:r>
              <a:rPr lang="pt-BR" b="1" dirty="0">
                <a:solidFill>
                  <a:srgbClr val="FF0000"/>
                </a:solidFill>
              </a:rPr>
              <a:t>um único valor.</a:t>
            </a:r>
            <a:endParaRPr lang="pt-BR" dirty="0"/>
          </a:p>
          <a:p>
            <a:endParaRPr lang="pt-BR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701296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891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809308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="" xmlns:a16="http://schemas.microsoft.com/office/drawing/2014/main" id="{6A16F898-12A0-4A06-81D9-7DEEB3A8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"/>
            <a:ext cx="11100487" cy="1325563"/>
          </a:xfrm>
        </p:spPr>
        <p:txBody>
          <a:bodyPr>
            <a:normAutofit/>
          </a:bodyPr>
          <a:lstStyle/>
          <a:p>
            <a:r>
              <a:rPr lang="pt-BR" sz="4200" dirty="0"/>
              <a:t>Funções que não retornam nada: Tipo </a:t>
            </a:r>
            <a:r>
              <a:rPr lang="pt-BR" sz="4200" dirty="0" err="1"/>
              <a:t>void</a:t>
            </a:r>
            <a:endParaRPr lang="pt-BR" sz="4200" dirty="0"/>
          </a:p>
        </p:txBody>
      </p:sp>
      <p:sp>
        <p:nvSpPr>
          <p:cNvPr id="20" name="Espaço Reservado para Conteúdo 19">
            <a:extLst>
              <a:ext uri="{FF2B5EF4-FFF2-40B4-BE49-F238E27FC236}">
                <a16:creationId xmlns="" xmlns:a16="http://schemas.microsoft.com/office/drawing/2014/main" id="{E082E075-6111-40AE-8A60-860BE4C0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que não retorna nada é do  tipo </a:t>
            </a:r>
            <a:r>
              <a:rPr lang="pt-BR" b="1" dirty="0" err="1"/>
              <a:t>void</a:t>
            </a:r>
            <a:r>
              <a:rPr lang="pt-BR" dirty="0"/>
              <a:t>. Como </a:t>
            </a:r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temos </a:t>
            </a:r>
            <a:r>
              <a:rPr lang="pt-BR" dirty="0"/>
              <a:t>uma função que desenha uma linha com um certo número de asteriscos: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379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38200" y="910429"/>
            <a:ext cx="90278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latin typeface="Trebuchet MS" panose="020B0603020202020204" pitchFamily="34" charset="0"/>
              </a:rPr>
              <a:t>Tipo </a:t>
            </a:r>
            <a:r>
              <a:rPr lang="pt-BR" sz="2400" b="1" dirty="0" err="1">
                <a:latin typeface="Trebuchet MS" panose="020B0603020202020204" pitchFamily="34" charset="0"/>
              </a:rPr>
              <a:t>void</a:t>
            </a:r>
            <a:r>
              <a:rPr lang="pt-BR" sz="2400" b="1" dirty="0">
                <a:latin typeface="Trebuchet MS" panose="020B0603020202020204" pitchFamily="34" charset="0"/>
              </a:rPr>
              <a:t>:</a:t>
            </a:r>
          </a:p>
          <a:p>
            <a:pPr algn="just"/>
            <a:endParaRPr lang="pt-BR" sz="2400" b="1" u="sng" dirty="0">
              <a:latin typeface="Trebuchet MS" panose="020B0603020202020204" pitchFamily="34" charset="0"/>
            </a:endParaRPr>
          </a:p>
          <a:p>
            <a:pPr algn="just"/>
            <a:r>
              <a:rPr lang="pt-BR" sz="2000" dirty="0">
                <a:latin typeface="Trebuchet MS" panose="020B0603020202020204" pitchFamily="34" charset="0"/>
              </a:rPr>
              <a:t>A palavra reservada </a:t>
            </a:r>
            <a:r>
              <a:rPr lang="pt-BR" sz="2000" b="1" dirty="0" err="1">
                <a:latin typeface="Trebuchet MS" panose="020B0603020202020204" pitchFamily="34" charset="0"/>
              </a:rPr>
              <a:t>void</a:t>
            </a:r>
            <a:r>
              <a:rPr lang="pt-BR" sz="2000" dirty="0">
                <a:latin typeface="Trebuchet MS" panose="020B0603020202020204" pitchFamily="34" charset="0"/>
              </a:rPr>
              <a:t> não efetua nenhum retorno para a função.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4881" y="4101891"/>
            <a:ext cx="1955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Retorno da função do tipo </a:t>
            </a:r>
            <a:r>
              <a:rPr lang="pt-BR" sz="1500" b="1" i="1" dirty="0" err="1">
                <a:solidFill>
                  <a:srgbClr val="008000"/>
                </a:solidFill>
                <a:latin typeface="Trebuchet MS" panose="020B0603020202020204" pitchFamily="34" charset="0"/>
              </a:rPr>
              <a:t>void</a:t>
            </a:r>
            <a:endParaRPr lang="pt-BR" sz="1500" b="1" i="1" dirty="0">
              <a:solidFill>
                <a:srgbClr val="008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6" name="Curved Connector 15"/>
          <p:cNvCxnSpPr>
            <a:stCxn id="12" idx="2"/>
            <a:endCxn id="15" idx="1"/>
          </p:cNvCxnSpPr>
          <p:nvPr/>
        </p:nvCxnSpPr>
        <p:spPr>
          <a:xfrm rot="16200000" flipH="1">
            <a:off x="2770873" y="4607427"/>
            <a:ext cx="1001884" cy="1098808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77638" y="3411777"/>
            <a:ext cx="2560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Função não retorna um valor</a:t>
            </a:r>
          </a:p>
        </p:txBody>
      </p:sp>
      <p:sp>
        <p:nvSpPr>
          <p:cNvPr id="2" name="Retângulo 1"/>
          <p:cNvSpPr/>
          <p:nvPr/>
        </p:nvSpPr>
        <p:spPr>
          <a:xfrm>
            <a:off x="3821219" y="2049202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pt-B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imprime_idade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idade);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idade;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 sua idade:\n"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&gt;&gt; idade;</a:t>
            </a:r>
          </a:p>
          <a:p>
            <a:pPr lvl="1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imprime_idade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(idade);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imprime_idade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idade)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"Sua idade é: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idade;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87436" y="4787273"/>
            <a:ext cx="2340509" cy="2333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3821219" y="5541098"/>
            <a:ext cx="566217" cy="2333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urved Connector 19"/>
          <p:cNvCxnSpPr>
            <a:stCxn id="19" idx="2"/>
            <a:endCxn id="21" idx="3"/>
          </p:cNvCxnSpPr>
          <p:nvPr/>
        </p:nvCxnSpPr>
        <p:spPr>
          <a:xfrm rot="5400000">
            <a:off x="7423784" y="3269937"/>
            <a:ext cx="938173" cy="2329849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91628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909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1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1412" y="1327276"/>
            <a:ext cx="87246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latin typeface="Trebuchet MS" panose="020B0603020202020204" pitchFamily="34" charset="0"/>
              </a:rPr>
              <a:t>Usando </a:t>
            </a:r>
            <a:r>
              <a:rPr lang="pt-BR" sz="2400" b="1" dirty="0" err="1">
                <a:latin typeface="Trebuchet MS" panose="020B0603020202020204" pitchFamily="34" charset="0"/>
              </a:rPr>
              <a:t>return</a:t>
            </a:r>
            <a:r>
              <a:rPr lang="pt-BR" sz="2400" b="1" dirty="0">
                <a:latin typeface="Trebuchet MS" panose="020B0603020202020204" pitchFamily="34" charset="0"/>
              </a:rPr>
              <a:t> em uma função </a:t>
            </a:r>
            <a:r>
              <a:rPr lang="pt-BR" sz="2400" b="1" dirty="0" err="1">
                <a:latin typeface="Trebuchet MS" panose="020B0603020202020204" pitchFamily="34" charset="0"/>
              </a:rPr>
              <a:t>void</a:t>
            </a:r>
            <a:r>
              <a:rPr lang="pt-BR" sz="2400" b="1" dirty="0">
                <a:latin typeface="Trebuchet MS" panose="020B0603020202020204" pitchFamily="34" charset="0"/>
              </a:rPr>
              <a:t>:</a:t>
            </a:r>
          </a:p>
          <a:p>
            <a:pPr algn="just"/>
            <a:endParaRPr lang="pt-BR" sz="2400" b="1" u="sng" dirty="0">
              <a:latin typeface="Trebuchet MS" panose="020B0603020202020204" pitchFamily="34" charset="0"/>
            </a:endParaRPr>
          </a:p>
          <a:p>
            <a:pPr algn="just"/>
            <a:r>
              <a:rPr lang="pt-BR" sz="2000" dirty="0">
                <a:latin typeface="Trebuchet MS" panose="020B0603020202020204" pitchFamily="34" charset="0"/>
              </a:rPr>
              <a:t>O </a:t>
            </a:r>
            <a:r>
              <a:rPr lang="pt-BR" sz="2000" b="1" dirty="0" err="1">
                <a:latin typeface="Trebuchet MS" panose="020B0603020202020204" pitchFamily="34" charset="0"/>
              </a:rPr>
              <a:t>return</a:t>
            </a:r>
            <a:r>
              <a:rPr lang="pt-BR" sz="2000" dirty="0">
                <a:latin typeface="Trebuchet MS" panose="020B0603020202020204" pitchFamily="34" charset="0"/>
              </a:rPr>
              <a:t> em uma função </a:t>
            </a:r>
            <a:r>
              <a:rPr lang="pt-BR" sz="2000" b="1" dirty="0" err="1">
                <a:latin typeface="Trebuchet MS" panose="020B0603020202020204" pitchFamily="34" charset="0"/>
              </a:rPr>
              <a:t>void</a:t>
            </a:r>
            <a:r>
              <a:rPr lang="pt-BR" sz="2000" dirty="0">
                <a:latin typeface="Trebuchet MS" panose="020B0603020202020204" pitchFamily="34" charset="0"/>
              </a:rPr>
              <a:t>, interrompe a execução do código.</a:t>
            </a:r>
          </a:p>
        </p:txBody>
      </p:sp>
      <p:sp>
        <p:nvSpPr>
          <p:cNvPr id="2" name="Retângulo 1"/>
          <p:cNvSpPr/>
          <p:nvPr/>
        </p:nvSpPr>
        <p:spPr>
          <a:xfrm>
            <a:off x="4129049" y="2640518"/>
            <a:ext cx="4572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pt-BR" sz="11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pt-BR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dividir(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y);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lvl="1"/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"Digite os valores para dividir:\n"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&gt;&gt; x &gt;&gt; y;</a:t>
            </a:r>
          </a:p>
          <a:p>
            <a:pPr lvl="1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dividir(x, y);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dividir(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(y == 0)</a:t>
            </a:r>
          </a:p>
          <a:p>
            <a:pPr lvl="1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“Impossível dividir por zero"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100" dirty="0">
                <a:solidFill>
                  <a:srgbClr val="2A00FF"/>
                </a:solidFill>
                <a:latin typeface="Consolas" panose="020B0609020204030204" pitchFamily="49" charset="0"/>
              </a:rPr>
              <a:t>"Valor da Divisão:"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x / y;</a:t>
            </a: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7638" y="3411777"/>
            <a:ext cx="25603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Não existe divisão por zero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24903" y="5330160"/>
            <a:ext cx="962074" cy="2333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/>
          <p:cNvSpPr txBox="1"/>
          <p:nvPr/>
        </p:nvSpPr>
        <p:spPr>
          <a:xfrm>
            <a:off x="1744881" y="4365311"/>
            <a:ext cx="22435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Terminando a execução da função com </a:t>
            </a:r>
            <a:r>
              <a:rPr lang="pt-BR" sz="1500" b="1" i="1" dirty="0" err="1">
                <a:solidFill>
                  <a:srgbClr val="008000"/>
                </a:solidFill>
                <a:latin typeface="Trebuchet MS" panose="020B0603020202020204" pitchFamily="34" charset="0"/>
              </a:rPr>
              <a:t>return</a:t>
            </a:r>
            <a:endParaRPr lang="pt-BR" sz="1500" b="1" i="1" dirty="0">
              <a:solidFill>
                <a:srgbClr val="008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6" name="Curved Connector 15"/>
          <p:cNvCxnSpPr>
            <a:stCxn id="15" idx="2"/>
            <a:endCxn id="19" idx="1"/>
          </p:cNvCxnSpPr>
          <p:nvPr/>
        </p:nvCxnSpPr>
        <p:spPr>
          <a:xfrm rot="16200000" flipH="1">
            <a:off x="3524726" y="4492048"/>
            <a:ext cx="811870" cy="2128056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94690" y="5845336"/>
            <a:ext cx="754403" cy="2333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8537915" y="5067305"/>
            <a:ext cx="19316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Este código não vai ser executado</a:t>
            </a:r>
          </a:p>
        </p:txBody>
      </p:sp>
      <p:cxnSp>
        <p:nvCxnSpPr>
          <p:cNvPr id="21" name="Curved Connector 20"/>
          <p:cNvCxnSpPr>
            <a:stCxn id="20" idx="2"/>
            <a:endCxn id="22" idx="3"/>
          </p:cNvCxnSpPr>
          <p:nvPr/>
        </p:nvCxnSpPr>
        <p:spPr>
          <a:xfrm rot="5400000">
            <a:off x="8197453" y="4977176"/>
            <a:ext cx="662157" cy="1950413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15025" y="6166785"/>
            <a:ext cx="2938299" cy="2333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urved Connector 7"/>
          <p:cNvCxnSpPr>
            <a:stCxn id="12" idx="2"/>
            <a:endCxn id="14" idx="3"/>
          </p:cNvCxnSpPr>
          <p:nvPr/>
        </p:nvCxnSpPr>
        <p:spPr>
          <a:xfrm rot="5400000">
            <a:off x="6581855" y="2970897"/>
            <a:ext cx="1481060" cy="3470816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95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  <p:bldP spid="19" grpId="0" animBg="1"/>
      <p:bldP spid="20" grpId="0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809308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ítulo 15">
            <a:extLst>
              <a:ext uri="{FF2B5EF4-FFF2-40B4-BE49-F238E27FC236}">
                <a16:creationId xmlns="" xmlns:a16="http://schemas.microsoft.com/office/drawing/2014/main" id="{DC28F74D-433D-4A59-970E-9BAFAC0B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vários argumentos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="" xmlns:a16="http://schemas.microsoft.com/office/drawing/2014/main" id="{6A291D62-E961-461B-BD4D-1C81FDA5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Vários argumentos podem ser passados entre parênteses separados por vírgula, na chamada da função;</a:t>
            </a:r>
          </a:p>
          <a:p>
            <a:endParaRPr lang="pt-BR"/>
          </a:p>
          <a:p>
            <a:r>
              <a:rPr lang="pt-BR"/>
              <a:t>A seguir, temos um exemplo de programa que passa dois argumentos para uma função: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126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809308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ítulo 16">
            <a:extLst>
              <a:ext uri="{FF2B5EF4-FFF2-40B4-BE49-F238E27FC236}">
                <a16:creationId xmlns="" xmlns:a16="http://schemas.microsoft.com/office/drawing/2014/main" id="{972D993C-7594-4296-86E7-BE3CC544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4"/>
            <a:ext cx="10515600" cy="1325563"/>
          </a:xfrm>
        </p:spPr>
        <p:txBody>
          <a:bodyPr/>
          <a:lstStyle/>
          <a:p>
            <a:r>
              <a:rPr lang="pt-BR" dirty="0"/>
              <a:t>Passando vários argumentos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39</a:t>
            </a:fld>
            <a:endParaRPr lang="pt-BR"/>
          </a:p>
        </p:txBody>
      </p:sp>
      <p:cxnSp>
        <p:nvCxnSpPr>
          <p:cNvPr id="15" name="Conector de seta reta 14"/>
          <p:cNvCxnSpPr>
            <a:stCxn id="25" idx="1"/>
          </p:cNvCxnSpPr>
          <p:nvPr/>
        </p:nvCxnSpPr>
        <p:spPr>
          <a:xfrm flipH="1">
            <a:off x="4643202" y="939164"/>
            <a:ext cx="3539875" cy="10179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6" idx="1"/>
          </p:cNvCxnSpPr>
          <p:nvPr/>
        </p:nvCxnSpPr>
        <p:spPr>
          <a:xfrm flipH="1">
            <a:off x="6012306" y="1430038"/>
            <a:ext cx="2170771" cy="5479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8183077" y="754497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Argumento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183077" y="124537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Argumento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697284" y="2237897"/>
            <a:ext cx="1080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159353" y="2237897"/>
            <a:ext cx="10801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9C246768-91EB-4992-AA94-CC0D2663C711}"/>
              </a:ext>
            </a:extLst>
          </p:cNvPr>
          <p:cNvSpPr/>
          <p:nvPr/>
        </p:nvSpPr>
        <p:spPr>
          <a:xfrm>
            <a:off x="957855" y="1089164"/>
            <a:ext cx="88333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areaDoRetangulo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altura,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largura)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dirty="0">
                <a:solidFill>
                  <a:srgbClr val="006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//protótipo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largura, altura,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"Digite a altura em </a:t>
            </a:r>
            <a:r>
              <a:rPr lang="pt-BR" dirty="0" err="1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centimetros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altura;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"Digita a largura em </a:t>
            </a:r>
            <a:r>
              <a:rPr lang="pt-BR" dirty="0" err="1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centimetros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largura;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areaDoRetangulo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(altura, largura);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</a:t>
            </a:r>
            <a:r>
              <a:rPr lang="pt-BR" dirty="0" err="1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pt-BR" dirty="0" err="1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dirty="0" err="1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centimetros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areaDoRetangulo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altura,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largura)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largura * altura;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8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www.sandro.com.br/wp-content/uploads/2014/01/duvid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946" y="2098789"/>
            <a:ext cx="2203145" cy="28997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41412" y="1470181"/>
            <a:ext cx="8229091" cy="467284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3200" b="1" dirty="0"/>
              <a:t>O que é: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São rotinas que tem como objetivo, executar trechos de códigos de forma modular, melhorando a organização do programa e evitando repetição de código. As funções são reutilizáveis dentro de um programa.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7338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="" xmlns:a16="http://schemas.microsoft.com/office/drawing/2014/main" id="{ED8BE174-76A8-4FF3-9F3F-E9BA8E4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Chamadas a funções usadas como argumentos de outras funções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="" xmlns:a16="http://schemas.microsoft.com/office/drawing/2014/main" id="{A915EB1D-FFD8-49AD-9714-47C947AA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Podemos também chamar uma função como argumento para outra função.</a:t>
            </a:r>
          </a:p>
          <a:p>
            <a:r>
              <a:rPr lang="pt-BR"/>
              <a:t>A sintaxe é a mesma utilizada na chamada de variáveis como argumentos para funções.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780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E0FB5871-1ADF-45EB-B769-204CAAC77B4C}"/>
              </a:ext>
            </a:extLst>
          </p:cNvPr>
          <p:cNvSpPr/>
          <p:nvPr/>
        </p:nvSpPr>
        <p:spPr>
          <a:xfrm>
            <a:off x="838199" y="1325561"/>
            <a:ext cx="1098188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somarQuadrados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 + n;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quadrado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* n;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b;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"Digite dois </a:t>
            </a:r>
            <a:r>
              <a:rPr lang="pt-BR" dirty="0" err="1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a &gt;&gt; b;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soma dos quadrados e: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somarQuadrados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(quadrado(a),quadrado(b));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Título 16">
            <a:extLst>
              <a:ext uri="{FF2B5EF4-FFF2-40B4-BE49-F238E27FC236}">
                <a16:creationId xmlns="" xmlns:a16="http://schemas.microsoft.com/office/drawing/2014/main" id="{BCC94F17-B39F-4FFB-966C-32574CA6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Chamadas a funções usadas como argumentos de outras funções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919536" y="6309320"/>
            <a:ext cx="1008112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>
            <a:cxnSpLocks/>
            <a:stCxn id="18" idx="2"/>
          </p:cNvCxnSpPr>
          <p:nvPr/>
        </p:nvCxnSpPr>
        <p:spPr>
          <a:xfrm flipH="1">
            <a:off x="8682606" y="4853954"/>
            <a:ext cx="512880" cy="829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8007354" y="3629818"/>
            <a:ext cx="2376264" cy="12241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Usando outras funções como argumentos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63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da função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variáveis que receberão as informações enviadas a uma função são chamadas de </a:t>
            </a:r>
            <a:r>
              <a:rPr lang="pt-BR" b="1" dirty="0"/>
              <a:t>parâmetros</a:t>
            </a:r>
            <a:r>
              <a:rPr lang="pt-BR" dirty="0"/>
              <a:t>;</a:t>
            </a:r>
          </a:p>
          <a:p>
            <a:r>
              <a:rPr lang="pt-BR" dirty="0"/>
              <a:t>Devem ser declaradas entre parênteses, no cabeçalho de sua definição;</a:t>
            </a:r>
          </a:p>
          <a:p>
            <a:r>
              <a:rPr lang="pt-BR" dirty="0"/>
              <a:t>Podem se utilizados livremente no corpo da função;</a:t>
            </a:r>
          </a:p>
          <a:p>
            <a:r>
              <a:rPr lang="pt-BR" dirty="0"/>
              <a:t>São acessados somente pela função onde foram declarados.</a:t>
            </a:r>
          </a:p>
          <a:p>
            <a:endParaRPr lang="pt-BR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701296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225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Passagem de parâmetros por valor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838200" y="1325562"/>
            <a:ext cx="8611652" cy="5030787"/>
          </a:xfrm>
        </p:spPr>
        <p:txBody>
          <a:bodyPr/>
          <a:lstStyle/>
          <a:p>
            <a:r>
              <a:rPr lang="pt-BR" dirty="0"/>
              <a:t>A função recebe apenas uma cópia do valor passado para ela e o guarda em uma variável local existente no seu corpo;</a:t>
            </a:r>
          </a:p>
          <a:p>
            <a:endParaRPr lang="pt-BR" dirty="0"/>
          </a:p>
          <a:p>
            <a:r>
              <a:rPr lang="pt-BR" dirty="0"/>
              <a:t>O valor da variável original não é alterado porque a função não tem acesso a mesma.</a:t>
            </a:r>
          </a:p>
          <a:p>
            <a:endParaRPr lang="pt-BR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701296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43</a:t>
            </a:fld>
            <a:endParaRPr lang="pt-BR" dirty="0"/>
          </a:p>
        </p:txBody>
      </p:sp>
      <p:pic>
        <p:nvPicPr>
          <p:cNvPr id="6" name="Picture 4" descr="http://www.sandro.com.br/wp-content/uploads/2014/01/duvi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852" y="1999227"/>
            <a:ext cx="2312624" cy="30438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562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141754" y="1123056"/>
            <a:ext cx="94187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1C00CF"/>
                </a:solidFill>
                <a:latin typeface="Consolas" panose="020B0609020204030204" pitchFamily="49" charset="0"/>
              </a:rPr>
              <a:t>#include &lt;</a:t>
            </a:r>
            <a:r>
              <a:rPr lang="pt-BR" sz="1600" dirty="0" err="1">
                <a:solidFill>
                  <a:srgbClr val="1C00CF"/>
                </a:solidFill>
                <a:latin typeface="Consolas" panose="020B0609020204030204" pitchFamily="49" charset="0"/>
              </a:rPr>
              <a:t>iostream</a:t>
            </a:r>
            <a:r>
              <a:rPr lang="pt-BR" sz="1600" dirty="0">
                <a:solidFill>
                  <a:srgbClr val="1C00CF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std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1C00CF"/>
                </a:solidFill>
                <a:latin typeface="Consolas" panose="020B0609020204030204" pitchFamily="49" charset="0"/>
              </a:rPr>
              <a:t>passagemPorValor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 copia)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copia * </a:t>
            </a:r>
            <a:r>
              <a:rPr lang="pt-BR" sz="1600" dirty="0">
                <a:solidFill>
                  <a:srgbClr val="1C00CF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1C00CF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5C2699"/>
                </a:solidFill>
                <a:latin typeface="Consolas" panose="020B0609020204030204" pitchFamily="49" charset="0"/>
              </a:rPr>
              <a:t>()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pt-BR" sz="1600" dirty="0">
                <a:solidFill>
                  <a:srgbClr val="1C00CF"/>
                </a:solidFill>
                <a:latin typeface="Consolas" panose="020B0609020204030204" pitchFamily="49" charset="0"/>
              </a:rPr>
              <a:t>10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b-NO" sz="1600" dirty="0">
                <a:solidFill>
                  <a:srgbClr val="5C2699"/>
                </a:solidFill>
                <a:latin typeface="Consolas" panose="020B0609020204030204" pitchFamily="49" charset="0"/>
              </a:rPr>
              <a:t>cout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nb-NO" sz="1600" dirty="0">
                <a:solidFill>
                  <a:srgbClr val="C41A16"/>
                </a:solidFill>
                <a:latin typeface="Consolas" panose="020B0609020204030204" pitchFamily="49" charset="0"/>
              </a:rPr>
              <a:t>"Variavel x: "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x &lt;&lt; </a:t>
            </a:r>
            <a:r>
              <a:rPr lang="nb-NO" sz="1600" dirty="0">
                <a:solidFill>
                  <a:srgbClr val="5C2699"/>
                </a:solidFill>
                <a:latin typeface="Consolas" panose="020B0609020204030204" pitchFamily="49" charset="0"/>
              </a:rPr>
              <a:t>endl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cout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rgbClr val="C41A16"/>
                </a:solidFill>
                <a:latin typeface="Consolas" panose="020B0609020204030204" pitchFamily="49" charset="0"/>
              </a:rPr>
              <a:t>"Copia de x multiplicada por 2: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passagemPorValor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(x)&lt;&lt;</a:t>
            </a:r>
            <a:r>
              <a:rPr lang="pt-BR" sz="1600" dirty="0" err="1">
                <a:solidFill>
                  <a:srgbClr val="5C2699"/>
                </a:solidFill>
                <a:latin typeface="Consolas" panose="020B0609020204030204" pitchFamily="49" charset="0"/>
              </a:rPr>
              <a:t>endl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b-NO" sz="1600" dirty="0">
                <a:solidFill>
                  <a:srgbClr val="5C2699"/>
                </a:solidFill>
                <a:latin typeface="Consolas" panose="020B0609020204030204" pitchFamily="49" charset="0"/>
              </a:rPr>
              <a:t>cout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nb-NO" sz="1600" dirty="0">
                <a:solidFill>
                  <a:srgbClr val="C41A16"/>
                </a:solidFill>
                <a:latin typeface="Consolas" panose="020B0609020204030204" pitchFamily="49" charset="0"/>
              </a:rPr>
              <a:t>"Variavel x: "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x &lt;&lt; </a:t>
            </a:r>
            <a:r>
              <a:rPr lang="nb-NO" sz="1600" dirty="0">
                <a:solidFill>
                  <a:srgbClr val="5C2699"/>
                </a:solidFill>
                <a:latin typeface="Consolas" panose="020B0609020204030204" pitchFamily="49" charset="0"/>
              </a:rPr>
              <a:t>endl</a:t>
            </a:r>
            <a:r>
              <a:rPr lang="nb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1C00CF"/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Passagem de parâmetros por valor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589517" y="1211082"/>
            <a:ext cx="701296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395701" y="2360046"/>
            <a:ext cx="1296144" cy="363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5123892" y="4076332"/>
            <a:ext cx="972108" cy="468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7077715" y="4799615"/>
            <a:ext cx="2203475" cy="326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 flipH="1" flipV="1">
            <a:off x="5123892" y="5339201"/>
            <a:ext cx="720080" cy="6564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81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2857578" y="1645615"/>
            <a:ext cx="80927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pt-BR" sz="15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iostream</a:t>
            </a:r>
            <a:r>
              <a:rPr lang="pt-BR" sz="15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BR" sz="1500" dirty="0">
              <a:latin typeface="Consolas" panose="020B0609020204030204" pitchFamily="49" charset="0"/>
            </a:endParaRPr>
          </a:p>
          <a:p>
            <a:r>
              <a:rPr lang="pt-B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using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namespace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500" dirty="0">
              <a:latin typeface="Consolas" panose="020B0609020204030204" pitchFamily="49" charset="0"/>
            </a:endParaRPr>
          </a:p>
          <a:p>
            <a:r>
              <a:rPr lang="pt-B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troca(</a:t>
            </a:r>
            <a:r>
              <a:rPr lang="pt-B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pt-B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b);</a:t>
            </a:r>
          </a:p>
          <a:p>
            <a:endParaRPr lang="pt-BR" sz="1500" dirty="0">
              <a:latin typeface="Consolas" panose="020B0609020204030204" pitchFamily="49" charset="0"/>
            </a:endParaRPr>
          </a:p>
          <a:p>
            <a:r>
              <a:rPr lang="pt-B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a = 10;</a:t>
            </a:r>
          </a:p>
          <a:p>
            <a:pPr lvl="1"/>
            <a:r>
              <a:rPr lang="pt-B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b = 20;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troca(a, b);</a:t>
            </a:r>
          </a:p>
          <a:p>
            <a:pPr lvl="1"/>
            <a:r>
              <a:rPr lang="pt-B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500" dirty="0">
                <a:solidFill>
                  <a:srgbClr val="2A00FF"/>
                </a:solidFill>
                <a:latin typeface="Consolas" panose="020B0609020204030204" pitchFamily="49" charset="0"/>
              </a:rPr>
              <a:t>"Valor de A e B não foi alterado:"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b &lt;&lt; </a:t>
            </a:r>
            <a:r>
              <a:rPr lang="pt-B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500" dirty="0">
              <a:latin typeface="Consolas" panose="020B0609020204030204" pitchFamily="49" charset="0"/>
            </a:endParaRPr>
          </a:p>
          <a:p>
            <a:r>
              <a:rPr lang="pt-B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troca(</a:t>
            </a:r>
            <a:r>
              <a:rPr lang="pt-B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pt-BR" sz="15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a = b;</a:t>
            </a:r>
          </a:p>
          <a:p>
            <a:pPr lvl="1"/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b = a + 100;</a:t>
            </a:r>
          </a:p>
          <a:p>
            <a:pPr lvl="1"/>
            <a:r>
              <a:rPr lang="pt-B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pt-BR" sz="1500" dirty="0">
                <a:solidFill>
                  <a:srgbClr val="2A00FF"/>
                </a:solidFill>
                <a:latin typeface="Consolas" panose="020B0609020204030204" pitchFamily="49" charset="0"/>
              </a:rPr>
              <a:t>"Valor de A e B: "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a &lt;&lt; b &lt;&lt; </a:t>
            </a:r>
            <a:r>
              <a:rPr lang="pt-B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1412" y="1538101"/>
            <a:ext cx="872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/>
              <a:t>Exemplo:</a:t>
            </a:r>
          </a:p>
        </p:txBody>
      </p:sp>
      <p:sp>
        <p:nvSpPr>
          <p:cNvPr id="15" name="TextBox 18"/>
          <p:cNvSpPr txBox="1"/>
          <p:nvPr/>
        </p:nvSpPr>
        <p:spPr>
          <a:xfrm>
            <a:off x="6589311" y="2138350"/>
            <a:ext cx="27556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Variáveis </a:t>
            </a:r>
            <a:r>
              <a:rPr lang="pt-BR" sz="1500" b="1" i="1" u="sng" dirty="0">
                <a:solidFill>
                  <a:srgbClr val="008000"/>
                </a:solidFill>
                <a:latin typeface="Trebuchet MS" panose="020B0603020202020204" pitchFamily="34" charset="0"/>
              </a:rPr>
              <a:t>a</a:t>
            </a:r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 e </a:t>
            </a:r>
            <a:r>
              <a:rPr lang="pt-BR" sz="1500" b="1" i="1" u="sng" dirty="0">
                <a:solidFill>
                  <a:srgbClr val="008000"/>
                </a:solidFill>
                <a:latin typeface="Trebuchet MS" panose="020B0603020202020204" pitchFamily="34" charset="0"/>
              </a:rPr>
              <a:t>b</a:t>
            </a:r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 tem valor 10 e 20</a:t>
            </a:r>
          </a:p>
        </p:txBody>
      </p:sp>
      <p:sp>
        <p:nvSpPr>
          <p:cNvPr id="16" name="Rectangle 20"/>
          <p:cNvSpPr/>
          <p:nvPr/>
        </p:nvSpPr>
        <p:spPr>
          <a:xfrm>
            <a:off x="3329936" y="3487173"/>
            <a:ext cx="1263706" cy="5276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urved Connector 19"/>
          <p:cNvCxnSpPr>
            <a:stCxn id="15" idx="1"/>
            <a:endCxn id="16" idx="3"/>
          </p:cNvCxnSpPr>
          <p:nvPr/>
        </p:nvCxnSpPr>
        <p:spPr>
          <a:xfrm rot="10800000" flipV="1">
            <a:off x="4593644" y="2415349"/>
            <a:ext cx="1995669" cy="1335661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18"/>
          <p:cNvSpPr txBox="1"/>
          <p:nvPr/>
        </p:nvSpPr>
        <p:spPr>
          <a:xfrm>
            <a:off x="7412900" y="2953989"/>
            <a:ext cx="24531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Variáveis </a:t>
            </a:r>
            <a:r>
              <a:rPr lang="pt-BR" sz="1500" b="1" i="1" u="sng" dirty="0">
                <a:solidFill>
                  <a:srgbClr val="008000"/>
                </a:solidFill>
                <a:latin typeface="Trebuchet MS" panose="020B0603020202020204" pitchFamily="34" charset="0"/>
              </a:rPr>
              <a:t>a</a:t>
            </a:r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 e </a:t>
            </a:r>
            <a:r>
              <a:rPr lang="pt-BR" sz="1500" b="1" i="1" u="sng" dirty="0">
                <a:solidFill>
                  <a:srgbClr val="008000"/>
                </a:solidFill>
                <a:latin typeface="Trebuchet MS" panose="020B0603020202020204" pitchFamily="34" charset="0"/>
              </a:rPr>
              <a:t>b</a:t>
            </a:r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 continuam com o mesmo valor 10 e 20</a:t>
            </a:r>
          </a:p>
        </p:txBody>
      </p:sp>
      <p:sp>
        <p:nvSpPr>
          <p:cNvPr id="23" name="Rectangle 20"/>
          <p:cNvSpPr/>
          <p:nvPr/>
        </p:nvSpPr>
        <p:spPr>
          <a:xfrm>
            <a:off x="3329935" y="4199669"/>
            <a:ext cx="6536154" cy="2475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urved Connector 19"/>
          <p:cNvCxnSpPr>
            <a:stCxn id="22" idx="1"/>
            <a:endCxn id="23" idx="0"/>
          </p:cNvCxnSpPr>
          <p:nvPr/>
        </p:nvCxnSpPr>
        <p:spPr>
          <a:xfrm rot="10800000" flipV="1">
            <a:off x="6598012" y="3346403"/>
            <a:ext cx="814888" cy="853265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18"/>
          <p:cNvSpPr txBox="1"/>
          <p:nvPr/>
        </p:nvSpPr>
        <p:spPr>
          <a:xfrm>
            <a:off x="7340398" y="4686539"/>
            <a:ext cx="22594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Trocamos o valor de </a:t>
            </a:r>
            <a:r>
              <a:rPr lang="pt-BR" sz="1500" b="1" i="1" u="sng" dirty="0">
                <a:solidFill>
                  <a:srgbClr val="008000"/>
                </a:solidFill>
                <a:latin typeface="Trebuchet MS" panose="020B0603020202020204" pitchFamily="34" charset="0"/>
              </a:rPr>
              <a:t>a</a:t>
            </a:r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 com </a:t>
            </a:r>
            <a:r>
              <a:rPr lang="pt-BR" sz="1500" b="1" i="1" u="sng" dirty="0">
                <a:solidFill>
                  <a:srgbClr val="008000"/>
                </a:solidFill>
                <a:latin typeface="Trebuchet MS" panose="020B0603020202020204" pitchFamily="34" charset="0"/>
              </a:rPr>
              <a:t>b</a:t>
            </a:r>
            <a:r>
              <a:rPr lang="pt-BR" sz="1500" b="1" i="1" dirty="0">
                <a:solidFill>
                  <a:srgbClr val="008000"/>
                </a:solidFill>
                <a:latin typeface="Trebuchet MS" panose="020B0603020202020204" pitchFamily="34" charset="0"/>
              </a:rPr>
              <a:t> dentro da função</a:t>
            </a:r>
          </a:p>
        </p:txBody>
      </p:sp>
      <p:cxnSp>
        <p:nvCxnSpPr>
          <p:cNvPr id="41" name="Curved Connector 19"/>
          <p:cNvCxnSpPr>
            <a:stCxn id="28" idx="2"/>
            <a:endCxn id="46" idx="3"/>
          </p:cNvCxnSpPr>
          <p:nvPr/>
        </p:nvCxnSpPr>
        <p:spPr>
          <a:xfrm rot="5400000">
            <a:off x="6439587" y="3759815"/>
            <a:ext cx="318976" cy="3742084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20"/>
          <p:cNvSpPr/>
          <p:nvPr/>
        </p:nvSpPr>
        <p:spPr>
          <a:xfrm>
            <a:off x="3329937" y="5533599"/>
            <a:ext cx="1398097" cy="5134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Passagem de parâmetros por valor</a:t>
            </a:r>
          </a:p>
        </p:txBody>
      </p:sp>
    </p:spTree>
    <p:extLst>
      <p:ext uri="{BB962C8B-B14F-4D97-AF65-F5344CB8AC3E}">
        <p14:creationId xmlns:p14="http://schemas.microsoft.com/office/powerpoint/2010/main" val="17427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2" grpId="0"/>
      <p:bldP spid="23" grpId="0" animBg="1"/>
      <p:bldP spid="28" grpId="0"/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8"/>
          <p:cNvSpPr txBox="1"/>
          <p:nvPr/>
        </p:nvSpPr>
        <p:spPr>
          <a:xfrm>
            <a:off x="1141412" y="1478570"/>
            <a:ext cx="7996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/>
              <a:t>O que é:</a:t>
            </a:r>
          </a:p>
          <a:p>
            <a:pPr algn="just">
              <a:lnSpc>
                <a:spcPct val="150000"/>
              </a:lnSpc>
            </a:pP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É quando uma variável é passada como parâmetro de uma função, e seu valor </a:t>
            </a:r>
            <a:r>
              <a:rPr lang="pt-BR" sz="2400" b="1" dirty="0"/>
              <a:t>original pode ser alterado</a:t>
            </a:r>
            <a:r>
              <a:rPr lang="pt-BR" sz="2400" dirty="0"/>
              <a:t>. </a:t>
            </a:r>
          </a:p>
        </p:txBody>
      </p:sp>
      <p:pic>
        <p:nvPicPr>
          <p:cNvPr id="16" name="Picture 4" descr="http://www.sandro.com.br/wp-content/uploads/2014/01/duvi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246" y="1679171"/>
            <a:ext cx="2312624" cy="30438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"/>
            <a:ext cx="11140440" cy="1325563"/>
          </a:xfrm>
        </p:spPr>
        <p:txBody>
          <a:bodyPr/>
          <a:lstStyle/>
          <a:p>
            <a:r>
              <a:rPr lang="pt-BR" dirty="0"/>
              <a:t>Passagem de parâmetros por referência</a:t>
            </a:r>
          </a:p>
        </p:txBody>
      </p:sp>
    </p:spTree>
    <p:extLst>
      <p:ext uri="{BB962C8B-B14F-4D97-AF65-F5344CB8AC3E}">
        <p14:creationId xmlns:p14="http://schemas.microsoft.com/office/powerpoint/2010/main" val="3683207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2649345" y="1667624"/>
            <a:ext cx="7227347" cy="4801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5125">
              <a:lnSpc>
                <a:spcPct val="107000"/>
              </a:lnSpc>
            </a:pPr>
            <a:r>
              <a:rPr lang="pt-BR" sz="13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3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pt-BR" sz="1300" dirty="0" err="1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pt-BR" sz="13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troca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&amp;a, </a:t>
            </a: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&amp;b);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3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= 10;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20;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pt-BR" sz="13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"Valor de A e B original:"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a &lt;&lt; </a:t>
            </a:r>
            <a:r>
              <a:rPr lang="pt-BR" sz="13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"-"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b &lt;&lt; </a:t>
            </a:r>
            <a:r>
              <a:rPr lang="pt-BR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troca(a, b);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</a:t>
            </a:r>
            <a:r>
              <a:rPr lang="pt-BR" sz="13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"Valor de A e B FOI alterado:"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a &lt;&lt; </a:t>
            </a:r>
            <a:r>
              <a:rPr lang="pt-BR" sz="13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"-"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b &lt;&lt; </a:t>
            </a:r>
            <a:r>
              <a:rPr lang="pt-BR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3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troca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&amp;a, </a:t>
            </a: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&amp;b)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b;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b = a;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a = </a:t>
            </a:r>
            <a:r>
              <a:rPr lang="pt-BR" sz="13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5125">
              <a:lnSpc>
                <a:spcPct val="107000"/>
              </a:lnSpc>
            </a:pPr>
            <a:r>
              <a:rPr lang="pt-BR" sz="13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1412" y="1478570"/>
            <a:ext cx="872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/>
              <a:t>Exemplo:</a:t>
            </a:r>
          </a:p>
        </p:txBody>
      </p:sp>
      <p:sp>
        <p:nvSpPr>
          <p:cNvPr id="15" name="TextBox 18"/>
          <p:cNvSpPr txBox="1"/>
          <p:nvPr/>
        </p:nvSpPr>
        <p:spPr>
          <a:xfrm>
            <a:off x="6978307" y="2626728"/>
            <a:ext cx="32589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</a:rPr>
              <a:t>Variáveis </a:t>
            </a:r>
            <a:r>
              <a:rPr lang="pt-BR" sz="1500" b="1" i="1" u="sng" dirty="0">
                <a:solidFill>
                  <a:srgbClr val="008000"/>
                </a:solidFill>
              </a:rPr>
              <a:t>a</a:t>
            </a:r>
            <a:r>
              <a:rPr lang="pt-BR" sz="1500" b="1" i="1" dirty="0">
                <a:solidFill>
                  <a:srgbClr val="008000"/>
                </a:solidFill>
              </a:rPr>
              <a:t> e </a:t>
            </a:r>
            <a:r>
              <a:rPr lang="pt-BR" sz="1500" b="1" i="1" u="sng" dirty="0">
                <a:solidFill>
                  <a:srgbClr val="008000"/>
                </a:solidFill>
              </a:rPr>
              <a:t>b</a:t>
            </a:r>
            <a:r>
              <a:rPr lang="pt-BR" sz="1500" b="1" i="1" dirty="0">
                <a:solidFill>
                  <a:srgbClr val="008000"/>
                </a:solidFill>
              </a:rPr>
              <a:t> tem valor 10 e 20</a:t>
            </a:r>
          </a:p>
        </p:txBody>
      </p:sp>
      <p:sp>
        <p:nvSpPr>
          <p:cNvPr id="16" name="Rectangle 20"/>
          <p:cNvSpPr/>
          <p:nvPr/>
        </p:nvSpPr>
        <p:spPr>
          <a:xfrm>
            <a:off x="3059364" y="3401450"/>
            <a:ext cx="1079961" cy="4408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urved Connector 19"/>
          <p:cNvCxnSpPr>
            <a:stCxn id="15" idx="1"/>
            <a:endCxn id="16" idx="3"/>
          </p:cNvCxnSpPr>
          <p:nvPr/>
        </p:nvCxnSpPr>
        <p:spPr>
          <a:xfrm rot="10800000" flipV="1">
            <a:off x="4139325" y="2788310"/>
            <a:ext cx="2838982" cy="83355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18"/>
          <p:cNvSpPr txBox="1"/>
          <p:nvPr/>
        </p:nvSpPr>
        <p:spPr>
          <a:xfrm>
            <a:off x="7002382" y="3244276"/>
            <a:ext cx="3274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</a:rPr>
              <a:t>Variáveis </a:t>
            </a:r>
            <a:r>
              <a:rPr lang="pt-BR" sz="1500" b="1" i="1" u="sng" dirty="0">
                <a:solidFill>
                  <a:srgbClr val="008000"/>
                </a:solidFill>
              </a:rPr>
              <a:t>a</a:t>
            </a:r>
            <a:r>
              <a:rPr lang="pt-BR" sz="1500" b="1" i="1" dirty="0">
                <a:solidFill>
                  <a:srgbClr val="008000"/>
                </a:solidFill>
              </a:rPr>
              <a:t> e </a:t>
            </a:r>
            <a:r>
              <a:rPr lang="pt-BR" sz="1500" b="1" i="1" u="sng" dirty="0">
                <a:solidFill>
                  <a:srgbClr val="008000"/>
                </a:solidFill>
              </a:rPr>
              <a:t>b</a:t>
            </a:r>
            <a:r>
              <a:rPr lang="pt-BR" sz="1500" b="1" i="1" dirty="0">
                <a:solidFill>
                  <a:srgbClr val="008000"/>
                </a:solidFill>
              </a:rPr>
              <a:t> mudam de valor</a:t>
            </a:r>
          </a:p>
        </p:txBody>
      </p:sp>
      <p:sp>
        <p:nvSpPr>
          <p:cNvPr id="23" name="Rectangle 20"/>
          <p:cNvSpPr/>
          <p:nvPr/>
        </p:nvSpPr>
        <p:spPr>
          <a:xfrm>
            <a:off x="3059364" y="4221196"/>
            <a:ext cx="5856913" cy="2475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urved Connector 19"/>
          <p:cNvCxnSpPr>
            <a:stCxn id="22" idx="1"/>
            <a:endCxn id="23" idx="0"/>
          </p:cNvCxnSpPr>
          <p:nvPr/>
        </p:nvCxnSpPr>
        <p:spPr>
          <a:xfrm rot="10800000" flipV="1">
            <a:off x="5987822" y="3405858"/>
            <a:ext cx="1014561" cy="815337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18"/>
          <p:cNvSpPr txBox="1"/>
          <p:nvPr/>
        </p:nvSpPr>
        <p:spPr>
          <a:xfrm>
            <a:off x="5707719" y="4752109"/>
            <a:ext cx="33802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</a:rPr>
              <a:t>Trocamos o valor de </a:t>
            </a:r>
            <a:r>
              <a:rPr lang="pt-BR" sz="1500" b="1" i="1" u="sng" dirty="0">
                <a:solidFill>
                  <a:srgbClr val="008000"/>
                </a:solidFill>
              </a:rPr>
              <a:t>a</a:t>
            </a:r>
            <a:r>
              <a:rPr lang="pt-BR" sz="1500" b="1" i="1" dirty="0">
                <a:solidFill>
                  <a:srgbClr val="008000"/>
                </a:solidFill>
              </a:rPr>
              <a:t> com </a:t>
            </a:r>
            <a:r>
              <a:rPr lang="pt-BR" sz="1500" b="1" i="1" u="sng" dirty="0">
                <a:solidFill>
                  <a:srgbClr val="008000"/>
                </a:solidFill>
              </a:rPr>
              <a:t>b</a:t>
            </a:r>
            <a:r>
              <a:rPr lang="pt-BR" sz="1500" b="1" i="1" dirty="0">
                <a:solidFill>
                  <a:srgbClr val="008000"/>
                </a:solidFill>
              </a:rPr>
              <a:t> dentro da função</a:t>
            </a:r>
          </a:p>
        </p:txBody>
      </p:sp>
      <p:cxnSp>
        <p:nvCxnSpPr>
          <p:cNvPr id="41" name="Curved Connector 19"/>
          <p:cNvCxnSpPr>
            <a:stCxn id="28" idx="2"/>
            <a:endCxn id="46" idx="3"/>
          </p:cNvCxnSpPr>
          <p:nvPr/>
        </p:nvCxnSpPr>
        <p:spPr>
          <a:xfrm rot="5400000">
            <a:off x="5555218" y="3890216"/>
            <a:ext cx="426733" cy="3258514"/>
          </a:xfrm>
          <a:prstGeom prst="curvedConnector2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20"/>
          <p:cNvSpPr/>
          <p:nvPr/>
        </p:nvSpPr>
        <p:spPr>
          <a:xfrm>
            <a:off x="3059364" y="5307779"/>
            <a:ext cx="1079963" cy="850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18"/>
          <p:cNvSpPr txBox="1"/>
          <p:nvPr/>
        </p:nvSpPr>
        <p:spPr>
          <a:xfrm>
            <a:off x="7403490" y="1478570"/>
            <a:ext cx="2470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1" dirty="0">
                <a:solidFill>
                  <a:srgbClr val="008000"/>
                </a:solidFill>
              </a:rPr>
              <a:t>Referencia endereço de memória</a:t>
            </a:r>
          </a:p>
        </p:txBody>
      </p:sp>
      <p:sp>
        <p:nvSpPr>
          <p:cNvPr id="33" name="Rectangle 20"/>
          <p:cNvSpPr/>
          <p:nvPr/>
        </p:nvSpPr>
        <p:spPr>
          <a:xfrm>
            <a:off x="3630188" y="2542848"/>
            <a:ext cx="1547033" cy="2592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urved Connector 19"/>
          <p:cNvCxnSpPr>
            <a:stCxn id="31" idx="1"/>
            <a:endCxn id="33" idx="3"/>
          </p:cNvCxnSpPr>
          <p:nvPr/>
        </p:nvCxnSpPr>
        <p:spPr>
          <a:xfrm rot="10800000" flipV="1">
            <a:off x="5177222" y="1755569"/>
            <a:ext cx="2226269" cy="916914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2"/>
            <a:ext cx="10957560" cy="1325563"/>
          </a:xfrm>
        </p:spPr>
        <p:txBody>
          <a:bodyPr/>
          <a:lstStyle/>
          <a:p>
            <a:r>
              <a:rPr lang="pt-BR" dirty="0"/>
              <a:t>Passagem de parâmetros por referência</a:t>
            </a:r>
          </a:p>
        </p:txBody>
      </p:sp>
    </p:spTree>
    <p:extLst>
      <p:ext uri="{BB962C8B-B14F-4D97-AF65-F5344CB8AC3E}">
        <p14:creationId xmlns:p14="http://schemas.microsoft.com/office/powerpoint/2010/main" val="1417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2" grpId="0"/>
      <p:bldP spid="23" grpId="0" animBg="1"/>
      <p:bldP spid="28" grpId="0"/>
      <p:bldP spid="46" grpId="0" animBg="1"/>
      <p:bldP spid="31" grpId="0"/>
      <p:bldP spid="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C++ duas funções podem ter o mesmo nome se:</a:t>
            </a:r>
          </a:p>
          <a:p>
            <a:pPr lvl="1"/>
            <a:r>
              <a:rPr lang="pt-BR" dirty="0"/>
              <a:t>Tiverem um nº diferente de parâmetros e/ou</a:t>
            </a:r>
          </a:p>
          <a:p>
            <a:pPr lvl="1"/>
            <a:r>
              <a:rPr lang="pt-BR" dirty="0"/>
              <a:t>Se os parâmetros forem de tipos diferentes (</a:t>
            </a:r>
            <a:r>
              <a:rPr lang="pt-BR" dirty="0" err="1"/>
              <a:t>ints</a:t>
            </a:r>
            <a:r>
              <a:rPr lang="pt-BR" dirty="0"/>
              <a:t> </a:t>
            </a:r>
            <a:r>
              <a:rPr lang="pt-BR" dirty="0" err="1"/>
              <a:t>floats</a:t>
            </a:r>
            <a:r>
              <a:rPr lang="pt-BR" dirty="0"/>
              <a:t>,..)</a:t>
            </a:r>
          </a:p>
          <a:p>
            <a:r>
              <a:rPr lang="pt-BR" dirty="0">
                <a:solidFill>
                  <a:srgbClr val="FF0000"/>
                </a:solidFill>
              </a:rPr>
              <a:t>A função não pode ser sobrecarregadas apenas com diferentes tipo de retorno de função </a:t>
            </a:r>
            <a:r>
              <a:rPr lang="pt-BR" dirty="0"/>
              <a:t>(</a:t>
            </a:r>
            <a:r>
              <a:rPr lang="pt-BR" dirty="0" err="1"/>
              <a:t>ie</a:t>
            </a:r>
            <a:r>
              <a:rPr lang="pt-BR" dirty="0"/>
              <a:t>, uma função retornar </a:t>
            </a:r>
            <a:r>
              <a:rPr lang="pt-BR" dirty="0" err="1"/>
              <a:t>ints</a:t>
            </a:r>
            <a:r>
              <a:rPr lang="pt-BR" dirty="0"/>
              <a:t> e a outra retornar </a:t>
            </a:r>
            <a:r>
              <a:rPr lang="pt-BR" dirty="0" err="1"/>
              <a:t>floats</a:t>
            </a:r>
            <a:r>
              <a:rPr lang="pt-BR" dirty="0"/>
              <a:t>) então os parâmetros é que interessam.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02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default (padrão)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acontecer que tenhamos que passar várias vezes o mesmo valor como parâmetro de uma função. Para simplificar a chamada a funções que variam pouco podemos definir uma parâmetro default.</a:t>
            </a:r>
          </a:p>
          <a:p>
            <a:r>
              <a:rPr lang="pt-BR" dirty="0"/>
              <a:t>Os parâmetros por default devem ser os últimos da lista, ou seja, mais à direita. 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66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Uma função é um conjunto de instruções desenhadas para cumprir determinada tarefa e agrupadas em uma unidade com um nome para referi-la.</a:t>
            </a:r>
          </a:p>
          <a:p>
            <a:r>
              <a:rPr lang="pt-BR" dirty="0"/>
              <a:t> </a:t>
            </a:r>
            <a:r>
              <a:rPr lang="pt-BR" dirty="0" smtClean="0"/>
              <a:t>Qualquer </a:t>
            </a:r>
            <a:r>
              <a:rPr lang="pt-BR" dirty="0"/>
              <a:t>sequência de instruções que apareça mais de uma vez no programa é candidata a ser uma função;</a:t>
            </a:r>
          </a:p>
          <a:p>
            <a:r>
              <a:rPr lang="pt-BR" dirty="0" smtClean="0"/>
              <a:t>O </a:t>
            </a:r>
            <a:r>
              <a:rPr lang="pt-BR" dirty="0"/>
              <a:t>código de uma função é agregado ao programa uma única vez e pode ser executado muitas vezes no decorrer do programa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Código</a:t>
            </a:r>
            <a:r>
              <a:rPr lang="pt-BR" dirty="0"/>
              <a:t> que pode ser </a:t>
            </a:r>
            <a:r>
              <a:rPr lang="pt-BR" dirty="0" smtClean="0"/>
              <a:t>chamado várias</a:t>
            </a:r>
            <a:r>
              <a:rPr lang="pt-BR" dirty="0"/>
              <a:t> vezes em diferentes partes </a:t>
            </a:r>
            <a:r>
              <a:rPr lang="pt-BR" dirty="0" smtClean="0"/>
              <a:t>do programa</a:t>
            </a:r>
            <a:r>
              <a:rPr lang="pt-BR" dirty="0"/>
              <a:t> e com diferentes parâmetros, trouxe uma </a:t>
            </a:r>
            <a:r>
              <a:rPr lang="pt-BR" dirty="0" smtClean="0"/>
              <a:t>grande estruturação</a:t>
            </a:r>
            <a:r>
              <a:rPr lang="pt-BR" dirty="0"/>
              <a:t> à </a:t>
            </a:r>
            <a:r>
              <a:rPr lang="pt-BR" dirty="0" smtClean="0"/>
              <a:t>programação.</a:t>
            </a:r>
            <a:endParaRPr lang="pt-BR" dirty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436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default (padrão)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50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38200" y="1325561"/>
            <a:ext cx="78818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sz="2000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en-US" sz="2000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</a:t>
            </a:r>
            <a:r>
              <a:rPr lang="en-US" sz="20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b, </a:t>
            </a:r>
            <a:r>
              <a:rPr lang="en-US" sz="20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20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2000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"Meu Primeiro argumento: 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a&lt;&lt;</a:t>
            </a:r>
            <a:r>
              <a:rPr lang="pt-BR" sz="20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20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2000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"Meu segundo argumento: 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b&lt;&lt;</a:t>
            </a:r>
            <a:r>
              <a:rPr lang="pt-BR" sz="20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20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2000" dirty="0">
                <a:solidFill>
                  <a:srgbClr val="C41A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"Meu terceiro argumento: 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c&lt;&lt;</a:t>
            </a:r>
            <a:r>
              <a:rPr lang="pt-BR" sz="2000" dirty="0" err="1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pt-BR" sz="20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2000" dirty="0">
                <a:solidFill>
                  <a:srgbClr val="5C2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funcao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2000" dirty="0" err="1">
                <a:solidFill>
                  <a:srgbClr val="AA0D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1C00C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30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1.</a:t>
            </a:r>
            <a:r>
              <a:rPr lang="pt-BR" sz="2400" dirty="0"/>
              <a:t> Faça uma função que recebe por parâmetro o raio de uma esfera e calcula o seu volume (v = 4/3.P .R</a:t>
            </a:r>
            <a:r>
              <a:rPr lang="pt-BR" sz="2400" baseline="30000" dirty="0"/>
              <a:t>3</a:t>
            </a:r>
            <a:r>
              <a:rPr lang="pt-BR" sz="2400" dirty="0"/>
              <a:t>).</a:t>
            </a:r>
          </a:p>
          <a:p>
            <a:pPr marL="0" indent="0">
              <a:buNone/>
            </a:pPr>
            <a:r>
              <a:rPr lang="pt-BR" sz="2400" dirty="0"/>
              <a:t>2. Escreva </a:t>
            </a:r>
            <a:r>
              <a:rPr lang="pt-BR" sz="2400" dirty="0" smtClean="0"/>
              <a:t>uma função que </a:t>
            </a:r>
            <a:r>
              <a:rPr lang="pt-BR" sz="2400" dirty="0"/>
              <a:t>recebe as 3 notas de um aluno por parâmetro e uma letra. Se a letra for A o procedimento calcula a média aritmética das notas do aluno, se for P, a sua média ponderada (pesos: 5, 3 e </a:t>
            </a:r>
            <a:r>
              <a:rPr lang="pt-BR" sz="2400" dirty="0" smtClean="0"/>
              <a:t>2). </a:t>
            </a:r>
            <a:r>
              <a:rPr lang="pt-BR" sz="2400" dirty="0"/>
              <a:t>A média calculada também deve retornar por parâmetro.</a:t>
            </a:r>
          </a:p>
          <a:p>
            <a:pPr marL="0" indent="0">
              <a:buNone/>
            </a:pPr>
            <a:r>
              <a:rPr lang="pt-BR" sz="2400" dirty="0"/>
              <a:t>3. Faça uma função que recebe por parâmetro um valor inteiro e positivo e retorna o valor lógico Verdadeiro caso o valor seja primo e Falso em caso contrário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84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4. Crie uma </a:t>
            </a:r>
            <a:r>
              <a:rPr lang="pt-BR" sz="2400" dirty="0"/>
              <a:t>função que </a:t>
            </a:r>
            <a:r>
              <a:rPr lang="pt-BR" sz="2400" dirty="0" smtClean="0"/>
              <a:t>receba a </a:t>
            </a:r>
            <a:r>
              <a:rPr lang="pt-BR" sz="2400" dirty="0"/>
              <a:t>idade de uma pessoa em anos, meses e dias e </a:t>
            </a:r>
            <a:r>
              <a:rPr lang="pt-BR" sz="2400" dirty="0" smtClean="0"/>
              <a:t>retorne </a:t>
            </a:r>
            <a:r>
              <a:rPr lang="pt-BR" sz="2400" dirty="0"/>
              <a:t>essa idade expressa em dias.</a:t>
            </a:r>
          </a:p>
          <a:p>
            <a:pPr marL="0" indent="0">
              <a:buNone/>
            </a:pPr>
            <a:r>
              <a:rPr lang="pt-BR" sz="2400" dirty="0" smtClean="0"/>
              <a:t>5. </a:t>
            </a:r>
            <a:r>
              <a:rPr lang="pt-BR" sz="2400" dirty="0"/>
              <a:t>Faça uma função que verifique se um valor é perfeito ou não. Um valor é dito perfeito quando ele é igual a soma dos seus divisores excetuando ele próprio. (</a:t>
            </a:r>
            <a:r>
              <a:rPr lang="pt-BR" sz="2400" dirty="0" err="1"/>
              <a:t>Ex</a:t>
            </a:r>
            <a:r>
              <a:rPr lang="pt-BR" sz="2400" dirty="0"/>
              <a:t>: 6 é perfeito, 6 = 1 + 2 + 3, que são seus divisores). A função deve retornar um valor booleano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r>
              <a:rPr lang="pt-BR" sz="2400" dirty="0" smtClean="0"/>
              <a:t>6. </a:t>
            </a:r>
            <a:r>
              <a:rPr lang="pt-BR" sz="2400" dirty="0"/>
              <a:t>Faça uma função que recebe, por parâmetro, um valor inteiro e positivo e retorna o número de divisores desse valor.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3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4644"/>
            <a:ext cx="10515600" cy="1325563"/>
          </a:xfrm>
        </p:spPr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42885"/>
            <a:ext cx="10515600" cy="5030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7. Faça </a:t>
            </a:r>
            <a:r>
              <a:rPr lang="pt-BR" sz="2400" dirty="0"/>
              <a:t>uma função que recebe um valor inteiro e verifica se o valor é positivo ou negativo. A função deve retornar um valor booleano.</a:t>
            </a:r>
          </a:p>
          <a:p>
            <a:pPr marL="0" indent="0">
              <a:buNone/>
            </a:pPr>
            <a:r>
              <a:rPr lang="pt-BR" sz="2400" dirty="0" smtClean="0"/>
              <a:t>8. </a:t>
            </a:r>
            <a:r>
              <a:rPr lang="pt-BR" sz="2400" dirty="0"/>
              <a:t>Faça uma função que recebe um valor inteiro e verifica se o valor é par ou ímpar. A função deve retornar um valor booleano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r>
              <a:rPr lang="pt-BR" sz="2400" dirty="0" smtClean="0"/>
              <a:t>9. </a:t>
            </a:r>
            <a:r>
              <a:rPr lang="pt-BR" sz="2400" dirty="0"/>
              <a:t>Faça uma função que leia um número não determinado de valores positivos e retorna a média aritmética dos mesmos</a:t>
            </a:r>
            <a:r>
              <a:rPr lang="pt-BR" sz="2400" dirty="0" smtClean="0"/>
              <a:t>.(Crie </a:t>
            </a:r>
            <a:r>
              <a:rPr lang="pt-BR" sz="2400" smtClean="0"/>
              <a:t>um critério de parada)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10. Faça </a:t>
            </a:r>
            <a:r>
              <a:rPr lang="pt-BR" sz="2400" dirty="0"/>
              <a:t>um </a:t>
            </a:r>
            <a:r>
              <a:rPr lang="pt-BR" sz="2400" dirty="0" smtClean="0"/>
              <a:t>procedimento(função tipo </a:t>
            </a:r>
            <a:r>
              <a:rPr lang="pt-BR" sz="2400" dirty="0" err="1" smtClean="0"/>
              <a:t>void</a:t>
            </a:r>
            <a:r>
              <a:rPr lang="pt-BR" sz="2400" dirty="0" smtClean="0"/>
              <a:t>) </a:t>
            </a:r>
            <a:r>
              <a:rPr lang="pt-BR" sz="2400" dirty="0"/>
              <a:t>que lê 50 valores inteiros e retorna o maior e o menor deles.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4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smtClean="0"/>
              <a:t>11. </a:t>
            </a:r>
            <a:r>
              <a:rPr lang="pt-BR" sz="1800" dirty="0"/>
              <a:t>Escreva um procedimento que recebes 3 valores reais X, Y e Z e que verifique se esses valores podem ser os comprimentos dos lados de um triângulo e, neste caso, retornar qual o tipo de triângulo formado. Para que X, Y e Z formem um triângulo é necessário que a seguinte propriedade seja satisfeita: o comprimento de cada lado de um triângulo é menor do que a soma do comprimento dos outros dois lados. O procedimento deve identificar o tipo de triângulo formado observando as seguintes definições:</a:t>
            </a:r>
          </a:p>
          <a:p>
            <a:pPr marL="457200" lvl="1" indent="0">
              <a:spcAft>
                <a:spcPts val="500"/>
              </a:spcAft>
              <a:buNone/>
            </a:pPr>
            <a:r>
              <a:rPr lang="pt-BR" sz="1600" dirty="0"/>
              <a:t>Triângulo Equilátero: os comprimentos dos 3 lados são iguais.</a:t>
            </a:r>
          </a:p>
          <a:p>
            <a:pPr marL="457200" lvl="1" indent="0">
              <a:spcAft>
                <a:spcPts val="500"/>
              </a:spcAft>
              <a:buNone/>
            </a:pPr>
            <a:r>
              <a:rPr lang="pt-BR" sz="1600" dirty="0"/>
              <a:t>Triângulo Isósceles: os comprimentos de 2 lados são iguais.</a:t>
            </a:r>
          </a:p>
          <a:p>
            <a:pPr marL="457200" lvl="1" indent="0">
              <a:spcAft>
                <a:spcPts val="500"/>
              </a:spcAft>
              <a:buNone/>
            </a:pPr>
            <a:r>
              <a:rPr lang="pt-BR" sz="1600" dirty="0"/>
              <a:t>Triângulo Escaleno: os comprimentos dos 3 lados são diferentes.</a:t>
            </a:r>
          </a:p>
          <a:p>
            <a:pPr marL="0" indent="0">
              <a:buNone/>
            </a:pPr>
            <a:r>
              <a:rPr lang="pt-BR" sz="2000" dirty="0" smtClean="0"/>
              <a:t>12. </a:t>
            </a:r>
            <a:r>
              <a:rPr lang="pt-BR" sz="2000" dirty="0"/>
              <a:t>A prefeitura de uma cidade fez uma pesquisa entre os seus habitantes, coletando dados sobre o salário e número de filhos. Faça um procedimento que leia esses dados para um número não determinado de pessoas e retorne a média de salário da população, a média do número de filhos, o maior salário e o percentual de pessoas com salário até R$350,00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0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13. </a:t>
            </a:r>
            <a:r>
              <a:rPr lang="pt-BR" sz="2000" dirty="0" smtClean="0">
                <a:solidFill>
                  <a:srgbClr val="FF0000"/>
                </a:solidFill>
              </a:rPr>
              <a:t>Escreva </a:t>
            </a:r>
            <a:r>
              <a:rPr lang="pt-BR" sz="2000" dirty="0">
                <a:solidFill>
                  <a:srgbClr val="FF0000"/>
                </a:solidFill>
              </a:rPr>
              <a:t>uma função que recebe por parâmetro um valor inteiro e positivo N e retorna o valor de S </a:t>
            </a:r>
            <a:r>
              <a:rPr lang="pt-BR" sz="2000" dirty="0" smtClean="0">
                <a:solidFill>
                  <a:srgbClr val="FF0000"/>
                </a:solidFill>
              </a:rPr>
              <a:t>: </a:t>
            </a:r>
            <a:r>
              <a:rPr lang="pt-BR" sz="2000" dirty="0">
                <a:solidFill>
                  <a:srgbClr val="FF0000"/>
                </a:solidFill>
              </a:rPr>
              <a:t/>
            </a:r>
            <a:br>
              <a:rPr lang="pt-BR" sz="2000" dirty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rgbClr val="FF0000"/>
                </a:solidFill>
              </a:rPr>
              <a:t>	S= </a:t>
            </a:r>
            <a:r>
              <a:rPr lang="pt-BR" sz="2000" dirty="0">
                <a:solidFill>
                  <a:srgbClr val="FF0000"/>
                </a:solidFill>
              </a:rPr>
              <a:t>1 + ½ + 1/3 + ¼ + 1/5 + 1/N</a:t>
            </a:r>
            <a:endParaRPr lang="pt-BR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 smtClean="0"/>
              <a:t>14. </a:t>
            </a:r>
            <a:r>
              <a:rPr lang="pt-BR" sz="2000" dirty="0"/>
              <a:t>Escreva uma função que recebe, por parâmetro, um valor inteiro e positivo e retorna o somatório desse valor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15. </a:t>
            </a:r>
            <a:r>
              <a:rPr lang="pt-BR" sz="2000" dirty="0">
                <a:solidFill>
                  <a:srgbClr val="FF0000"/>
                </a:solidFill>
              </a:rPr>
              <a:t>Faça uma função que receba um valor inteiro e positivo e calcula o seu fatorial.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16. </a:t>
            </a:r>
            <a:r>
              <a:rPr lang="pt-BR" sz="2000" dirty="0">
                <a:solidFill>
                  <a:srgbClr val="FF0000"/>
                </a:solidFill>
              </a:rPr>
              <a:t>Escreva uma função que recebe por parâmetro um valor inteiro e positivo N e retorna o valor de S : </a:t>
            </a:r>
            <a:br>
              <a:rPr lang="pt-BR" sz="2000" dirty="0">
                <a:solidFill>
                  <a:srgbClr val="FF000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	S= 1 + 1/1! + ½! + 1/3! + 1 /N!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8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smtClean="0"/>
              <a:t>17.Faça </a:t>
            </a:r>
            <a:r>
              <a:rPr lang="pt-BR" dirty="0"/>
              <a:t>uma função que recebe, por parâmetro, a altura (</a:t>
            </a:r>
            <a:r>
              <a:rPr lang="pt-BR" dirty="0" err="1"/>
              <a:t>alt</a:t>
            </a:r>
            <a:r>
              <a:rPr lang="pt-BR" dirty="0"/>
              <a:t>) e o sexo de uma pessoa e retorna o seu peso ideal. Para homens, calcular o peso ideal usando a fórmula peso ideal = 72.7 x alt-58 e, para mulheres, peso ideal = 62.1 x alt-44.7.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18. Desenvolva uma função que </a:t>
            </a:r>
            <a:r>
              <a:rPr lang="pt-BR" dirty="0">
                <a:solidFill>
                  <a:srgbClr val="FF0000"/>
                </a:solidFill>
              </a:rPr>
              <a:t>receba três variáveis, 'a', 'b' e 'c', que são os coeficientes de uma equação do segundo grau e retorne o valor do delta, que é dado por 'b² -4ac'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1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19. Desenvolva uma função chamada </a:t>
            </a:r>
            <a:r>
              <a:rPr lang="pt-BR" dirty="0" err="1"/>
              <a:t>gerarNumero</a:t>
            </a:r>
            <a:r>
              <a:rPr lang="pt-BR" dirty="0"/>
              <a:t>() que retorna, através de sorteio, um número de 1 até 100.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20</a:t>
            </a:r>
            <a:r>
              <a:rPr lang="pt-BR" dirty="0" smtClean="0">
                <a:solidFill>
                  <a:srgbClr val="FF0000"/>
                </a:solidFill>
              </a:rPr>
              <a:t>. Faça </a:t>
            </a:r>
            <a:r>
              <a:rPr lang="pt-BR" dirty="0">
                <a:solidFill>
                  <a:srgbClr val="FF0000"/>
                </a:solidFill>
              </a:rPr>
              <a:t>um procedimento que recebe, por parâmetro, a hora de inicio e a hora de término de um jogo, ambas subdivididas em 2 valores distintos: horas e minutos. O procedimento deve retornar, também por parâmetro, a duração do jogo em horas e minutos, considerando que o tempo máximo de duração de um jogo é de 24 horas e que o jogo pode começar em um dia e terminar no outro.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381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21. Faça </a:t>
            </a:r>
            <a:r>
              <a:rPr lang="pt-BR" dirty="0"/>
              <a:t>um procedimento que recebe um vetor X de 30 elementos inteiros, por parâmetro, e retorna, também por parâmetro, dois vetores A e B. O vetor A deve conter os elementos pares de X e o vetor B, os elementos ímpares. 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2017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32500" lnSpcReduction="20000"/>
          </a:bodyPr>
          <a:lstStyle/>
          <a:p>
            <a:r>
              <a:rPr lang="pt-BR" dirty="0"/>
              <a:t>// Protótipos </a:t>
            </a:r>
            <a:br>
              <a:rPr lang="pt-BR" dirty="0"/>
            </a:br>
            <a:r>
              <a:rPr lang="pt-BR" dirty="0" err="1"/>
              <a:t>void</a:t>
            </a:r>
            <a:r>
              <a:rPr lang="pt-BR" dirty="0"/>
              <a:t> vetor ( </a:t>
            </a:r>
            <a:r>
              <a:rPr lang="pt-BR" dirty="0" err="1"/>
              <a:t>int</a:t>
            </a:r>
            <a:r>
              <a:rPr lang="pt-BR" dirty="0"/>
              <a:t> *,</a:t>
            </a:r>
            <a:r>
              <a:rPr lang="pt-BR" dirty="0" err="1"/>
              <a:t>int</a:t>
            </a:r>
            <a:r>
              <a:rPr lang="pt-BR" dirty="0"/>
              <a:t> * ,</a:t>
            </a:r>
            <a:r>
              <a:rPr lang="pt-BR" dirty="0" err="1"/>
              <a:t>int</a:t>
            </a:r>
            <a:r>
              <a:rPr lang="pt-BR" dirty="0"/>
              <a:t> * ); </a:t>
            </a:r>
            <a:br>
              <a:rPr lang="pt-BR" dirty="0"/>
            </a:br>
            <a:r>
              <a:rPr lang="pt-BR" dirty="0"/>
              <a:t>//fim. 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void</a:t>
            </a:r>
            <a:r>
              <a:rPr lang="pt-BR" dirty="0"/>
              <a:t> vetor (</a:t>
            </a:r>
            <a:r>
              <a:rPr lang="pt-BR" dirty="0" err="1"/>
              <a:t>int</a:t>
            </a:r>
            <a:r>
              <a:rPr lang="pt-BR" dirty="0"/>
              <a:t> *</a:t>
            </a:r>
            <a:r>
              <a:rPr lang="pt-BR" dirty="0" err="1"/>
              <a:t>xp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*</a:t>
            </a:r>
            <a:r>
              <a:rPr lang="pt-BR" dirty="0" err="1"/>
              <a:t>ap</a:t>
            </a:r>
            <a:r>
              <a:rPr lang="pt-BR" dirty="0"/>
              <a:t> , </a:t>
            </a:r>
            <a:r>
              <a:rPr lang="pt-BR" dirty="0" err="1"/>
              <a:t>int</a:t>
            </a:r>
            <a:r>
              <a:rPr lang="pt-BR" dirty="0"/>
              <a:t> *</a:t>
            </a:r>
            <a:r>
              <a:rPr lang="pt-BR" dirty="0" err="1"/>
              <a:t>bp</a:t>
            </a:r>
            <a:r>
              <a:rPr lang="pt-BR" dirty="0"/>
              <a:t>) </a:t>
            </a:r>
            <a:br>
              <a:rPr lang="pt-BR" dirty="0"/>
            </a:br>
            <a:r>
              <a:rPr lang="pt-BR" dirty="0"/>
              <a:t>{ </a:t>
            </a:r>
            <a:br>
              <a:rPr lang="pt-BR" dirty="0"/>
            </a:b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i,con_a</a:t>
            </a:r>
            <a:r>
              <a:rPr lang="pt-BR" dirty="0"/>
              <a:t>=0,con_b=0; </a:t>
            </a:r>
            <a:br>
              <a:rPr lang="pt-BR" dirty="0"/>
            </a:br>
            <a:r>
              <a:rPr lang="pt-BR" dirty="0"/>
              <a:t>for ( i=0 ; i&lt;=29 ; i++ ) </a:t>
            </a:r>
            <a:br>
              <a:rPr lang="pt-BR" dirty="0"/>
            </a:br>
            <a:r>
              <a:rPr lang="pt-BR" dirty="0"/>
              <a:t>{ 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 (</a:t>
            </a:r>
            <a:r>
              <a:rPr lang="pt-BR" dirty="0" err="1"/>
              <a:t>xp</a:t>
            </a:r>
            <a:r>
              <a:rPr lang="pt-BR" dirty="0"/>
              <a:t>[i] % 2) == 0 ) </a:t>
            </a:r>
            <a:br>
              <a:rPr lang="pt-BR" dirty="0"/>
            </a:br>
            <a:r>
              <a:rPr lang="pt-BR" dirty="0"/>
              <a:t>{ </a:t>
            </a:r>
            <a:br>
              <a:rPr lang="pt-BR" dirty="0"/>
            </a:br>
            <a:r>
              <a:rPr lang="pt-BR" dirty="0" err="1"/>
              <a:t>ap</a:t>
            </a:r>
            <a:r>
              <a:rPr lang="pt-BR" dirty="0"/>
              <a:t>[</a:t>
            </a:r>
            <a:r>
              <a:rPr lang="pt-BR" dirty="0" err="1"/>
              <a:t>con_a</a:t>
            </a:r>
            <a:r>
              <a:rPr lang="pt-BR" dirty="0"/>
              <a:t>] = </a:t>
            </a:r>
            <a:r>
              <a:rPr lang="pt-BR" dirty="0" err="1"/>
              <a:t>xp</a:t>
            </a:r>
            <a:r>
              <a:rPr lang="pt-BR" dirty="0"/>
              <a:t>[i]; </a:t>
            </a:r>
            <a:br>
              <a:rPr lang="pt-BR" dirty="0"/>
            </a:br>
            <a:r>
              <a:rPr lang="pt-BR" dirty="0" err="1"/>
              <a:t>con_a</a:t>
            </a:r>
            <a:r>
              <a:rPr lang="pt-BR" dirty="0"/>
              <a:t>++; </a:t>
            </a:r>
            <a:br>
              <a:rPr lang="pt-BR" dirty="0"/>
            </a:br>
            <a:r>
              <a:rPr lang="pt-BR" dirty="0"/>
              <a:t>} </a:t>
            </a:r>
            <a:br>
              <a:rPr lang="pt-BR" dirty="0"/>
            </a:br>
            <a:r>
              <a:rPr lang="pt-BR" dirty="0" err="1"/>
              <a:t>else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/>
              <a:t>{ </a:t>
            </a:r>
            <a:br>
              <a:rPr lang="pt-BR" dirty="0"/>
            </a:br>
            <a:r>
              <a:rPr lang="pt-BR" dirty="0" err="1"/>
              <a:t>bp</a:t>
            </a:r>
            <a:r>
              <a:rPr lang="pt-BR" dirty="0"/>
              <a:t>[</a:t>
            </a:r>
            <a:r>
              <a:rPr lang="pt-BR" dirty="0" err="1"/>
              <a:t>con_b</a:t>
            </a:r>
            <a:r>
              <a:rPr lang="pt-BR" dirty="0"/>
              <a:t>] = </a:t>
            </a:r>
            <a:r>
              <a:rPr lang="pt-BR" dirty="0" err="1"/>
              <a:t>xp</a:t>
            </a:r>
            <a:r>
              <a:rPr lang="pt-BR" dirty="0"/>
              <a:t>[i]; </a:t>
            </a:r>
            <a:br>
              <a:rPr lang="pt-BR" dirty="0"/>
            </a:br>
            <a:r>
              <a:rPr lang="pt-BR" dirty="0" err="1"/>
              <a:t>con_b</a:t>
            </a:r>
            <a:r>
              <a:rPr lang="pt-BR" dirty="0"/>
              <a:t>++; </a:t>
            </a:r>
            <a:br>
              <a:rPr lang="pt-BR" dirty="0"/>
            </a:br>
            <a:r>
              <a:rPr lang="pt-BR" dirty="0"/>
              <a:t>} </a:t>
            </a:r>
            <a:br>
              <a:rPr lang="pt-BR" dirty="0"/>
            </a:br>
            <a:r>
              <a:rPr lang="pt-BR" dirty="0"/>
              <a:t>} </a:t>
            </a:r>
            <a:br>
              <a:rPr lang="pt-BR" dirty="0"/>
            </a:br>
            <a:r>
              <a:rPr lang="pt-BR" dirty="0"/>
              <a:t>} 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int</a:t>
            </a:r>
            <a:r>
              <a:rPr lang="pt-BR" dirty="0"/>
              <a:t> </a:t>
            </a:r>
            <a:br>
              <a:rPr lang="pt-BR" dirty="0"/>
            </a:br>
            <a:r>
              <a:rPr lang="pt-BR" dirty="0" err="1"/>
              <a:t>main</a:t>
            </a:r>
            <a:r>
              <a:rPr lang="pt-BR" dirty="0"/>
              <a:t> () </a:t>
            </a:r>
            <a:br>
              <a:rPr lang="pt-BR" dirty="0"/>
            </a:br>
            <a:r>
              <a:rPr lang="pt-BR" dirty="0"/>
              <a:t>{ </a:t>
            </a:r>
            <a:br>
              <a:rPr lang="pt-BR" dirty="0"/>
            </a:br>
            <a:r>
              <a:rPr lang="pt-BR" dirty="0" err="1"/>
              <a:t>int</a:t>
            </a:r>
            <a:r>
              <a:rPr lang="pt-BR" dirty="0"/>
              <a:t> x[30],a[30],b[30],i; // (A) para ímpares (B) para par ; </a:t>
            </a:r>
            <a:br>
              <a:rPr lang="pt-BR" dirty="0"/>
            </a:br>
            <a:r>
              <a:rPr lang="pt-BR" dirty="0" err="1"/>
              <a:t>int</a:t>
            </a:r>
            <a:r>
              <a:rPr lang="pt-BR" dirty="0"/>
              <a:t> *</a:t>
            </a:r>
            <a:r>
              <a:rPr lang="pt-BR" dirty="0" err="1"/>
              <a:t>xp</a:t>
            </a:r>
            <a:r>
              <a:rPr lang="pt-BR" dirty="0"/>
              <a:t>,*</a:t>
            </a:r>
            <a:r>
              <a:rPr lang="pt-BR" dirty="0" err="1"/>
              <a:t>ap</a:t>
            </a:r>
            <a:r>
              <a:rPr lang="pt-BR" dirty="0"/>
              <a:t>,*</a:t>
            </a:r>
            <a:r>
              <a:rPr lang="pt-BR" dirty="0" err="1"/>
              <a:t>bp</a:t>
            </a:r>
            <a:r>
              <a:rPr lang="pt-BR" dirty="0"/>
              <a:t>; 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xp</a:t>
            </a:r>
            <a:r>
              <a:rPr lang="pt-BR" dirty="0"/>
              <a:t> = &amp;x[0]; </a:t>
            </a:r>
            <a:br>
              <a:rPr lang="pt-BR" dirty="0"/>
            </a:br>
            <a:r>
              <a:rPr lang="pt-BR" dirty="0" err="1"/>
              <a:t>ap</a:t>
            </a:r>
            <a:r>
              <a:rPr lang="pt-BR" dirty="0"/>
              <a:t> = &amp;a[0]; </a:t>
            </a:r>
            <a:br>
              <a:rPr lang="pt-BR" dirty="0"/>
            </a:br>
            <a:r>
              <a:rPr lang="pt-BR" dirty="0" err="1"/>
              <a:t>bp</a:t>
            </a:r>
            <a:r>
              <a:rPr lang="pt-BR" dirty="0"/>
              <a:t> = &amp;b[0]; 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for ( i=0 ; i&lt;=29 ; i++ ) </a:t>
            </a:r>
            <a:br>
              <a:rPr lang="pt-BR" dirty="0"/>
            </a:br>
            <a:r>
              <a:rPr lang="pt-BR" dirty="0"/>
              <a:t>{ </a:t>
            </a:r>
            <a:br>
              <a:rPr lang="pt-BR" dirty="0"/>
            </a:br>
            <a:r>
              <a:rPr lang="pt-BR" dirty="0" err="1"/>
              <a:t>printf</a:t>
            </a:r>
            <a:r>
              <a:rPr lang="pt-BR" dirty="0"/>
              <a:t>(" %d Elemento : ",i); </a:t>
            </a:r>
            <a:br>
              <a:rPr lang="pt-BR" dirty="0"/>
            </a:br>
            <a:r>
              <a:rPr lang="pt-BR" dirty="0" err="1"/>
              <a:t>scanf</a:t>
            </a:r>
            <a:r>
              <a:rPr lang="pt-BR" dirty="0"/>
              <a:t>("%</a:t>
            </a:r>
            <a:r>
              <a:rPr lang="pt-BR" dirty="0" err="1"/>
              <a:t>d",&amp;x</a:t>
            </a:r>
            <a:r>
              <a:rPr lang="pt-BR" dirty="0"/>
              <a:t>[i]); </a:t>
            </a:r>
            <a:br>
              <a:rPr lang="pt-BR" dirty="0"/>
            </a:br>
            <a:r>
              <a:rPr lang="pt-BR" dirty="0"/>
              <a:t>a[i] = 0; </a:t>
            </a:r>
            <a:br>
              <a:rPr lang="pt-BR" dirty="0"/>
            </a:br>
            <a:r>
              <a:rPr lang="pt-BR" dirty="0"/>
              <a:t>b[i] = 0; </a:t>
            </a:r>
            <a:br>
              <a:rPr lang="pt-BR" dirty="0"/>
            </a:br>
            <a:r>
              <a:rPr lang="pt-BR" dirty="0"/>
              <a:t>} </a:t>
            </a:r>
            <a:br>
              <a:rPr lang="pt-BR" dirty="0"/>
            </a:br>
            <a:r>
              <a:rPr lang="pt-BR" dirty="0" err="1"/>
              <a:t>printf</a:t>
            </a:r>
            <a:r>
              <a:rPr lang="pt-BR" dirty="0"/>
              <a:t>("\n\</a:t>
            </a:r>
            <a:r>
              <a:rPr lang="pt-BR" dirty="0" err="1"/>
              <a:t>nNumeros</a:t>
            </a:r>
            <a:r>
              <a:rPr lang="pt-BR" dirty="0"/>
              <a:t> pares \n\n"); </a:t>
            </a:r>
            <a:br>
              <a:rPr lang="pt-BR" dirty="0"/>
            </a:br>
            <a:r>
              <a:rPr lang="pt-BR" dirty="0"/>
              <a:t>vetor ( </a:t>
            </a:r>
            <a:r>
              <a:rPr lang="pt-BR" dirty="0" err="1"/>
              <a:t>xp,ap,bp</a:t>
            </a:r>
            <a:r>
              <a:rPr lang="pt-BR" dirty="0"/>
              <a:t> ); </a:t>
            </a:r>
            <a:br>
              <a:rPr lang="pt-BR" dirty="0"/>
            </a:br>
            <a:r>
              <a:rPr lang="pt-BR" dirty="0"/>
              <a:t>for ( i=0 ; i&lt;=29 ; i++ ) </a:t>
            </a:r>
            <a:br>
              <a:rPr lang="pt-BR" dirty="0"/>
            </a:br>
            <a:r>
              <a:rPr lang="pt-BR" dirty="0"/>
              <a:t>{ 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 a[i] != 0 ) </a:t>
            </a:r>
            <a:br>
              <a:rPr lang="pt-BR" dirty="0"/>
            </a:br>
            <a:r>
              <a:rPr lang="pt-BR" dirty="0"/>
              <a:t>{ </a:t>
            </a:r>
            <a:br>
              <a:rPr lang="pt-BR" dirty="0"/>
            </a:br>
            <a:r>
              <a:rPr lang="pt-BR" dirty="0" err="1"/>
              <a:t>printf</a:t>
            </a:r>
            <a:r>
              <a:rPr lang="pt-BR" dirty="0"/>
              <a:t>("\n %d \n ", a[i]); </a:t>
            </a:r>
            <a:br>
              <a:rPr lang="pt-BR" dirty="0"/>
            </a:br>
            <a:r>
              <a:rPr lang="pt-BR" dirty="0"/>
              <a:t>} </a:t>
            </a:r>
            <a:br>
              <a:rPr lang="pt-BR" dirty="0"/>
            </a:br>
            <a:r>
              <a:rPr lang="pt-BR" dirty="0"/>
              <a:t>} </a:t>
            </a:r>
            <a:br>
              <a:rPr lang="pt-BR" dirty="0"/>
            </a:br>
            <a:r>
              <a:rPr lang="pt-BR" dirty="0" err="1"/>
              <a:t>printf</a:t>
            </a:r>
            <a:r>
              <a:rPr lang="pt-BR" dirty="0"/>
              <a:t>("\n\</a:t>
            </a:r>
            <a:r>
              <a:rPr lang="pt-BR" dirty="0" err="1"/>
              <a:t>nNumeros</a:t>
            </a:r>
            <a:r>
              <a:rPr lang="pt-BR" dirty="0"/>
              <a:t> impares \n\n"); </a:t>
            </a:r>
            <a:br>
              <a:rPr lang="pt-BR" dirty="0"/>
            </a:br>
            <a:r>
              <a:rPr lang="pt-BR" dirty="0"/>
              <a:t>for ( i=0 ; i&lt;=29 ; i++ ) </a:t>
            </a:r>
            <a:br>
              <a:rPr lang="pt-BR" dirty="0"/>
            </a:br>
            <a:r>
              <a:rPr lang="pt-BR" dirty="0"/>
              <a:t>{ </a:t>
            </a:r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( b[i] != 0 ) </a:t>
            </a:r>
            <a:br>
              <a:rPr lang="pt-BR" dirty="0"/>
            </a:br>
            <a:r>
              <a:rPr lang="pt-BR" dirty="0"/>
              <a:t>{ </a:t>
            </a:r>
            <a:br>
              <a:rPr lang="pt-BR" dirty="0"/>
            </a:br>
            <a:r>
              <a:rPr lang="pt-BR" dirty="0" err="1"/>
              <a:t>printf</a:t>
            </a:r>
            <a:r>
              <a:rPr lang="pt-BR" dirty="0"/>
              <a:t>("\n %d \n ", b[i]); </a:t>
            </a:r>
            <a:br>
              <a:rPr lang="pt-BR" dirty="0"/>
            </a:br>
            <a:r>
              <a:rPr lang="pt-BR" dirty="0"/>
              <a:t>} </a:t>
            </a:r>
            <a:br>
              <a:rPr lang="pt-BR" dirty="0"/>
            </a:br>
            <a:r>
              <a:rPr lang="pt-BR" dirty="0"/>
              <a:t>} </a:t>
            </a:r>
            <a:br>
              <a:rPr lang="pt-BR" dirty="0"/>
            </a:br>
            <a:r>
              <a:rPr lang="pt-BR" dirty="0"/>
              <a:t>system("pause"); </a:t>
            </a:r>
            <a:br>
              <a:rPr lang="pt-BR" dirty="0"/>
            </a:br>
            <a:r>
              <a:rPr lang="pt-BR" dirty="0" err="1"/>
              <a:t>return</a:t>
            </a:r>
            <a:r>
              <a:rPr lang="pt-BR" dirty="0"/>
              <a:t> 0; </a:t>
            </a:r>
            <a:br>
              <a:rPr lang="pt-BR" dirty="0"/>
            </a:br>
            <a:r>
              <a:rPr lang="pt-BR" dirty="0"/>
              <a:t>} 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6FC0-0389-444E-93C0-E1C576663504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3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69393" y="2894799"/>
            <a:ext cx="4962110" cy="3425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CALCULADORA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1412" y="1478570"/>
            <a:ext cx="87246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Para pensar:</a:t>
            </a:r>
          </a:p>
          <a:p>
            <a:pPr algn="just"/>
            <a:endParaRPr lang="pt-BR" sz="2400" dirty="0"/>
          </a:p>
          <a:p>
            <a:pPr algn="just"/>
            <a:r>
              <a:rPr lang="pt-BR" sz="2000" dirty="0"/>
              <a:t>Em uma calculadora quais são as suas 4 principais operações?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615613" y="3189836"/>
            <a:ext cx="193459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SOMA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15613" y="4970558"/>
            <a:ext cx="1934591" cy="1066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MULTIPLICAÇÃO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54672" y="4970558"/>
            <a:ext cx="19561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DIVISÃO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954672" y="3189836"/>
            <a:ext cx="1956100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rebuchet MS" panose="020B0603020202020204" pitchFamily="34" charset="0"/>
              </a:rPr>
              <a:t>SUBTRAÇÃO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6587" y="3212476"/>
            <a:ext cx="4357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8000"/>
                </a:solidFill>
              </a:rPr>
              <a:t>Conseguimos definir as 4 principais operações da calculadora.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6587" y="4585773"/>
            <a:ext cx="514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8000"/>
                </a:solidFill>
              </a:rPr>
              <a:t>No desenvolvimento do código da calculadora vamos precisar criar as 4 funções de acordo com as operações definidas.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52573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14" grpId="0" animBg="1"/>
      <p:bldP spid="15" grpId="0" animBg="1"/>
      <p:bldP spid="16" grpId="0" animBg="1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1412" y="1478570"/>
            <a:ext cx="872467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Como criar funções:</a:t>
            </a:r>
          </a:p>
          <a:p>
            <a:pPr algn="just"/>
            <a:endParaRPr lang="pt-BR" sz="2400" dirty="0"/>
          </a:p>
          <a:p>
            <a:pPr marL="342900" indent="-342900" algn="just">
              <a:buFontTx/>
              <a:buChar char="-"/>
            </a:pPr>
            <a:r>
              <a:rPr lang="pt-BR" sz="2000" dirty="0"/>
              <a:t>Análise quais tarefas o programa vai executar;</a:t>
            </a:r>
          </a:p>
          <a:p>
            <a:pPr marL="342900" indent="-342900" algn="just">
              <a:buFontTx/>
              <a:buChar char="-"/>
            </a:pPr>
            <a:r>
              <a:rPr lang="pt-BR" sz="2000" dirty="0"/>
              <a:t>Identifique ações;</a:t>
            </a:r>
          </a:p>
          <a:p>
            <a:pPr marL="342900" indent="-342900" algn="just">
              <a:buFontTx/>
              <a:buChar char="-"/>
            </a:pPr>
            <a:r>
              <a:rPr lang="pt-BR" sz="2000" dirty="0"/>
              <a:t>Ações são </a:t>
            </a:r>
            <a:r>
              <a:rPr lang="pt-BR" sz="2000" b="1" dirty="0"/>
              <a:t>verbos</a:t>
            </a:r>
            <a:r>
              <a:rPr lang="pt-BR" sz="2000" dirty="0"/>
              <a:t> como inserir, alterar, excluir e </a:t>
            </a:r>
            <a:r>
              <a:rPr lang="pt-BR" sz="2000" dirty="0" err="1"/>
              <a:t>etc</a:t>
            </a:r>
            <a:r>
              <a:rPr lang="pt-BR" sz="2000" dirty="0"/>
              <a:t>;</a:t>
            </a:r>
          </a:p>
          <a:p>
            <a:pPr marL="342900" indent="-342900" algn="just">
              <a:buFontTx/>
              <a:buChar char="-"/>
            </a:pPr>
            <a:r>
              <a:rPr lang="pt-BR" sz="2000" dirty="0"/>
              <a:t>A partir das ações temos as funções.</a:t>
            </a:r>
          </a:p>
          <a:p>
            <a:pPr marL="342900" indent="-342900" algn="just">
              <a:buFontTx/>
              <a:buChar char="-"/>
            </a:pPr>
            <a:endParaRPr lang="pt-BR" sz="2000" dirty="0"/>
          </a:p>
          <a:p>
            <a:pPr algn="just"/>
            <a:r>
              <a:rPr lang="pt-BR" sz="2400" b="1" dirty="0"/>
              <a:t>Mais um exemplo:</a:t>
            </a:r>
          </a:p>
          <a:p>
            <a:pPr algn="just"/>
            <a:endParaRPr lang="pt-BR" sz="2400" dirty="0"/>
          </a:p>
          <a:p>
            <a:pPr algn="just"/>
            <a:r>
              <a:rPr lang="pt-BR" sz="2000" dirty="0"/>
              <a:t>Quais as funções da lista de contatos de um celular?</a:t>
            </a:r>
          </a:p>
          <a:p>
            <a:pPr algn="just"/>
            <a:endParaRPr lang="pt-BR" sz="2000" dirty="0"/>
          </a:p>
          <a:p>
            <a:pPr marL="342900" indent="-342900" algn="just">
              <a:buFontTx/>
              <a:buChar char="-"/>
            </a:pPr>
            <a:r>
              <a:rPr lang="pt-BR" sz="2000" b="1" dirty="0">
                <a:solidFill>
                  <a:srgbClr val="FF0000"/>
                </a:solidFill>
              </a:rPr>
              <a:t>Inserir</a:t>
            </a:r>
            <a:r>
              <a:rPr lang="pt-BR" sz="2000" dirty="0"/>
              <a:t> um Contato;</a:t>
            </a:r>
          </a:p>
          <a:p>
            <a:pPr marL="342900" indent="-342900" algn="just">
              <a:buFontTx/>
              <a:buChar char="-"/>
            </a:pPr>
            <a:r>
              <a:rPr lang="pt-BR" sz="2000" b="1" dirty="0">
                <a:solidFill>
                  <a:srgbClr val="FF0000"/>
                </a:solidFill>
              </a:rPr>
              <a:t>Alterar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um Contato;</a:t>
            </a:r>
          </a:p>
          <a:p>
            <a:pPr marL="342900" indent="-342900" algn="just">
              <a:buFontTx/>
              <a:buChar char="-"/>
            </a:pPr>
            <a:r>
              <a:rPr lang="pt-BR" sz="2000" b="1" dirty="0">
                <a:solidFill>
                  <a:srgbClr val="FF0000"/>
                </a:solidFill>
              </a:rPr>
              <a:t>Excluir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um Contato;</a:t>
            </a:r>
          </a:p>
          <a:p>
            <a:pPr marL="342900" indent="-342900" algn="just">
              <a:buFontTx/>
              <a:buChar char="-"/>
            </a:pPr>
            <a:r>
              <a:rPr lang="pt-BR" sz="2000" b="1" dirty="0">
                <a:solidFill>
                  <a:srgbClr val="FF0000"/>
                </a:solidFill>
              </a:rPr>
              <a:t>Discar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para um Contato.</a:t>
            </a:r>
          </a:p>
        </p:txBody>
      </p:sp>
      <p:pic>
        <p:nvPicPr>
          <p:cNvPr id="6146" name="Picture 2" descr="http://ibxk.com.br/2011/11/materias/224896879111644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749" y="3867586"/>
            <a:ext cx="3272330" cy="273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355971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código C++ que descreve o que a função faz é chamado de </a:t>
            </a:r>
            <a:r>
              <a:rPr lang="pt-BR" b="1" dirty="0"/>
              <a:t>definição da função</a:t>
            </a:r>
            <a:r>
              <a:rPr lang="pt-BR" dirty="0"/>
              <a:t>. Sua forma geral é a seguinte: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rgbClr val="AA0D91"/>
                </a:solidFill>
                <a:latin typeface="Consolas" panose="020B0609020204030204" pitchFamily="49" charset="0"/>
              </a:rPr>
              <a:t>tipo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1C00CF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5C2699"/>
                </a:solidFill>
                <a:latin typeface="Consolas" panose="020B0609020204030204" pitchFamily="49" charset="0"/>
              </a:rPr>
              <a:t>parametros</a:t>
            </a:r>
            <a:r>
              <a:rPr lang="pt-BR" dirty="0">
                <a:solidFill>
                  <a:srgbClr val="5C2699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instruções;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rgbClr val="AA0D91"/>
                </a:solidFill>
                <a:latin typeface="Consolas" panose="020B0609020204030204" pitchFamily="49" charset="0"/>
              </a:rPr>
              <a:t>return</a:t>
            </a:r>
            <a:r>
              <a:rPr lang="pt-BR" dirty="0" smtClean="0">
                <a:solidFill>
                  <a:srgbClr val="AA0D9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expressões_de_retorno</a:t>
            </a:r>
            <a:r>
              <a:rPr lang="pt-B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701296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01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Onde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tipo</a:t>
            </a:r>
            <a:r>
              <a:rPr lang="pt-BR" dirty="0"/>
              <a:t>: o tipo de retorno da função.</a:t>
            </a:r>
          </a:p>
          <a:p>
            <a:pPr lvl="1"/>
            <a:r>
              <a:rPr lang="pt-BR" i="1" dirty="0"/>
              <a:t>nome</a:t>
            </a:r>
            <a:r>
              <a:rPr lang="pt-BR" dirty="0"/>
              <a:t>: é o nome da função.</a:t>
            </a:r>
          </a:p>
          <a:p>
            <a:pPr lvl="1"/>
            <a:r>
              <a:rPr lang="pt-BR" dirty="0"/>
              <a:t>argumentos: lista de zero ou mais parâmetros que devem ser passados à função quando a mesma </a:t>
            </a:r>
            <a:r>
              <a:rPr lang="pt-BR" dirty="0" smtClean="0"/>
              <a:t>é chamada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instruções: conjunto de instruções que serão executadas quando a função for chamada.</a:t>
            </a:r>
          </a:p>
          <a:p>
            <a:pPr lvl="1"/>
            <a:r>
              <a:rPr lang="pt-BR" dirty="0" err="1"/>
              <a:t>expressão_de_retorno</a:t>
            </a:r>
            <a:r>
              <a:rPr lang="pt-BR" dirty="0"/>
              <a:t>: expressão retornada para o ponto onde a função foi chamada. Deve ser </a:t>
            </a:r>
            <a:r>
              <a:rPr lang="pt-BR" dirty="0" smtClean="0"/>
              <a:t>do mesmo </a:t>
            </a:r>
            <a:r>
              <a:rPr lang="pt-BR" dirty="0"/>
              <a:t>tipo de tipo.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251386" y="1484784"/>
            <a:ext cx="701296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2798-5012-47D3-A94D-133EAB9E5100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220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3375</Words>
  <Application>Microsoft Office PowerPoint</Application>
  <PresentationFormat>Personalizar</PresentationFormat>
  <Paragraphs>679</Paragraphs>
  <Slides>59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Tema do Office</vt:lpstr>
      <vt:lpstr>Funções</vt:lpstr>
      <vt:lpstr>O paradigma de programação procedural</vt:lpstr>
      <vt:lpstr>O paradigma de programação procedural</vt:lpstr>
      <vt:lpstr>Funções</vt:lpstr>
      <vt:lpstr>O que é?</vt:lpstr>
      <vt:lpstr>Funções</vt:lpstr>
      <vt:lpstr>Funções</vt:lpstr>
      <vt:lpstr>Definição da função</vt:lpstr>
      <vt:lpstr>Definição da função</vt:lpstr>
      <vt:lpstr>Funções</vt:lpstr>
      <vt:lpstr>Funções - Estrutura</vt:lpstr>
      <vt:lpstr>A função main()</vt:lpstr>
      <vt:lpstr>Os parênteses após o nome das funções</vt:lpstr>
      <vt:lpstr>Chaves</vt:lpstr>
      <vt:lpstr>Comando return</vt:lpstr>
      <vt:lpstr>Por que usar funções?</vt:lpstr>
      <vt:lpstr>O nome das funções</vt:lpstr>
      <vt:lpstr>Funções – Como Utilizar em c++</vt:lpstr>
      <vt:lpstr>Funções</vt:lpstr>
      <vt:lpstr>Funções</vt:lpstr>
      <vt:lpstr>Funções</vt:lpstr>
      <vt:lpstr>Chamando uma função</vt:lpstr>
      <vt:lpstr>Primeira função</vt:lpstr>
      <vt:lpstr>Função</vt:lpstr>
      <vt:lpstr>O protótipo de funções</vt:lpstr>
      <vt:lpstr>O protótipo de funções</vt:lpstr>
      <vt:lpstr>Protótipo externo e local</vt:lpstr>
      <vt:lpstr>Protótipo externo e local</vt:lpstr>
      <vt:lpstr>Eliminando o protótipo de funções</vt:lpstr>
      <vt:lpstr>Função sem protótipo</vt:lpstr>
      <vt:lpstr>Tipos de funções</vt:lpstr>
      <vt:lpstr>O comando return</vt:lpstr>
      <vt:lpstr>Apresentação do PowerPoint</vt:lpstr>
      <vt:lpstr>Limitações do comando return</vt:lpstr>
      <vt:lpstr>Funções que não retornam nada: Tipo void</vt:lpstr>
      <vt:lpstr>Funções</vt:lpstr>
      <vt:lpstr>Funções</vt:lpstr>
      <vt:lpstr>Passando vários argumentos</vt:lpstr>
      <vt:lpstr>Passando vários argumentos</vt:lpstr>
      <vt:lpstr>Chamadas a funções usadas como argumentos de outras funções</vt:lpstr>
      <vt:lpstr>Chamadas a funções usadas como argumentos de outras funções</vt:lpstr>
      <vt:lpstr>Parâmetros da função</vt:lpstr>
      <vt:lpstr>Passagem de parâmetros por valor</vt:lpstr>
      <vt:lpstr>Passagem de parâmetros por valor</vt:lpstr>
      <vt:lpstr>Passagem de parâmetros por valor</vt:lpstr>
      <vt:lpstr>Passagem de parâmetros por referência</vt:lpstr>
      <vt:lpstr>Passagem de parâmetros por referência</vt:lpstr>
      <vt:lpstr>Sobrecarga de funções</vt:lpstr>
      <vt:lpstr>Parâmetros default (padrão)</vt:lpstr>
      <vt:lpstr>Parâmetros default (padrão)</vt:lpstr>
      <vt:lpstr>Exercícios </vt:lpstr>
      <vt:lpstr>Exercícios </vt:lpstr>
      <vt:lpstr>Exercícios </vt:lpstr>
      <vt:lpstr>Exercícios </vt:lpstr>
      <vt:lpstr>Exercícios </vt:lpstr>
      <vt:lpstr>Exercícios</vt:lpstr>
      <vt:lpstr>Exercícios</vt:lpstr>
      <vt:lpstr>Exercícios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Mailson</dc:creator>
  <cp:lastModifiedBy>Professor</cp:lastModifiedBy>
  <cp:revision>33</cp:revision>
  <dcterms:created xsi:type="dcterms:W3CDTF">2017-07-19T20:20:39Z</dcterms:created>
  <dcterms:modified xsi:type="dcterms:W3CDTF">2019-09-04T00:23:55Z</dcterms:modified>
</cp:coreProperties>
</file>