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fa390f5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fa390f5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fa390f5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fa390f5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fa390f5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fa390f5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fa390f5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fa390f5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fa390f5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fa390f5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B7B7B7"/>
                </a:highlight>
              </a:rPr>
              <a:t>Suicídio e suas relações</a:t>
            </a:r>
            <a:endParaRPr>
              <a:solidFill>
                <a:srgbClr val="FFFFFF"/>
              </a:solidFill>
              <a:highlight>
                <a:srgbClr val="B7B7B7"/>
              </a:highlight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Correlações existentes entre as taxas de desenvolvimento de um país e sua taxa de </a:t>
            </a:r>
            <a:r>
              <a:rPr lang="en"/>
              <a:t>suicídio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525" y="2732525"/>
            <a:ext cx="4375475" cy="24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Dados sobre o suicídio</a:t>
            </a:r>
            <a:endParaRPr sz="40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Ocorre um suicídio a cada 40 segundos no mundo (800.000 anual)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79% dos suicídios ocorrem em </a:t>
            </a:r>
            <a:r>
              <a:rPr lang="en" sz="3000">
                <a:solidFill>
                  <a:srgbClr val="FFFFFF"/>
                </a:solidFill>
              </a:rPr>
              <a:t>países</a:t>
            </a:r>
            <a:r>
              <a:rPr lang="en" sz="3000">
                <a:solidFill>
                  <a:srgbClr val="FFFFFF"/>
                </a:solidFill>
              </a:rPr>
              <a:t> de renda média e baixa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Suicídio é a 2ª maior causa de morte entre jovens (15-29) globalmente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725" y="0"/>
            <a:ext cx="3030274" cy="19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Bases de Dados</a:t>
            </a:r>
            <a:endParaRPr sz="40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World Health Organization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" sz="3000">
                <a:solidFill>
                  <a:srgbClr val="FFFFFF"/>
                </a:solidFill>
              </a:rPr>
              <a:t>Taxa de suicídio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The World Bank - DataBank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" sz="3000">
                <a:solidFill>
                  <a:srgbClr val="FFFFFF"/>
                </a:solidFill>
              </a:rPr>
              <a:t>Indicadores desenvolvimento econômico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" sz="3000">
                <a:solidFill>
                  <a:srgbClr val="FFFFFF"/>
                </a:solidFill>
              </a:rPr>
              <a:t>Indicadores desenvolvimento social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" sz="3000">
                <a:solidFill>
                  <a:srgbClr val="FFFFFF"/>
                </a:solidFill>
              </a:rPr>
              <a:t>Estatísticas de educação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175" y="3339700"/>
            <a:ext cx="3323674" cy="18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Bases de Dados</a:t>
            </a:r>
            <a:endParaRPr sz="40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World Happiness Report - Gallup World Poll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" sz="3000">
                <a:solidFill>
                  <a:srgbClr val="FFFFFF"/>
                </a:solidFill>
              </a:rPr>
              <a:t>Pesquisa agregada da ONU que mede a felicidade geral da população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" sz="3000">
                <a:solidFill>
                  <a:srgbClr val="FFFFFF"/>
                </a:solidFill>
              </a:rPr>
              <a:t>Expectativa de vida, liberdade, corrupção e suporte social</a:t>
            </a:r>
            <a:endParaRPr sz="3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Relações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6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" sz="2700">
                <a:solidFill>
                  <a:srgbClr val="FFFFFF"/>
                </a:solidFill>
              </a:rPr>
              <a:t>Intervalo de tempo</a:t>
            </a:r>
            <a:endParaRPr sz="2700">
              <a:solidFill>
                <a:srgbClr val="FFFFFF"/>
              </a:solidFill>
            </a:endParaRPr>
          </a:p>
          <a:p>
            <a:pPr indent="-4000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○"/>
            </a:pPr>
            <a:r>
              <a:rPr lang="en" sz="2700">
                <a:solidFill>
                  <a:srgbClr val="FFFFFF"/>
                </a:solidFill>
              </a:rPr>
              <a:t>World Bank: 1960 - 2017</a:t>
            </a:r>
            <a:endParaRPr sz="2700">
              <a:solidFill>
                <a:srgbClr val="FFFFFF"/>
              </a:solidFill>
            </a:endParaRPr>
          </a:p>
          <a:p>
            <a:pPr indent="-4000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○"/>
            </a:pPr>
            <a:r>
              <a:rPr lang="en" sz="2700">
                <a:solidFill>
                  <a:schemeClr val="dk1"/>
                </a:solidFill>
              </a:rPr>
              <a:t>World Bank</a:t>
            </a:r>
            <a:r>
              <a:rPr lang="en" sz="2700">
                <a:solidFill>
                  <a:srgbClr val="FFFFFF"/>
                </a:solidFill>
              </a:rPr>
              <a:t>: 1985-2016</a:t>
            </a:r>
            <a:endParaRPr sz="2700">
              <a:solidFill>
                <a:srgbClr val="FFFFFF"/>
              </a:solidFill>
            </a:endParaRPr>
          </a:p>
          <a:p>
            <a:pPr indent="-4000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○"/>
            </a:pPr>
            <a:r>
              <a:rPr lang="en" sz="2700">
                <a:solidFill>
                  <a:srgbClr val="FFFFFF"/>
                </a:solidFill>
              </a:rPr>
              <a:t>World Happiness Report: 2015-2017</a:t>
            </a:r>
            <a:endParaRPr sz="2700">
              <a:solidFill>
                <a:srgbClr val="FFFFFF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" sz="2700">
                <a:solidFill>
                  <a:srgbClr val="FFFFFF"/>
                </a:solidFill>
              </a:rPr>
              <a:t>Bases em formato CSV e XLS</a:t>
            </a:r>
            <a:endParaRPr sz="2700">
              <a:solidFill>
                <a:srgbClr val="FFFFFF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" sz="2700">
                <a:solidFill>
                  <a:srgbClr val="FFFFFF"/>
                </a:solidFill>
              </a:rPr>
              <a:t>Relação</a:t>
            </a:r>
            <a:endParaRPr sz="2700">
              <a:solidFill>
                <a:srgbClr val="FFFFFF"/>
              </a:solidFill>
            </a:endParaRPr>
          </a:p>
          <a:p>
            <a:pPr indent="-40005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○"/>
            </a:pPr>
            <a:r>
              <a:rPr lang="en" sz="2700">
                <a:solidFill>
                  <a:srgbClr val="FFFFFF"/>
                </a:solidFill>
              </a:rPr>
              <a:t>País</a:t>
            </a:r>
            <a:endParaRPr sz="2700">
              <a:solidFill>
                <a:srgbClr val="FFFFFF"/>
              </a:solidFill>
            </a:endParaRPr>
          </a:p>
          <a:p>
            <a:pPr indent="-40005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○"/>
            </a:pPr>
            <a:r>
              <a:rPr lang="en" sz="2700">
                <a:solidFill>
                  <a:srgbClr val="FFFFFF"/>
                </a:solidFill>
              </a:rPr>
              <a:t>Ano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925" y="0"/>
            <a:ext cx="2679077" cy="15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Extrações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verage"/>
              <a:buChar char="●"/>
            </a:pPr>
            <a:r>
              <a:rPr lang="en" sz="3000">
                <a:solidFill>
                  <a:srgbClr val="FFFFFF"/>
                </a:solidFill>
              </a:rPr>
              <a:t>Quanto maior o desenvolvimento, 				maior a felicidade?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Uma alta taxa de desenvolvimento e felicidade significa um baixo nível de suicídio?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Descobrir possíveis relações entre taxas de suicídio e outros indicadores avaliados.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