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5165" autoAdjust="0"/>
  </p:normalViewPr>
  <p:slideViewPr>
    <p:cSldViewPr snapToGrid="0">
      <p:cViewPr>
        <p:scale>
          <a:sx n="66" d="100"/>
          <a:sy n="66" d="100"/>
        </p:scale>
        <p:origin x="1214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66D4-0872-4EA3-957E-C40C3E5E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2C4EB-CF99-4A0B-8E04-68E8200EC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1D6A0-9255-4FE1-BDA0-3977C91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3717B-624B-4006-BFEF-3C52ED8D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CA4CE-9259-4908-AB62-91BC59B5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592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0EDC6-B0CE-425E-A33C-BBB5B8E2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BF9D99-1190-43DC-9C6D-010CB3A3B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7A3F5-899D-470A-A505-348AF892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A9C17F-9F0E-4BAD-923D-42D33D1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E2DC-A73C-47FB-87E1-D762330B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64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CBFF69-948E-4B87-B42A-45550E2E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504D03-8CF4-4FE8-A2E7-FBD60907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757728-C797-486B-A037-F38B24AB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2D7D6-55D4-4C75-A2E3-449AEA56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089DB-4B57-4764-82E1-F4A3ACF6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87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DC704-D70D-4A6D-BD59-BB6B4F80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18910-D2B3-466F-A155-EAB7DC4A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24F05-954B-4040-B6FE-7EAE9065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DB6A3-9285-416E-89B4-5A5FC841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6486F6-ED9B-4FCF-A35B-48546043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68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995EB-80C1-46C9-916D-00AAB3B2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9EB5A-A48D-41B3-B612-8B0D0F8D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A8734-F375-46B2-97D1-D2BD4AD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F7EEF-5E75-4731-B1FF-7494AF0B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52D56-55BC-4E59-87EB-321748E9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29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2EEC0-1C36-44BF-852F-29E2E564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3B155-18E9-430F-B079-831496208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4780CC-94A0-4193-807E-CDEA00351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20A068-FF15-405D-A40B-3EE4FBC8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D2BF8-5CA8-4D77-A6E0-B1EAFB2F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50EBC-9E1B-497C-8546-1227DD9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26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68D88-5D06-44C5-B813-9076D70B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6D264B-057F-4F35-94B8-8E2FCFC2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067A0-33B0-4838-A7BB-4296F5B3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24A987-0A3C-49C6-92D5-40346EE90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BD550-94F4-4A9C-9630-D8FE67A18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113E57-841D-4556-9F15-E7A1053B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21DA1D-CFD0-40F4-9E34-C1678494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6EA2DF-3703-4602-B3F6-149DBF8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02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B60D4-2897-4AD4-A486-E1055E1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103784-0917-45CC-BE15-D85DB7D9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66CD8-062D-4BCC-B1CE-96304B8C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CCC18A-332C-4180-99F7-F7935ABC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92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7168DC-4758-452F-AC75-11F1FB8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1676F-D853-4ADF-94EA-6437BB91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8B431-5DDF-4C8F-AB1E-257113F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87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9D0F0-6515-4B6C-A71D-3952089E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76E31-29FF-41AE-8C17-523A3F51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5459FE-7D6E-43DD-8DB3-68127B6C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247BC-A372-4462-B841-1FDB7B92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DF82C-81E2-4BD8-AF55-595A3D4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29924-3A43-44B9-B3BB-D7C7C8E0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604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0B503-73D9-44AA-8BA9-25EE194A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2D57C-4668-4DED-88E6-201BCDFA8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F833E-191E-4C6A-8168-131AE5335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399D32-E653-4EA6-8E61-D2025CDB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15872-B7EE-41F9-9292-B0F00FAF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D41AE4-0E96-419C-A76C-FEFDDCC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18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F49DE4-97FE-41A3-81B6-0BBDC362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F1349C-79CB-4F37-83C7-637DDDAB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8A38A-08E2-4085-81FD-964F4917F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491F-40D0-47CB-B202-B5D5560CAC30}" type="datetimeFigureOut">
              <a:rPr lang="es-CO" smtClean="0"/>
              <a:t>27/08/2024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2309B-01E0-4448-8D69-44C50608D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C4D5C-33A5-4D2B-B88B-8B51A7B1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96ED-51A9-4BBC-8F2D-1E2B188152F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649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35F50-34D1-4E86-947B-ED2984439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Mockup del prototipo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6C656-D761-4692-8E36-221B726E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Nombre: Nicolas Obregón Rojas</a:t>
            </a:r>
            <a:endParaRPr lang="es-CO" dirty="0"/>
          </a:p>
          <a:p>
            <a:r>
              <a:rPr lang="es-CO" dirty="0"/>
              <a:t>Materia: Análisis de sistemas</a:t>
            </a:r>
          </a:p>
          <a:p>
            <a:r>
              <a:rPr lang="es-CO" dirty="0"/>
              <a:t>Maestro: Jesús Ariel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72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B1BACCA-1188-455B-A5F4-511680096D6F}"/>
              </a:ext>
            </a:extLst>
          </p:cNvPr>
          <p:cNvSpPr/>
          <p:nvPr/>
        </p:nvSpPr>
        <p:spPr>
          <a:xfrm>
            <a:off x="0" y="779929"/>
            <a:ext cx="1344706" cy="6078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761F42-860C-4255-B5A7-1DBE8C46713C}"/>
              </a:ext>
            </a:extLst>
          </p:cNvPr>
          <p:cNvSpPr/>
          <p:nvPr/>
        </p:nvSpPr>
        <p:spPr>
          <a:xfrm>
            <a:off x="0" y="0"/>
            <a:ext cx="12111318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SISTEMA DE VENTAS(INTRODUCCION)</a:t>
            </a:r>
            <a:endParaRPr lang="es-CO"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E1126E-1434-4928-B17D-7F5FF4BCE61D}"/>
              </a:ext>
            </a:extLst>
          </p:cNvPr>
          <p:cNvSpPr txBox="1"/>
          <p:nvPr/>
        </p:nvSpPr>
        <p:spPr>
          <a:xfrm>
            <a:off x="1527935" y="870180"/>
            <a:ext cx="1044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Hola querido empleado este es el nuevo sistema de ventas donde podrás distribuir y manejar las ventas de los usuarios que vengan y realicen compras </a:t>
            </a:r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F88642-DCF5-4C81-AEF3-9C104B094054}"/>
              </a:ext>
            </a:extLst>
          </p:cNvPr>
          <p:cNvSpPr txBox="1"/>
          <p:nvPr/>
        </p:nvSpPr>
        <p:spPr>
          <a:xfrm>
            <a:off x="5589037" y="1347833"/>
            <a:ext cx="6464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continuación procedo a explicarte cada ítem que vez en la barra izquierda</a:t>
            </a:r>
          </a:p>
          <a:p>
            <a:r>
              <a:rPr lang="es-MX" dirty="0"/>
              <a:t>De la pantalla y su funcionalidad</a:t>
            </a:r>
          </a:p>
          <a:p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9BE65-8A8C-44F7-9D89-1F6550B5E83E}"/>
              </a:ext>
            </a:extLst>
          </p:cNvPr>
          <p:cNvSpPr/>
          <p:nvPr/>
        </p:nvSpPr>
        <p:spPr>
          <a:xfrm>
            <a:off x="4482" y="753283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61DA3D-C6BF-43F6-8807-E67703E227A0}"/>
              </a:ext>
            </a:extLst>
          </p:cNvPr>
          <p:cNvSpPr txBox="1"/>
          <p:nvPr/>
        </p:nvSpPr>
        <p:spPr>
          <a:xfrm>
            <a:off x="554716" y="811024"/>
            <a:ext cx="11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327A47-34D1-4B04-988D-C871BBD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75798"/>
            <a:ext cx="744070" cy="74407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54B3C17-3F1C-4482-A483-904C69D27743}"/>
              </a:ext>
            </a:extLst>
          </p:cNvPr>
          <p:cNvSpPr/>
          <p:nvPr/>
        </p:nvSpPr>
        <p:spPr>
          <a:xfrm>
            <a:off x="4482" y="383749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DD36C2-C14C-4FAB-8470-71FEB0657A0D}"/>
              </a:ext>
            </a:extLst>
          </p:cNvPr>
          <p:cNvSpPr/>
          <p:nvPr/>
        </p:nvSpPr>
        <p:spPr>
          <a:xfrm>
            <a:off x="4482" y="1737596"/>
            <a:ext cx="1340224" cy="1060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31729-308C-4AC5-8BA3-5EB1C727E52C}"/>
              </a:ext>
            </a:extLst>
          </p:cNvPr>
          <p:cNvSpPr/>
          <p:nvPr/>
        </p:nvSpPr>
        <p:spPr>
          <a:xfrm>
            <a:off x="4482" y="283324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9ECFCE-B5F5-407E-8883-07583E51B554}"/>
              </a:ext>
            </a:extLst>
          </p:cNvPr>
          <p:cNvSpPr/>
          <p:nvPr/>
        </p:nvSpPr>
        <p:spPr>
          <a:xfrm>
            <a:off x="4482" y="4859468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FBF09C-BDA0-4078-B1C0-36F1EF2A6C7F}"/>
              </a:ext>
            </a:extLst>
          </p:cNvPr>
          <p:cNvSpPr/>
          <p:nvPr/>
        </p:nvSpPr>
        <p:spPr>
          <a:xfrm>
            <a:off x="4482" y="5881445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9E7875-5109-4820-B491-7192E81E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" y="4919758"/>
            <a:ext cx="779929" cy="779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57C62C-C381-49E7-8DF9-D3904B0D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" y="1859817"/>
            <a:ext cx="833475" cy="83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2C5C65-AE03-434A-A78A-326DC81B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" y="2960885"/>
            <a:ext cx="784180" cy="7841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664D8CB-71A3-4FA7-ABD2-AB465A7F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2" y="3896151"/>
            <a:ext cx="825441" cy="8254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54D6B-DA20-4694-B2A3-EDE0196FE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" y="5961530"/>
            <a:ext cx="811587" cy="8115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8BFCF-B862-490C-9ABE-4D9A68C85325}"/>
              </a:ext>
            </a:extLst>
          </p:cNvPr>
          <p:cNvSpPr txBox="1"/>
          <p:nvPr/>
        </p:nvSpPr>
        <p:spPr>
          <a:xfrm>
            <a:off x="590890" y="2204981"/>
            <a:ext cx="121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Premios</a:t>
            </a:r>
          </a:p>
          <a:p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0CC94-310A-4503-82C4-5C40BEF48A18}"/>
              </a:ext>
            </a:extLst>
          </p:cNvPr>
          <p:cNvSpPr txBox="1"/>
          <p:nvPr/>
        </p:nvSpPr>
        <p:spPr>
          <a:xfrm>
            <a:off x="274247" y="3370018"/>
            <a:ext cx="125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Puntos Acumulados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84277-F5BA-4042-8AED-A28E16400F7A}"/>
              </a:ext>
            </a:extLst>
          </p:cNvPr>
          <p:cNvSpPr txBox="1"/>
          <p:nvPr/>
        </p:nvSpPr>
        <p:spPr>
          <a:xfrm>
            <a:off x="580993" y="5520518"/>
            <a:ext cx="72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Entradas</a:t>
            </a:r>
          </a:p>
          <a:p>
            <a:endParaRPr lang="es-CO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2640A-4114-4201-BF27-90052F589BE1}"/>
              </a:ext>
            </a:extLst>
          </p:cNvPr>
          <p:cNvSpPr txBox="1"/>
          <p:nvPr/>
        </p:nvSpPr>
        <p:spPr>
          <a:xfrm>
            <a:off x="436669" y="4216048"/>
            <a:ext cx="112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Bonificación</a:t>
            </a:r>
            <a:r>
              <a:rPr lang="es-MX" sz="1200" dirty="0"/>
              <a:t> especial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EF58B0-351B-4BA0-A778-0EDE29885ABB}"/>
              </a:ext>
            </a:extLst>
          </p:cNvPr>
          <p:cNvSpPr txBox="1"/>
          <p:nvPr/>
        </p:nvSpPr>
        <p:spPr>
          <a:xfrm>
            <a:off x="367553" y="6510764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Promociones</a:t>
            </a:r>
          </a:p>
          <a:p>
            <a:endParaRPr lang="es-CO" sz="600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807B6E8-D411-490F-9540-B5D0543E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2409205"/>
            <a:ext cx="744070" cy="744070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B2276249-E7AB-48D4-B43C-C4927CC79A00}"/>
              </a:ext>
            </a:extLst>
          </p:cNvPr>
          <p:cNvSpPr txBox="1"/>
          <p:nvPr/>
        </p:nvSpPr>
        <p:spPr>
          <a:xfrm>
            <a:off x="2730866" y="2324569"/>
            <a:ext cx="2491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Este icono representa a los clientes cuando vengan a realizar comprar asegúrese de tomar los datos principales de cada uno eso incluye nombre el correo y el teléfono.</a:t>
            </a:r>
            <a:endParaRPr lang="es-CO" sz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BA4F7D0-5887-47C6-927F-D5FBA367D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701" y="3462838"/>
            <a:ext cx="784180" cy="78418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557792C-5884-4E9F-818F-1F9598157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781" y="4676269"/>
            <a:ext cx="784180" cy="78418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5927EDA0-FE17-4021-AA7E-A64BB9F35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134" y="4698580"/>
            <a:ext cx="811587" cy="811587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4309ADCB-A441-48EB-8356-196AEB98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567" y="3487983"/>
            <a:ext cx="779929" cy="779929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18A4EDEB-0213-45FD-A95C-FBFA3D5D8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400" y="2544577"/>
            <a:ext cx="825441" cy="825441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840986F7-DE4F-43B0-B780-0DBEF3E25F03}"/>
              </a:ext>
            </a:extLst>
          </p:cNvPr>
          <p:cNvSpPr txBox="1"/>
          <p:nvPr/>
        </p:nvSpPr>
        <p:spPr>
          <a:xfrm>
            <a:off x="2694720" y="3539434"/>
            <a:ext cx="27222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Este icono representa a los premios estos se hacen cada mes y solo pueden ganar 3 personas cada mes se actualizara por eso es importante tener los datos correspondientes a clientes y premios .</a:t>
            </a:r>
            <a:endParaRPr lang="es-CO" sz="105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F01F409-4BA3-413F-819E-7665DB960280}"/>
              </a:ext>
            </a:extLst>
          </p:cNvPr>
          <p:cNvSpPr txBox="1"/>
          <p:nvPr/>
        </p:nvSpPr>
        <p:spPr>
          <a:xfrm>
            <a:off x="2730865" y="4894223"/>
            <a:ext cx="298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Este icono representa los puntos acumulados que van consiguiendo con cuerde  a las compras que realizan los clientes mientras mas compran mas posibilidades hay de poder ganar el sorteo.</a:t>
            </a:r>
            <a:endParaRPr lang="es-CO" sz="12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DDC92E5-4697-436E-B984-E6D70A731E5D}"/>
              </a:ext>
            </a:extLst>
          </p:cNvPr>
          <p:cNvSpPr txBox="1"/>
          <p:nvPr/>
        </p:nvSpPr>
        <p:spPr>
          <a:xfrm>
            <a:off x="8472501" y="4729043"/>
            <a:ext cx="30648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Este icono representa las promociones en esta opción veras información acerca de otros sorteos ya anteriormente realizados e información actual sobre los siguientes meses para atraer a los clientes para que se animen.</a:t>
            </a:r>
            <a:endParaRPr lang="es-CO" sz="105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8D932EE-E330-4E00-832A-E6E7EAEB700A}"/>
              </a:ext>
            </a:extLst>
          </p:cNvPr>
          <p:cNvSpPr txBox="1"/>
          <p:nvPr/>
        </p:nvSpPr>
        <p:spPr>
          <a:xfrm>
            <a:off x="8513409" y="3529501"/>
            <a:ext cx="30648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Este icono representa las entradas que se pueden obtener mediante una gran variedad de puntos en la tienda para participar de los sorteos mensuales.</a:t>
            </a:r>
            <a:endParaRPr lang="es-CO" sz="105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543BF6B-3EB9-4C96-AACF-E012C94980AB}"/>
              </a:ext>
            </a:extLst>
          </p:cNvPr>
          <p:cNvSpPr txBox="1"/>
          <p:nvPr/>
        </p:nvSpPr>
        <p:spPr>
          <a:xfrm>
            <a:off x="8555503" y="2434392"/>
            <a:ext cx="2613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Este icono representa la bonificación especial que se puede obtener mediante recomendaciones a mas personas o bien llenando encuestas de satisfacción. </a:t>
            </a:r>
            <a:endParaRPr lang="es-CO" sz="105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1E534-17DE-4A86-9A56-20E305248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9422" y="5890843"/>
            <a:ext cx="2048095" cy="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B1BACCA-1188-455B-A5F4-511680096D6F}"/>
              </a:ext>
            </a:extLst>
          </p:cNvPr>
          <p:cNvSpPr/>
          <p:nvPr/>
        </p:nvSpPr>
        <p:spPr>
          <a:xfrm>
            <a:off x="0" y="779929"/>
            <a:ext cx="1344706" cy="6078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761F42-860C-4255-B5A7-1DBE8C46713C}"/>
              </a:ext>
            </a:extLst>
          </p:cNvPr>
          <p:cNvSpPr/>
          <p:nvPr/>
        </p:nvSpPr>
        <p:spPr>
          <a:xfrm>
            <a:off x="0" y="0"/>
            <a:ext cx="12187518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REGISTRO DE CLIENTES</a:t>
            </a:r>
            <a:endParaRPr lang="es-CO" sz="4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9BE65-8A8C-44F7-9D89-1F6550B5E83E}"/>
              </a:ext>
            </a:extLst>
          </p:cNvPr>
          <p:cNvSpPr/>
          <p:nvPr/>
        </p:nvSpPr>
        <p:spPr>
          <a:xfrm>
            <a:off x="4482" y="753283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61DA3D-C6BF-43F6-8807-E67703E227A0}"/>
              </a:ext>
            </a:extLst>
          </p:cNvPr>
          <p:cNvSpPr txBox="1"/>
          <p:nvPr/>
        </p:nvSpPr>
        <p:spPr>
          <a:xfrm>
            <a:off x="554716" y="811024"/>
            <a:ext cx="11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327A47-34D1-4B04-988D-C871BBD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75798"/>
            <a:ext cx="744070" cy="74407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54B3C17-3F1C-4482-A483-904C69D27743}"/>
              </a:ext>
            </a:extLst>
          </p:cNvPr>
          <p:cNvSpPr/>
          <p:nvPr/>
        </p:nvSpPr>
        <p:spPr>
          <a:xfrm>
            <a:off x="4482" y="383749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DD36C2-C14C-4FAB-8470-71FEB0657A0D}"/>
              </a:ext>
            </a:extLst>
          </p:cNvPr>
          <p:cNvSpPr/>
          <p:nvPr/>
        </p:nvSpPr>
        <p:spPr>
          <a:xfrm>
            <a:off x="4482" y="1737596"/>
            <a:ext cx="1340224" cy="1060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31729-308C-4AC5-8BA3-5EB1C727E52C}"/>
              </a:ext>
            </a:extLst>
          </p:cNvPr>
          <p:cNvSpPr/>
          <p:nvPr/>
        </p:nvSpPr>
        <p:spPr>
          <a:xfrm>
            <a:off x="4482" y="283324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9ECFCE-B5F5-407E-8883-07583E51B554}"/>
              </a:ext>
            </a:extLst>
          </p:cNvPr>
          <p:cNvSpPr/>
          <p:nvPr/>
        </p:nvSpPr>
        <p:spPr>
          <a:xfrm>
            <a:off x="4482" y="4859468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FBF09C-BDA0-4078-B1C0-36F1EF2A6C7F}"/>
              </a:ext>
            </a:extLst>
          </p:cNvPr>
          <p:cNvSpPr/>
          <p:nvPr/>
        </p:nvSpPr>
        <p:spPr>
          <a:xfrm>
            <a:off x="4482" y="5881445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9E7875-5109-4820-B491-7192E81E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" y="4912193"/>
            <a:ext cx="779929" cy="779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57C62C-C381-49E7-8DF9-D3904B0D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" y="1859817"/>
            <a:ext cx="833475" cy="83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2C5C65-AE03-434A-A78A-326DC81B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" y="2960885"/>
            <a:ext cx="784180" cy="7841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664D8CB-71A3-4FA7-ABD2-AB465A7F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2" y="3896151"/>
            <a:ext cx="825441" cy="8254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54D6B-DA20-4694-B2A3-EDE0196FE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" y="5961530"/>
            <a:ext cx="811587" cy="8115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8BFCF-B862-490C-9ABE-4D9A68C85325}"/>
              </a:ext>
            </a:extLst>
          </p:cNvPr>
          <p:cNvSpPr txBox="1"/>
          <p:nvPr/>
        </p:nvSpPr>
        <p:spPr>
          <a:xfrm>
            <a:off x="590890" y="2204981"/>
            <a:ext cx="121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Premios</a:t>
            </a:r>
          </a:p>
          <a:p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0CC94-310A-4503-82C4-5C40BEF48A18}"/>
              </a:ext>
            </a:extLst>
          </p:cNvPr>
          <p:cNvSpPr txBox="1"/>
          <p:nvPr/>
        </p:nvSpPr>
        <p:spPr>
          <a:xfrm>
            <a:off x="274247" y="3370018"/>
            <a:ext cx="125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Puntos Acumulados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84277-F5BA-4042-8AED-A28E16400F7A}"/>
              </a:ext>
            </a:extLst>
          </p:cNvPr>
          <p:cNvSpPr txBox="1"/>
          <p:nvPr/>
        </p:nvSpPr>
        <p:spPr>
          <a:xfrm>
            <a:off x="580993" y="5520518"/>
            <a:ext cx="72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Entradas</a:t>
            </a:r>
          </a:p>
          <a:p>
            <a:endParaRPr lang="es-CO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2640A-4114-4201-BF27-90052F589BE1}"/>
              </a:ext>
            </a:extLst>
          </p:cNvPr>
          <p:cNvSpPr txBox="1"/>
          <p:nvPr/>
        </p:nvSpPr>
        <p:spPr>
          <a:xfrm>
            <a:off x="406010" y="4090335"/>
            <a:ext cx="112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Bonificación</a:t>
            </a:r>
            <a:r>
              <a:rPr lang="es-MX" sz="1200" dirty="0"/>
              <a:t> especial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EF58B0-351B-4BA0-A778-0EDE29885ABB}"/>
              </a:ext>
            </a:extLst>
          </p:cNvPr>
          <p:cNvSpPr txBox="1"/>
          <p:nvPr/>
        </p:nvSpPr>
        <p:spPr>
          <a:xfrm>
            <a:off x="367553" y="6510764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Promociones</a:t>
            </a:r>
          </a:p>
          <a:p>
            <a:endParaRPr lang="es-CO" sz="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697CBE-C986-4BDC-8F4C-D254A9F4CEA8}"/>
              </a:ext>
            </a:extLst>
          </p:cNvPr>
          <p:cNvSpPr/>
          <p:nvPr/>
        </p:nvSpPr>
        <p:spPr>
          <a:xfrm>
            <a:off x="8965613" y="3967574"/>
            <a:ext cx="1507336" cy="83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CDAE44B-E140-4EBB-ACA2-60B64CA16394}"/>
              </a:ext>
            </a:extLst>
          </p:cNvPr>
          <p:cNvSpPr/>
          <p:nvPr/>
        </p:nvSpPr>
        <p:spPr>
          <a:xfrm>
            <a:off x="8927806" y="824556"/>
            <a:ext cx="3242215" cy="2920509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170" name="Picture 2" descr="Línea Icono Del Negro Del Avatar Del Perfil De Usuario Ilustración del  Vector - Ilustración de cuenta, hombre: 121102131">
            <a:extLst>
              <a:ext uri="{FF2B5EF4-FFF2-40B4-BE49-F238E27FC236}">
                <a16:creationId xmlns:a16="http://schemas.microsoft.com/office/drawing/2014/main" id="{B0C703F0-C9ED-4845-BD02-AC820574F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9" t="18876" r="16344" b="16314"/>
          <a:stretch/>
        </p:blipFill>
        <p:spPr bwMode="auto">
          <a:xfrm>
            <a:off x="9602341" y="1118641"/>
            <a:ext cx="2183650" cy="21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B7FBC72E-74C5-4672-9C43-7FDF3D1CB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49406"/>
              </p:ext>
            </p:extLst>
          </p:nvPr>
        </p:nvGraphicFramePr>
        <p:xfrm>
          <a:off x="1400820" y="779930"/>
          <a:ext cx="7491612" cy="605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204">
                  <a:extLst>
                    <a:ext uri="{9D8B030D-6E8A-4147-A177-3AD203B41FA5}">
                      <a16:colId xmlns:a16="http://schemas.microsoft.com/office/drawing/2014/main" val="1291015627"/>
                    </a:ext>
                  </a:extLst>
                </a:gridCol>
                <a:gridCol w="2497204">
                  <a:extLst>
                    <a:ext uri="{9D8B030D-6E8A-4147-A177-3AD203B41FA5}">
                      <a16:colId xmlns:a16="http://schemas.microsoft.com/office/drawing/2014/main" val="3883827142"/>
                    </a:ext>
                  </a:extLst>
                </a:gridCol>
                <a:gridCol w="2497204">
                  <a:extLst>
                    <a:ext uri="{9D8B030D-6E8A-4147-A177-3AD203B41FA5}">
                      <a16:colId xmlns:a16="http://schemas.microsoft.com/office/drawing/2014/main" val="4236677665"/>
                    </a:ext>
                  </a:extLst>
                </a:gridCol>
              </a:tblGrid>
              <a:tr h="40342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9601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85707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27064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664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57987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85443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27933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63206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16296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99778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5905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68198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88353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85257"/>
                  </a:ext>
                </a:extLst>
              </a:tr>
              <a:tr h="40342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30127"/>
                  </a:ext>
                </a:extLst>
              </a:tr>
            </a:tbl>
          </a:graphicData>
        </a:graphic>
      </p:graphicFrame>
      <p:sp>
        <p:nvSpPr>
          <p:cNvPr id="38" name="Rectángulo 37">
            <a:extLst>
              <a:ext uri="{FF2B5EF4-FFF2-40B4-BE49-F238E27FC236}">
                <a16:creationId xmlns:a16="http://schemas.microsoft.com/office/drawing/2014/main" id="{51BDEE71-493E-41E9-84CD-57638B890091}"/>
              </a:ext>
            </a:extLst>
          </p:cNvPr>
          <p:cNvSpPr/>
          <p:nvPr/>
        </p:nvSpPr>
        <p:spPr>
          <a:xfrm>
            <a:off x="10638173" y="4022168"/>
            <a:ext cx="1507335" cy="7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E8D4212-E8CF-4DD4-92DD-43240010BD7A}"/>
              </a:ext>
            </a:extLst>
          </p:cNvPr>
          <p:cNvSpPr/>
          <p:nvPr/>
        </p:nvSpPr>
        <p:spPr>
          <a:xfrm>
            <a:off x="8965613" y="5814316"/>
            <a:ext cx="1583301" cy="83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2A89D2E-2915-496D-B3A1-26512BEDEE71}"/>
              </a:ext>
            </a:extLst>
          </p:cNvPr>
          <p:cNvSpPr/>
          <p:nvPr/>
        </p:nvSpPr>
        <p:spPr>
          <a:xfrm>
            <a:off x="10741600" y="5797987"/>
            <a:ext cx="1300480" cy="83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721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B1BACCA-1188-455B-A5F4-511680096D6F}"/>
              </a:ext>
            </a:extLst>
          </p:cNvPr>
          <p:cNvSpPr/>
          <p:nvPr/>
        </p:nvSpPr>
        <p:spPr>
          <a:xfrm>
            <a:off x="0" y="779929"/>
            <a:ext cx="1344706" cy="6078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761F42-860C-4255-B5A7-1DBE8C46713C}"/>
              </a:ext>
            </a:extLst>
          </p:cNvPr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REGISTRO DE PREMIOS</a:t>
            </a:r>
            <a:endParaRPr lang="es-CO" sz="4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9BE65-8A8C-44F7-9D89-1F6550B5E83E}"/>
              </a:ext>
            </a:extLst>
          </p:cNvPr>
          <p:cNvSpPr/>
          <p:nvPr/>
        </p:nvSpPr>
        <p:spPr>
          <a:xfrm>
            <a:off x="4482" y="753283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61DA3D-C6BF-43F6-8807-E67703E227A0}"/>
              </a:ext>
            </a:extLst>
          </p:cNvPr>
          <p:cNvSpPr txBox="1"/>
          <p:nvPr/>
        </p:nvSpPr>
        <p:spPr>
          <a:xfrm>
            <a:off x="554716" y="811024"/>
            <a:ext cx="11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327A47-34D1-4B04-988D-C871BBD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75798"/>
            <a:ext cx="744070" cy="74407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54B3C17-3F1C-4482-A483-904C69D27743}"/>
              </a:ext>
            </a:extLst>
          </p:cNvPr>
          <p:cNvSpPr/>
          <p:nvPr/>
        </p:nvSpPr>
        <p:spPr>
          <a:xfrm>
            <a:off x="4482" y="383749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DD36C2-C14C-4FAB-8470-71FEB0657A0D}"/>
              </a:ext>
            </a:extLst>
          </p:cNvPr>
          <p:cNvSpPr/>
          <p:nvPr/>
        </p:nvSpPr>
        <p:spPr>
          <a:xfrm>
            <a:off x="4482" y="1737596"/>
            <a:ext cx="1340224" cy="1060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31729-308C-4AC5-8BA3-5EB1C727E52C}"/>
              </a:ext>
            </a:extLst>
          </p:cNvPr>
          <p:cNvSpPr/>
          <p:nvPr/>
        </p:nvSpPr>
        <p:spPr>
          <a:xfrm>
            <a:off x="4482" y="283324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9ECFCE-B5F5-407E-8883-07583E51B554}"/>
              </a:ext>
            </a:extLst>
          </p:cNvPr>
          <p:cNvSpPr/>
          <p:nvPr/>
        </p:nvSpPr>
        <p:spPr>
          <a:xfrm>
            <a:off x="4482" y="4859468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FBF09C-BDA0-4078-B1C0-36F1EF2A6C7F}"/>
              </a:ext>
            </a:extLst>
          </p:cNvPr>
          <p:cNvSpPr/>
          <p:nvPr/>
        </p:nvSpPr>
        <p:spPr>
          <a:xfrm>
            <a:off x="4482" y="5881445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9E7875-5109-4820-B491-7192E81E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" y="4912193"/>
            <a:ext cx="779929" cy="779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57C62C-C381-49E7-8DF9-D3904B0D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" y="1859817"/>
            <a:ext cx="833475" cy="83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2C5C65-AE03-434A-A78A-326DC81B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" y="2960885"/>
            <a:ext cx="784180" cy="7841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664D8CB-71A3-4FA7-ABD2-AB465A7F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2" y="3896151"/>
            <a:ext cx="825441" cy="8254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54D6B-DA20-4694-B2A3-EDE0196FE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" y="5961530"/>
            <a:ext cx="811587" cy="8115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8BFCF-B862-490C-9ABE-4D9A68C85325}"/>
              </a:ext>
            </a:extLst>
          </p:cNvPr>
          <p:cNvSpPr txBox="1"/>
          <p:nvPr/>
        </p:nvSpPr>
        <p:spPr>
          <a:xfrm>
            <a:off x="590890" y="2204981"/>
            <a:ext cx="121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Premios</a:t>
            </a:r>
          </a:p>
          <a:p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0CC94-310A-4503-82C4-5C40BEF48A18}"/>
              </a:ext>
            </a:extLst>
          </p:cNvPr>
          <p:cNvSpPr txBox="1"/>
          <p:nvPr/>
        </p:nvSpPr>
        <p:spPr>
          <a:xfrm>
            <a:off x="65801" y="3093842"/>
            <a:ext cx="125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Puntos Acumulados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84277-F5BA-4042-8AED-A28E16400F7A}"/>
              </a:ext>
            </a:extLst>
          </p:cNvPr>
          <p:cNvSpPr txBox="1"/>
          <p:nvPr/>
        </p:nvSpPr>
        <p:spPr>
          <a:xfrm>
            <a:off x="580993" y="5520518"/>
            <a:ext cx="72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Entradas</a:t>
            </a:r>
          </a:p>
          <a:p>
            <a:endParaRPr lang="es-CO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2640A-4114-4201-BF27-90052F589BE1}"/>
              </a:ext>
            </a:extLst>
          </p:cNvPr>
          <p:cNvSpPr txBox="1"/>
          <p:nvPr/>
        </p:nvSpPr>
        <p:spPr>
          <a:xfrm>
            <a:off x="406010" y="4090335"/>
            <a:ext cx="112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Bonificación</a:t>
            </a:r>
            <a:r>
              <a:rPr lang="es-MX" sz="1200" dirty="0"/>
              <a:t> especial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EF58B0-351B-4BA0-A778-0EDE29885ABB}"/>
              </a:ext>
            </a:extLst>
          </p:cNvPr>
          <p:cNvSpPr txBox="1"/>
          <p:nvPr/>
        </p:nvSpPr>
        <p:spPr>
          <a:xfrm>
            <a:off x="367553" y="6510764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Promociones</a:t>
            </a:r>
          </a:p>
          <a:p>
            <a:endParaRPr lang="es-CO" sz="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9366EE-5418-4363-8196-86CBF3B80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2572" y="1093286"/>
            <a:ext cx="3443228" cy="17487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763DD64-3230-4C89-A963-4E141672E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7191" y="975798"/>
            <a:ext cx="3906780" cy="21951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AA0AE9-26B9-4C0B-A6CE-95895B0B76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9256" y="1133418"/>
            <a:ext cx="2143125" cy="214312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13F966A-F5AD-4731-892C-73C341C85ABB}"/>
              </a:ext>
            </a:extLst>
          </p:cNvPr>
          <p:cNvSpPr/>
          <p:nvPr/>
        </p:nvSpPr>
        <p:spPr>
          <a:xfrm>
            <a:off x="8052250" y="3326503"/>
            <a:ext cx="3733740" cy="22293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25BAE38-A288-4F19-BB7C-6F14977372DF}"/>
              </a:ext>
            </a:extLst>
          </p:cNvPr>
          <p:cNvSpPr/>
          <p:nvPr/>
        </p:nvSpPr>
        <p:spPr>
          <a:xfrm>
            <a:off x="1441244" y="3362208"/>
            <a:ext cx="2411613" cy="214312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6119D8-0D5C-497D-8CA9-AFCEC1765BEE}"/>
              </a:ext>
            </a:extLst>
          </p:cNvPr>
          <p:cNvSpPr txBox="1"/>
          <p:nvPr/>
        </p:nvSpPr>
        <p:spPr>
          <a:xfrm>
            <a:off x="1828501" y="358990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Nombre: </a:t>
            </a:r>
            <a:r>
              <a:rPr lang="es-MX" dirty="0" err="1"/>
              <a:t>play</a:t>
            </a:r>
            <a:r>
              <a:rPr lang="es-MX" dirty="0"/>
              <a:t> 5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EEBD39C-BD0A-4F91-87EB-124EFA221082}"/>
              </a:ext>
            </a:extLst>
          </p:cNvPr>
          <p:cNvSpPr txBox="1"/>
          <p:nvPr/>
        </p:nvSpPr>
        <p:spPr>
          <a:xfrm>
            <a:off x="1704677" y="412420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Codigo:65784847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F6B3A55-F89D-4637-A724-990718003662}"/>
              </a:ext>
            </a:extLst>
          </p:cNvPr>
          <p:cNvSpPr txBox="1"/>
          <p:nvPr/>
        </p:nvSpPr>
        <p:spPr>
          <a:xfrm>
            <a:off x="1593956" y="4601377"/>
            <a:ext cx="246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Descripción: consola ultra gama</a:t>
            </a:r>
            <a:endParaRPr lang="es-CO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8F724E6-3987-454C-95DC-D6AF9511729E}"/>
              </a:ext>
            </a:extLst>
          </p:cNvPr>
          <p:cNvSpPr/>
          <p:nvPr/>
        </p:nvSpPr>
        <p:spPr>
          <a:xfrm>
            <a:off x="4071208" y="3334873"/>
            <a:ext cx="3591141" cy="219511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A7B99C-E04E-485E-9599-D90D5D4E6D27}"/>
              </a:ext>
            </a:extLst>
          </p:cNvPr>
          <p:cNvSpPr txBox="1"/>
          <p:nvPr/>
        </p:nvSpPr>
        <p:spPr>
          <a:xfrm>
            <a:off x="4895458" y="409033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Codigo:97648945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169A4A3-6781-4DC5-8309-791E91E8FBA2}"/>
              </a:ext>
            </a:extLst>
          </p:cNvPr>
          <p:cNvSpPr txBox="1"/>
          <p:nvPr/>
        </p:nvSpPr>
        <p:spPr>
          <a:xfrm>
            <a:off x="4555746" y="3560399"/>
            <a:ext cx="262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Nombre: moto honda </a:t>
            </a:r>
            <a:r>
              <a:rPr lang="es-MX" dirty="0" err="1"/>
              <a:t>xyz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FEF9C04-E353-4F74-8D45-765FE875ABFE}"/>
              </a:ext>
            </a:extLst>
          </p:cNvPr>
          <p:cNvSpPr txBox="1"/>
          <p:nvPr/>
        </p:nvSpPr>
        <p:spPr>
          <a:xfrm>
            <a:off x="4248897" y="4560881"/>
            <a:ext cx="30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Descripción: moto todoterreno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0FB7FF5-0BE2-4D96-9F37-70818281902E}"/>
              </a:ext>
            </a:extLst>
          </p:cNvPr>
          <p:cNvSpPr txBox="1"/>
          <p:nvPr/>
        </p:nvSpPr>
        <p:spPr>
          <a:xfrm>
            <a:off x="8918203" y="401457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Codigo:69583737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0CC2199-789A-496C-BA09-4544A790BFE3}"/>
              </a:ext>
            </a:extLst>
          </p:cNvPr>
          <p:cNvSpPr txBox="1"/>
          <p:nvPr/>
        </p:nvSpPr>
        <p:spPr>
          <a:xfrm>
            <a:off x="8299962" y="4705914"/>
            <a:ext cx="290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Descripción: carro deportivo 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68CD083-2602-46E6-9448-C49EF2BE06F0}"/>
              </a:ext>
            </a:extLst>
          </p:cNvPr>
          <p:cNvSpPr txBox="1"/>
          <p:nvPr/>
        </p:nvSpPr>
        <p:spPr>
          <a:xfrm>
            <a:off x="8757431" y="3405239"/>
            <a:ext cx="251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Nombre: carro Chevrolet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CB7EC4F-CAAC-42B3-8EFC-B6E500A3EDA5}"/>
              </a:ext>
            </a:extLst>
          </p:cNvPr>
          <p:cNvSpPr/>
          <p:nvPr/>
        </p:nvSpPr>
        <p:spPr>
          <a:xfrm>
            <a:off x="10000527" y="5845991"/>
            <a:ext cx="2186991" cy="102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CONTINUAR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726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B1BACCA-1188-455B-A5F4-511680096D6F}"/>
              </a:ext>
            </a:extLst>
          </p:cNvPr>
          <p:cNvSpPr/>
          <p:nvPr/>
        </p:nvSpPr>
        <p:spPr>
          <a:xfrm>
            <a:off x="0" y="779929"/>
            <a:ext cx="1344706" cy="6078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761F42-860C-4255-B5A7-1DBE8C46713C}"/>
              </a:ext>
            </a:extLst>
          </p:cNvPr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REGISTRO DE PUNTOS ACUMULADOS</a:t>
            </a:r>
            <a:endParaRPr lang="es-CO" sz="4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9BE65-8A8C-44F7-9D89-1F6550B5E83E}"/>
              </a:ext>
            </a:extLst>
          </p:cNvPr>
          <p:cNvSpPr/>
          <p:nvPr/>
        </p:nvSpPr>
        <p:spPr>
          <a:xfrm>
            <a:off x="4482" y="753283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61DA3D-C6BF-43F6-8807-E67703E227A0}"/>
              </a:ext>
            </a:extLst>
          </p:cNvPr>
          <p:cNvSpPr txBox="1"/>
          <p:nvPr/>
        </p:nvSpPr>
        <p:spPr>
          <a:xfrm>
            <a:off x="554716" y="811024"/>
            <a:ext cx="11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327A47-34D1-4B04-988D-C871BBD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75798"/>
            <a:ext cx="744070" cy="74407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54B3C17-3F1C-4482-A483-904C69D27743}"/>
              </a:ext>
            </a:extLst>
          </p:cNvPr>
          <p:cNvSpPr/>
          <p:nvPr/>
        </p:nvSpPr>
        <p:spPr>
          <a:xfrm>
            <a:off x="4482" y="383749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DD36C2-C14C-4FAB-8470-71FEB0657A0D}"/>
              </a:ext>
            </a:extLst>
          </p:cNvPr>
          <p:cNvSpPr/>
          <p:nvPr/>
        </p:nvSpPr>
        <p:spPr>
          <a:xfrm>
            <a:off x="4482" y="1737596"/>
            <a:ext cx="1340224" cy="1060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31729-308C-4AC5-8BA3-5EB1C727E52C}"/>
              </a:ext>
            </a:extLst>
          </p:cNvPr>
          <p:cNvSpPr/>
          <p:nvPr/>
        </p:nvSpPr>
        <p:spPr>
          <a:xfrm>
            <a:off x="4482" y="283324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9ECFCE-B5F5-407E-8883-07583E51B554}"/>
              </a:ext>
            </a:extLst>
          </p:cNvPr>
          <p:cNvSpPr/>
          <p:nvPr/>
        </p:nvSpPr>
        <p:spPr>
          <a:xfrm>
            <a:off x="4482" y="4859468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FBF09C-BDA0-4078-B1C0-36F1EF2A6C7F}"/>
              </a:ext>
            </a:extLst>
          </p:cNvPr>
          <p:cNvSpPr/>
          <p:nvPr/>
        </p:nvSpPr>
        <p:spPr>
          <a:xfrm>
            <a:off x="4482" y="5881445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9E7875-5109-4820-B491-7192E81E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" y="4912193"/>
            <a:ext cx="779929" cy="779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57C62C-C381-49E7-8DF9-D3904B0D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" y="1859817"/>
            <a:ext cx="833475" cy="83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2C5C65-AE03-434A-A78A-326DC81B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" y="2960885"/>
            <a:ext cx="784180" cy="7841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664D8CB-71A3-4FA7-ABD2-AB465A7F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2" y="3896151"/>
            <a:ext cx="825441" cy="8254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54D6B-DA20-4694-B2A3-EDE0196FE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" y="5961530"/>
            <a:ext cx="811587" cy="8115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8BFCF-B862-490C-9ABE-4D9A68C85325}"/>
              </a:ext>
            </a:extLst>
          </p:cNvPr>
          <p:cNvSpPr txBox="1"/>
          <p:nvPr/>
        </p:nvSpPr>
        <p:spPr>
          <a:xfrm>
            <a:off x="590890" y="2204981"/>
            <a:ext cx="121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Premios</a:t>
            </a:r>
          </a:p>
          <a:p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0CC94-310A-4503-82C4-5C40BEF48A18}"/>
              </a:ext>
            </a:extLst>
          </p:cNvPr>
          <p:cNvSpPr txBox="1"/>
          <p:nvPr/>
        </p:nvSpPr>
        <p:spPr>
          <a:xfrm>
            <a:off x="274247" y="3370018"/>
            <a:ext cx="125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Puntos Acumulados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84277-F5BA-4042-8AED-A28E16400F7A}"/>
              </a:ext>
            </a:extLst>
          </p:cNvPr>
          <p:cNvSpPr txBox="1"/>
          <p:nvPr/>
        </p:nvSpPr>
        <p:spPr>
          <a:xfrm>
            <a:off x="580993" y="5520518"/>
            <a:ext cx="72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Entradas</a:t>
            </a:r>
          </a:p>
          <a:p>
            <a:endParaRPr lang="es-CO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2640A-4114-4201-BF27-90052F589BE1}"/>
              </a:ext>
            </a:extLst>
          </p:cNvPr>
          <p:cNvSpPr txBox="1"/>
          <p:nvPr/>
        </p:nvSpPr>
        <p:spPr>
          <a:xfrm>
            <a:off x="333911" y="4207442"/>
            <a:ext cx="112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Bonificación</a:t>
            </a:r>
            <a:r>
              <a:rPr lang="es-MX" sz="1200" dirty="0"/>
              <a:t> especial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EF58B0-351B-4BA0-A778-0EDE29885ABB}"/>
              </a:ext>
            </a:extLst>
          </p:cNvPr>
          <p:cNvSpPr txBox="1"/>
          <p:nvPr/>
        </p:nvSpPr>
        <p:spPr>
          <a:xfrm>
            <a:off x="367553" y="6510764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Promociones</a:t>
            </a:r>
          </a:p>
          <a:p>
            <a:endParaRPr lang="es-CO" sz="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5B7A9D-2919-4CC5-8BB7-F976B218DBDA}"/>
              </a:ext>
            </a:extLst>
          </p:cNvPr>
          <p:cNvSpPr/>
          <p:nvPr/>
        </p:nvSpPr>
        <p:spPr>
          <a:xfrm>
            <a:off x="1572460" y="1564912"/>
            <a:ext cx="2898213" cy="254907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838FE6E-61B7-4FAE-A665-BF7326BA8DDE}"/>
              </a:ext>
            </a:extLst>
          </p:cNvPr>
          <p:cNvSpPr/>
          <p:nvPr/>
        </p:nvSpPr>
        <p:spPr>
          <a:xfrm>
            <a:off x="4689941" y="1495539"/>
            <a:ext cx="3559939" cy="253346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B80E10A-16B1-493D-82DE-9EC0BDB4FF23}"/>
              </a:ext>
            </a:extLst>
          </p:cNvPr>
          <p:cNvSpPr/>
          <p:nvPr/>
        </p:nvSpPr>
        <p:spPr>
          <a:xfrm>
            <a:off x="1399768" y="4222907"/>
            <a:ext cx="3131594" cy="248984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40D9596-8302-49B5-8012-8B4DD21BB3B0}"/>
              </a:ext>
            </a:extLst>
          </p:cNvPr>
          <p:cNvSpPr/>
          <p:nvPr/>
        </p:nvSpPr>
        <p:spPr>
          <a:xfrm>
            <a:off x="8412042" y="1456705"/>
            <a:ext cx="3696946" cy="263297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69288A2-6EB3-47FE-8008-354F87CF3759}"/>
              </a:ext>
            </a:extLst>
          </p:cNvPr>
          <p:cNvSpPr/>
          <p:nvPr/>
        </p:nvSpPr>
        <p:spPr>
          <a:xfrm>
            <a:off x="4577214" y="4257947"/>
            <a:ext cx="3525973" cy="23821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5946B4-0CE8-4F18-9427-4598CC2D44B1}"/>
              </a:ext>
            </a:extLst>
          </p:cNvPr>
          <p:cNvSpPr txBox="1"/>
          <p:nvPr/>
        </p:nvSpPr>
        <p:spPr>
          <a:xfrm>
            <a:off x="1398599" y="887485"/>
            <a:ext cx="753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Diferente registros de compras de una sola persona</a:t>
            </a:r>
            <a:endParaRPr lang="es-CO" sz="2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B4853F-A42A-4124-B9EB-02336EB9C521}"/>
              </a:ext>
            </a:extLst>
          </p:cNvPr>
          <p:cNvSpPr txBox="1"/>
          <p:nvPr/>
        </p:nvSpPr>
        <p:spPr>
          <a:xfrm>
            <a:off x="1927082" y="3095915"/>
            <a:ext cx="57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TOTAL</a:t>
            </a:r>
            <a:endParaRPr lang="es-CO" sz="10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8870701-015D-48E7-9996-57B46215E9E4}"/>
              </a:ext>
            </a:extLst>
          </p:cNvPr>
          <p:cNvSpPr txBox="1"/>
          <p:nvPr/>
        </p:nvSpPr>
        <p:spPr>
          <a:xfrm>
            <a:off x="2074021" y="1916210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Artículo</a:t>
            </a:r>
            <a:endParaRPr lang="es-CO" sz="10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8F517BC-1CC8-43C4-9DCA-0C57916EE92E}"/>
              </a:ext>
            </a:extLst>
          </p:cNvPr>
          <p:cNvSpPr txBox="1"/>
          <p:nvPr/>
        </p:nvSpPr>
        <p:spPr>
          <a:xfrm>
            <a:off x="1616348" y="2202933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87658483886878</a:t>
            </a:r>
            <a:endParaRPr lang="es-CO" sz="10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310809C-9ADC-41A3-9C06-6CD18D06FF8A}"/>
              </a:ext>
            </a:extLst>
          </p:cNvPr>
          <p:cNvSpPr txBox="1"/>
          <p:nvPr/>
        </p:nvSpPr>
        <p:spPr>
          <a:xfrm>
            <a:off x="1550280" y="2508488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5939395395305930</a:t>
            </a:r>
            <a:endParaRPr lang="es-CO" sz="10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34ECE93-A666-4265-A4DE-DF2AC9B7664B}"/>
              </a:ext>
            </a:extLst>
          </p:cNvPr>
          <p:cNvSpPr txBox="1"/>
          <p:nvPr/>
        </p:nvSpPr>
        <p:spPr>
          <a:xfrm>
            <a:off x="1779021" y="2805766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53538538598359</a:t>
            </a:r>
            <a:endParaRPr lang="es-CO" sz="10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766D508-693D-41DD-928E-5BEB24B16E65}"/>
              </a:ext>
            </a:extLst>
          </p:cNvPr>
          <p:cNvSpPr txBox="1"/>
          <p:nvPr/>
        </p:nvSpPr>
        <p:spPr>
          <a:xfrm>
            <a:off x="5373754" y="2806783"/>
            <a:ext cx="63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TOTAL</a:t>
            </a:r>
            <a:endParaRPr lang="es-CO" sz="105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9A4D965-C8D2-4C88-AC0D-4B72E0BB101F}"/>
              </a:ext>
            </a:extLst>
          </p:cNvPr>
          <p:cNvSpPr txBox="1"/>
          <p:nvPr/>
        </p:nvSpPr>
        <p:spPr>
          <a:xfrm>
            <a:off x="5461927" y="1834084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Artículo</a:t>
            </a:r>
            <a:endParaRPr lang="es-CO" sz="105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DF94429-8140-4E49-8676-0337D49DCAD3}"/>
              </a:ext>
            </a:extLst>
          </p:cNvPr>
          <p:cNvSpPr txBox="1"/>
          <p:nvPr/>
        </p:nvSpPr>
        <p:spPr>
          <a:xfrm>
            <a:off x="4944591" y="2159926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53538538598359</a:t>
            </a:r>
            <a:endParaRPr lang="es-CO" sz="105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D0EE855-00F9-4083-B4C3-A229D05251AB}"/>
              </a:ext>
            </a:extLst>
          </p:cNvPr>
          <p:cNvSpPr txBox="1"/>
          <p:nvPr/>
        </p:nvSpPr>
        <p:spPr>
          <a:xfrm>
            <a:off x="4693120" y="247647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48738743873844843</a:t>
            </a:r>
            <a:endParaRPr lang="es-CO" sz="105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2C3CEEC-B038-4234-90F1-0F8D25E8B1A4}"/>
              </a:ext>
            </a:extLst>
          </p:cNvPr>
          <p:cNvSpPr txBox="1"/>
          <p:nvPr/>
        </p:nvSpPr>
        <p:spPr>
          <a:xfrm>
            <a:off x="3695703" y="3095915"/>
            <a:ext cx="1829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12.040</a:t>
            </a:r>
            <a:endParaRPr lang="es-CO" sz="1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7E9BA3E-F1F2-4805-AB45-321DFFCEB244}"/>
              </a:ext>
            </a:extLst>
          </p:cNvPr>
          <p:cNvSpPr txBox="1"/>
          <p:nvPr/>
        </p:nvSpPr>
        <p:spPr>
          <a:xfrm>
            <a:off x="3778682" y="2003858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Valor</a:t>
            </a:r>
            <a:endParaRPr lang="es-CO" sz="7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78D7399-927B-4DAC-93DA-FE6116C8FBF9}"/>
              </a:ext>
            </a:extLst>
          </p:cNvPr>
          <p:cNvSpPr txBox="1"/>
          <p:nvPr/>
        </p:nvSpPr>
        <p:spPr>
          <a:xfrm>
            <a:off x="3799896" y="2797107"/>
            <a:ext cx="386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2.400</a:t>
            </a:r>
            <a:endParaRPr lang="es-CO" sz="7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223A3E2-D2F4-4301-88F8-779F8C1682F4}"/>
              </a:ext>
            </a:extLst>
          </p:cNvPr>
          <p:cNvSpPr txBox="1"/>
          <p:nvPr/>
        </p:nvSpPr>
        <p:spPr>
          <a:xfrm>
            <a:off x="3779238" y="2533664"/>
            <a:ext cx="710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2.650</a:t>
            </a:r>
            <a:endParaRPr lang="es-CO" sz="7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1E5DAA-40AD-469A-A17D-98DA708F52E8}"/>
              </a:ext>
            </a:extLst>
          </p:cNvPr>
          <p:cNvSpPr txBox="1"/>
          <p:nvPr/>
        </p:nvSpPr>
        <p:spPr>
          <a:xfrm>
            <a:off x="3771041" y="2244712"/>
            <a:ext cx="386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6.990</a:t>
            </a:r>
            <a:endParaRPr lang="es-CO" sz="7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E5C7531-80CD-4851-8A53-F156CFE755B2}"/>
              </a:ext>
            </a:extLst>
          </p:cNvPr>
          <p:cNvSpPr txBox="1"/>
          <p:nvPr/>
        </p:nvSpPr>
        <p:spPr>
          <a:xfrm>
            <a:off x="7376618" y="2784178"/>
            <a:ext cx="710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5.050</a:t>
            </a:r>
            <a:endParaRPr lang="es-CO" sz="10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F72676E-D4F5-4EBD-A38C-311419423F4C}"/>
              </a:ext>
            </a:extLst>
          </p:cNvPr>
          <p:cNvSpPr txBox="1"/>
          <p:nvPr/>
        </p:nvSpPr>
        <p:spPr>
          <a:xfrm>
            <a:off x="7486555" y="1866964"/>
            <a:ext cx="3802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Valor</a:t>
            </a:r>
            <a:endParaRPr lang="es-CO" sz="7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6A127DB-55DE-47DA-9808-F14AB0603B01}"/>
              </a:ext>
            </a:extLst>
          </p:cNvPr>
          <p:cNvSpPr txBox="1"/>
          <p:nvPr/>
        </p:nvSpPr>
        <p:spPr>
          <a:xfrm>
            <a:off x="7495488" y="2504390"/>
            <a:ext cx="386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2.400</a:t>
            </a:r>
            <a:endParaRPr lang="es-CO" sz="7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331F723-EC07-43AC-924B-1F43C2DB087B}"/>
              </a:ext>
            </a:extLst>
          </p:cNvPr>
          <p:cNvSpPr txBox="1"/>
          <p:nvPr/>
        </p:nvSpPr>
        <p:spPr>
          <a:xfrm>
            <a:off x="7497217" y="2170909"/>
            <a:ext cx="710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2.650</a:t>
            </a:r>
            <a:endParaRPr lang="es-CO" sz="700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8D9EE426-F8A8-4C2D-8BC2-311CF1954198}"/>
              </a:ext>
            </a:extLst>
          </p:cNvPr>
          <p:cNvSpPr txBox="1"/>
          <p:nvPr/>
        </p:nvSpPr>
        <p:spPr>
          <a:xfrm>
            <a:off x="2893107" y="1957506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Descripción</a:t>
            </a:r>
            <a:endParaRPr lang="es-CO" sz="700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75F31595-93EE-43F1-AA11-BA5C519121EF}"/>
              </a:ext>
            </a:extLst>
          </p:cNvPr>
          <p:cNvSpPr txBox="1"/>
          <p:nvPr/>
        </p:nvSpPr>
        <p:spPr>
          <a:xfrm>
            <a:off x="2914677" y="2821072"/>
            <a:ext cx="7296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Jugo de Limón </a:t>
            </a:r>
            <a:endParaRPr lang="es-CO" sz="7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9DE2903-07C9-4DD4-8699-1A48411B2A80}"/>
              </a:ext>
            </a:extLst>
          </p:cNvPr>
          <p:cNvSpPr txBox="1"/>
          <p:nvPr/>
        </p:nvSpPr>
        <p:spPr>
          <a:xfrm>
            <a:off x="2963630" y="2595423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Pan Trenza</a:t>
            </a:r>
            <a:endParaRPr lang="es-CO" sz="700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D85FFE8-57FC-4C6A-BEDB-AF3B913179C6}"/>
              </a:ext>
            </a:extLst>
          </p:cNvPr>
          <p:cNvSpPr txBox="1"/>
          <p:nvPr/>
        </p:nvSpPr>
        <p:spPr>
          <a:xfrm>
            <a:off x="2858349" y="2323208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Huevos docena</a:t>
            </a:r>
            <a:endParaRPr lang="es-CO" sz="700" dirty="0"/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BF62BAB2-3017-4034-AECD-560014EBE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3782" y="3347081"/>
            <a:ext cx="1907693" cy="667740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DFAC9F22-3587-4C85-B17F-5674AD8A4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7676" y="3064633"/>
            <a:ext cx="2841446" cy="667740"/>
          </a:xfrm>
          <a:prstGeom prst="rect">
            <a:avLst/>
          </a:prstGeom>
        </p:spPr>
      </p:pic>
      <p:sp>
        <p:nvSpPr>
          <p:cNvPr id="122" name="CuadroTexto 121">
            <a:extLst>
              <a:ext uri="{FF2B5EF4-FFF2-40B4-BE49-F238E27FC236}">
                <a16:creationId xmlns:a16="http://schemas.microsoft.com/office/drawing/2014/main" id="{2D2AA351-74FA-46B1-A1FA-F01F68B42479}"/>
              </a:ext>
            </a:extLst>
          </p:cNvPr>
          <p:cNvSpPr txBox="1"/>
          <p:nvPr/>
        </p:nvSpPr>
        <p:spPr>
          <a:xfrm>
            <a:off x="6412570" y="1855587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Descripción</a:t>
            </a:r>
            <a:endParaRPr lang="es-CO" sz="7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C16F9593-7DC7-4160-A2DE-E26138852EEF}"/>
              </a:ext>
            </a:extLst>
          </p:cNvPr>
          <p:cNvSpPr txBox="1"/>
          <p:nvPr/>
        </p:nvSpPr>
        <p:spPr>
          <a:xfrm>
            <a:off x="6425079" y="2417806"/>
            <a:ext cx="7296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Jugo de Limón </a:t>
            </a:r>
            <a:endParaRPr lang="es-CO" sz="700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61C19896-B23A-43E4-AB54-6C67D8ADA7B0}"/>
              </a:ext>
            </a:extLst>
          </p:cNvPr>
          <p:cNvSpPr txBox="1"/>
          <p:nvPr/>
        </p:nvSpPr>
        <p:spPr>
          <a:xfrm>
            <a:off x="6474032" y="2192157"/>
            <a:ext cx="3978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Leche</a:t>
            </a:r>
            <a:endParaRPr lang="es-CO" sz="7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1C5D906-61A1-40AA-A795-33ED1AC33C8A}"/>
              </a:ext>
            </a:extLst>
          </p:cNvPr>
          <p:cNvSpPr txBox="1"/>
          <p:nvPr/>
        </p:nvSpPr>
        <p:spPr>
          <a:xfrm>
            <a:off x="9115454" y="2575391"/>
            <a:ext cx="63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TOTAL</a:t>
            </a:r>
            <a:endParaRPr lang="es-CO" sz="1050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919B4238-6674-4C4D-A392-FE720F177ABD}"/>
              </a:ext>
            </a:extLst>
          </p:cNvPr>
          <p:cNvSpPr txBox="1"/>
          <p:nvPr/>
        </p:nvSpPr>
        <p:spPr>
          <a:xfrm>
            <a:off x="9203627" y="160269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Artículo</a:t>
            </a:r>
            <a:endParaRPr lang="es-CO" sz="1050" dirty="0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45A148F-CE5A-47C1-91D0-27ACCF3DD9A2}"/>
              </a:ext>
            </a:extLst>
          </p:cNvPr>
          <p:cNvSpPr txBox="1"/>
          <p:nvPr/>
        </p:nvSpPr>
        <p:spPr>
          <a:xfrm>
            <a:off x="8686291" y="1928534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798764569</a:t>
            </a:r>
            <a:endParaRPr lang="es-CO" sz="1050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F25EBA74-A567-40CE-AB14-C0B8777C42B2}"/>
              </a:ext>
            </a:extLst>
          </p:cNvPr>
          <p:cNvSpPr txBox="1"/>
          <p:nvPr/>
        </p:nvSpPr>
        <p:spPr>
          <a:xfrm>
            <a:off x="8599310" y="2237440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23803758996</a:t>
            </a:r>
            <a:endParaRPr lang="es-CO" sz="105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368DF666-25FE-4D1E-8E01-FB3F94AAF2BE}"/>
              </a:ext>
            </a:extLst>
          </p:cNvPr>
          <p:cNvSpPr txBox="1"/>
          <p:nvPr/>
        </p:nvSpPr>
        <p:spPr>
          <a:xfrm>
            <a:off x="11118318" y="2552786"/>
            <a:ext cx="710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103.000</a:t>
            </a:r>
            <a:endParaRPr lang="es-CO" sz="1000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716BA574-5A7D-41A2-91DF-04E9C0E7C440}"/>
              </a:ext>
            </a:extLst>
          </p:cNvPr>
          <p:cNvSpPr txBox="1"/>
          <p:nvPr/>
        </p:nvSpPr>
        <p:spPr>
          <a:xfrm>
            <a:off x="11228255" y="1635572"/>
            <a:ext cx="3802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Valor</a:t>
            </a:r>
            <a:endParaRPr lang="es-CO" sz="700" dirty="0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69AB1BAB-2963-49A6-B0B3-8688C4B0702C}"/>
              </a:ext>
            </a:extLst>
          </p:cNvPr>
          <p:cNvSpPr txBox="1"/>
          <p:nvPr/>
        </p:nvSpPr>
        <p:spPr>
          <a:xfrm>
            <a:off x="11237188" y="2272998"/>
            <a:ext cx="453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55000</a:t>
            </a:r>
            <a:endParaRPr lang="es-CO" sz="700" dirty="0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1041A40-79D4-4D17-BC31-A66BC185F1E9}"/>
              </a:ext>
            </a:extLst>
          </p:cNvPr>
          <p:cNvSpPr txBox="1"/>
          <p:nvPr/>
        </p:nvSpPr>
        <p:spPr>
          <a:xfrm>
            <a:off x="11238917" y="1939517"/>
            <a:ext cx="710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48000</a:t>
            </a:r>
            <a:endParaRPr lang="es-CO" sz="700" dirty="0"/>
          </a:p>
        </p:txBody>
      </p:sp>
      <p:pic>
        <p:nvPicPr>
          <p:cNvPr id="134" name="Imagen 133">
            <a:extLst>
              <a:ext uri="{FF2B5EF4-FFF2-40B4-BE49-F238E27FC236}">
                <a16:creationId xmlns:a16="http://schemas.microsoft.com/office/drawing/2014/main" id="{C1FC5C56-B659-4F90-BEE3-0FCF4E9D4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9376" y="2833241"/>
            <a:ext cx="2841446" cy="667740"/>
          </a:xfrm>
          <a:prstGeom prst="rect">
            <a:avLst/>
          </a:prstGeom>
        </p:spPr>
      </p:pic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47084AC-5BD2-4B02-B39B-F94B1AB20D67}"/>
              </a:ext>
            </a:extLst>
          </p:cNvPr>
          <p:cNvSpPr txBox="1"/>
          <p:nvPr/>
        </p:nvSpPr>
        <p:spPr>
          <a:xfrm>
            <a:off x="10154270" y="1624195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Descripción</a:t>
            </a:r>
            <a:endParaRPr lang="es-CO" sz="7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52DE34E-6A2A-43E0-9147-03EC315C635E}"/>
              </a:ext>
            </a:extLst>
          </p:cNvPr>
          <p:cNvSpPr txBox="1"/>
          <p:nvPr/>
        </p:nvSpPr>
        <p:spPr>
          <a:xfrm>
            <a:off x="10166779" y="2186414"/>
            <a:ext cx="5052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verduras</a:t>
            </a:r>
            <a:endParaRPr lang="es-CO" sz="700" dirty="0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94A0B90A-D0C9-4E2D-A71A-D80C27D090BE}"/>
              </a:ext>
            </a:extLst>
          </p:cNvPr>
          <p:cNvSpPr txBox="1"/>
          <p:nvPr/>
        </p:nvSpPr>
        <p:spPr>
          <a:xfrm>
            <a:off x="10215732" y="1960765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frutas</a:t>
            </a:r>
            <a:endParaRPr lang="es-CO" sz="700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2AEC1913-A4B9-4F17-B546-7079457AEC9D}"/>
              </a:ext>
            </a:extLst>
          </p:cNvPr>
          <p:cNvSpPr txBox="1"/>
          <p:nvPr/>
        </p:nvSpPr>
        <p:spPr>
          <a:xfrm>
            <a:off x="5294702" y="5551383"/>
            <a:ext cx="63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TOTAL</a:t>
            </a:r>
            <a:endParaRPr lang="es-CO" sz="105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BE9A4334-A07E-4855-A039-AB73070FBFC9}"/>
              </a:ext>
            </a:extLst>
          </p:cNvPr>
          <p:cNvSpPr txBox="1"/>
          <p:nvPr/>
        </p:nvSpPr>
        <p:spPr>
          <a:xfrm>
            <a:off x="5382875" y="4578684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Artículo</a:t>
            </a:r>
            <a:endParaRPr lang="es-CO" sz="1050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B3AFE81A-F68C-43AF-A368-752802F87182}"/>
              </a:ext>
            </a:extLst>
          </p:cNvPr>
          <p:cNvSpPr txBox="1"/>
          <p:nvPr/>
        </p:nvSpPr>
        <p:spPr>
          <a:xfrm>
            <a:off x="4916374" y="4902480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289462957643</a:t>
            </a:r>
            <a:endParaRPr lang="es-CO" sz="1050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750373C8-3A4B-44BC-9BDE-8107274A3E78}"/>
              </a:ext>
            </a:extLst>
          </p:cNvPr>
          <p:cNvSpPr txBox="1"/>
          <p:nvPr/>
        </p:nvSpPr>
        <p:spPr>
          <a:xfrm>
            <a:off x="4940887" y="5252824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987654757865</a:t>
            </a:r>
            <a:endParaRPr lang="es-CO" sz="1050" dirty="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4302DC6C-C2B4-4E6F-8668-65A021D57DF8}"/>
              </a:ext>
            </a:extLst>
          </p:cNvPr>
          <p:cNvSpPr txBox="1"/>
          <p:nvPr/>
        </p:nvSpPr>
        <p:spPr>
          <a:xfrm>
            <a:off x="7297566" y="5528778"/>
            <a:ext cx="710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70000</a:t>
            </a:r>
            <a:endParaRPr lang="es-CO" sz="1000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1EC06632-D091-4021-B820-2E7A76C0BBED}"/>
              </a:ext>
            </a:extLst>
          </p:cNvPr>
          <p:cNvSpPr txBox="1"/>
          <p:nvPr/>
        </p:nvSpPr>
        <p:spPr>
          <a:xfrm>
            <a:off x="7407503" y="4611564"/>
            <a:ext cx="3802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Valor</a:t>
            </a:r>
            <a:endParaRPr lang="es-CO" sz="700" dirty="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01908088-2911-44FC-9DED-FAE3C0C1CBF0}"/>
              </a:ext>
            </a:extLst>
          </p:cNvPr>
          <p:cNvSpPr txBox="1"/>
          <p:nvPr/>
        </p:nvSpPr>
        <p:spPr>
          <a:xfrm>
            <a:off x="7416436" y="5248990"/>
            <a:ext cx="4656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20000</a:t>
            </a:r>
            <a:endParaRPr lang="es-CO" sz="700" dirty="0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217584B4-CFDB-4D0B-9633-1A81A33971C7}"/>
              </a:ext>
            </a:extLst>
          </p:cNvPr>
          <p:cNvSpPr txBox="1"/>
          <p:nvPr/>
        </p:nvSpPr>
        <p:spPr>
          <a:xfrm>
            <a:off x="7418165" y="4915509"/>
            <a:ext cx="710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50000</a:t>
            </a:r>
            <a:endParaRPr lang="es-CO" sz="700" dirty="0"/>
          </a:p>
        </p:txBody>
      </p:sp>
      <p:pic>
        <p:nvPicPr>
          <p:cNvPr id="158" name="Imagen 157">
            <a:extLst>
              <a:ext uri="{FF2B5EF4-FFF2-40B4-BE49-F238E27FC236}">
                <a16:creationId xmlns:a16="http://schemas.microsoft.com/office/drawing/2014/main" id="{75FCFEB0-F50F-4FE2-B1BA-60CDAC2DC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24" y="5809233"/>
            <a:ext cx="2841446" cy="667740"/>
          </a:xfrm>
          <a:prstGeom prst="rect">
            <a:avLst/>
          </a:prstGeom>
        </p:spPr>
      </p:pic>
      <p:sp>
        <p:nvSpPr>
          <p:cNvPr id="159" name="CuadroTexto 158">
            <a:extLst>
              <a:ext uri="{FF2B5EF4-FFF2-40B4-BE49-F238E27FC236}">
                <a16:creationId xmlns:a16="http://schemas.microsoft.com/office/drawing/2014/main" id="{0B3C632A-A5BE-4688-82A0-BC8F212CE02E}"/>
              </a:ext>
            </a:extLst>
          </p:cNvPr>
          <p:cNvSpPr txBox="1"/>
          <p:nvPr/>
        </p:nvSpPr>
        <p:spPr>
          <a:xfrm>
            <a:off x="6333518" y="4600187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Descripción</a:t>
            </a:r>
            <a:endParaRPr lang="es-CO" sz="700" dirty="0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CCF95458-74FC-4EAC-A82F-54D1673B8A6B}"/>
              </a:ext>
            </a:extLst>
          </p:cNvPr>
          <p:cNvSpPr txBox="1"/>
          <p:nvPr/>
        </p:nvSpPr>
        <p:spPr>
          <a:xfrm>
            <a:off x="6346027" y="5162406"/>
            <a:ext cx="753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Guantes de box</a:t>
            </a:r>
            <a:endParaRPr lang="es-CO" sz="700" dirty="0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328391F2-C710-4F17-A808-869341C9A2A7}"/>
              </a:ext>
            </a:extLst>
          </p:cNvPr>
          <p:cNvSpPr txBox="1"/>
          <p:nvPr/>
        </p:nvSpPr>
        <p:spPr>
          <a:xfrm>
            <a:off x="6394980" y="4936757"/>
            <a:ext cx="386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" dirty="0"/>
              <a:t>papel</a:t>
            </a:r>
            <a:endParaRPr lang="es-CO" sz="700" dirty="0"/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C784A3BB-8462-4275-ADF9-F05D05F04172}"/>
              </a:ext>
            </a:extLst>
          </p:cNvPr>
          <p:cNvSpPr txBox="1"/>
          <p:nvPr/>
        </p:nvSpPr>
        <p:spPr>
          <a:xfrm>
            <a:off x="1915309" y="5675332"/>
            <a:ext cx="70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TOTAL</a:t>
            </a:r>
            <a:endParaRPr lang="es-CO" sz="1050" dirty="0"/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4A237C3-CA82-4F5F-97CB-54999139CA44}"/>
              </a:ext>
            </a:extLst>
          </p:cNvPr>
          <p:cNvSpPr txBox="1"/>
          <p:nvPr/>
        </p:nvSpPr>
        <p:spPr>
          <a:xfrm>
            <a:off x="2003260" y="4702633"/>
            <a:ext cx="717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Artículo</a:t>
            </a:r>
            <a:endParaRPr lang="es-CO" sz="1050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906EAD42-3A53-46C3-88F9-BD0A99E6BADF}"/>
              </a:ext>
            </a:extLst>
          </p:cNvPr>
          <p:cNvSpPr txBox="1"/>
          <p:nvPr/>
        </p:nvSpPr>
        <p:spPr>
          <a:xfrm>
            <a:off x="1557323" y="5028475"/>
            <a:ext cx="1217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1327568765</a:t>
            </a:r>
            <a:endParaRPr lang="es-CO" sz="1050" dirty="0"/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056229E4-3C11-4E84-89B6-02811F23E829}"/>
              </a:ext>
            </a:extLst>
          </p:cNvPr>
          <p:cNvSpPr txBox="1"/>
          <p:nvPr/>
        </p:nvSpPr>
        <p:spPr>
          <a:xfrm>
            <a:off x="1478248" y="5353424"/>
            <a:ext cx="1557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458976678685</a:t>
            </a:r>
            <a:endParaRPr lang="es-CO" sz="1050" dirty="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50FAF384-4464-4C48-8A98-CB74F22F50A4}"/>
              </a:ext>
            </a:extLst>
          </p:cNvPr>
          <p:cNvSpPr txBox="1"/>
          <p:nvPr/>
        </p:nvSpPr>
        <p:spPr>
          <a:xfrm>
            <a:off x="3927743" y="5652728"/>
            <a:ext cx="620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6.490</a:t>
            </a:r>
            <a:endParaRPr lang="es-CO" sz="1000" dirty="0"/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7B6694A8-E9E5-42E6-BB22-C3EC9C667225}"/>
              </a:ext>
            </a:extLst>
          </p:cNvPr>
          <p:cNvSpPr txBox="1"/>
          <p:nvPr/>
        </p:nvSpPr>
        <p:spPr>
          <a:xfrm>
            <a:off x="3995658" y="4735514"/>
            <a:ext cx="4505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Valor</a:t>
            </a:r>
            <a:endParaRPr lang="es-CO" sz="700" dirty="0"/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7F008ACA-8D0A-4A73-BF4E-FC5B29E7D6D8}"/>
              </a:ext>
            </a:extLst>
          </p:cNvPr>
          <p:cNvSpPr txBox="1"/>
          <p:nvPr/>
        </p:nvSpPr>
        <p:spPr>
          <a:xfrm>
            <a:off x="4005406" y="5372940"/>
            <a:ext cx="465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1500</a:t>
            </a:r>
            <a:endParaRPr lang="es-CO" sz="700" dirty="0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A5231A65-AE99-4641-80F5-1427337C944E}"/>
              </a:ext>
            </a:extLst>
          </p:cNvPr>
          <p:cNvSpPr txBox="1"/>
          <p:nvPr/>
        </p:nvSpPr>
        <p:spPr>
          <a:xfrm>
            <a:off x="4048343" y="5039459"/>
            <a:ext cx="62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4.990</a:t>
            </a:r>
            <a:endParaRPr lang="es-CO" sz="700" dirty="0"/>
          </a:p>
        </p:txBody>
      </p:sp>
      <p:pic>
        <p:nvPicPr>
          <p:cNvPr id="170" name="Imagen 169">
            <a:extLst>
              <a:ext uri="{FF2B5EF4-FFF2-40B4-BE49-F238E27FC236}">
                <a16:creationId xmlns:a16="http://schemas.microsoft.com/office/drawing/2014/main" id="{46FBC379-571F-4422-B3DE-FA92E30D0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989" y="5933182"/>
            <a:ext cx="2479847" cy="582764"/>
          </a:xfrm>
          <a:prstGeom prst="rect">
            <a:avLst/>
          </a:prstGeom>
        </p:spPr>
      </p:pic>
      <p:sp>
        <p:nvSpPr>
          <p:cNvPr id="171" name="CuadroTexto 170">
            <a:extLst>
              <a:ext uri="{FF2B5EF4-FFF2-40B4-BE49-F238E27FC236}">
                <a16:creationId xmlns:a16="http://schemas.microsoft.com/office/drawing/2014/main" id="{12DE77BB-5147-49C9-9638-4C9F8BFE5359}"/>
              </a:ext>
            </a:extLst>
          </p:cNvPr>
          <p:cNvSpPr txBox="1"/>
          <p:nvPr/>
        </p:nvSpPr>
        <p:spPr>
          <a:xfrm>
            <a:off x="2951048" y="4724137"/>
            <a:ext cx="693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Descripción</a:t>
            </a:r>
            <a:endParaRPr lang="es-CO" sz="700" dirty="0"/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4CCF9497-6612-4515-8432-9DD6A737F61C}"/>
              </a:ext>
            </a:extLst>
          </p:cNvPr>
          <p:cNvSpPr txBox="1"/>
          <p:nvPr/>
        </p:nvSpPr>
        <p:spPr>
          <a:xfrm>
            <a:off x="2978652" y="5286356"/>
            <a:ext cx="8701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limadura</a:t>
            </a:r>
            <a:endParaRPr lang="es-CO" sz="700" dirty="0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14359389-8A97-40CA-B3F1-CDED6771E222}"/>
              </a:ext>
            </a:extLst>
          </p:cNvPr>
          <p:cNvSpPr txBox="1"/>
          <p:nvPr/>
        </p:nvSpPr>
        <p:spPr>
          <a:xfrm>
            <a:off x="2985378" y="5060707"/>
            <a:ext cx="5927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almendras</a:t>
            </a:r>
            <a:endParaRPr lang="es-CO" sz="7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2185E7C-5051-4120-ABE9-2D05B2B8E715}"/>
              </a:ext>
            </a:extLst>
          </p:cNvPr>
          <p:cNvSpPr/>
          <p:nvPr/>
        </p:nvSpPr>
        <p:spPr>
          <a:xfrm>
            <a:off x="8479609" y="4313575"/>
            <a:ext cx="3537326" cy="230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dirty="0"/>
              <a:t>	Puntos </a:t>
            </a:r>
            <a:r>
              <a:rPr lang="es-MX" sz="4000" dirty="0"/>
              <a:t>Acumulados</a:t>
            </a:r>
            <a:r>
              <a:rPr lang="es-MX" sz="4400" dirty="0"/>
              <a:t>:50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84921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B1BACCA-1188-455B-A5F4-511680096D6F}"/>
              </a:ext>
            </a:extLst>
          </p:cNvPr>
          <p:cNvSpPr/>
          <p:nvPr/>
        </p:nvSpPr>
        <p:spPr>
          <a:xfrm>
            <a:off x="0" y="779929"/>
            <a:ext cx="1344706" cy="6078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761F42-860C-4255-B5A7-1DBE8C46713C}"/>
              </a:ext>
            </a:extLst>
          </p:cNvPr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BONIFICACION ESPECIAL</a:t>
            </a:r>
            <a:endParaRPr lang="es-CO" sz="4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9BE65-8A8C-44F7-9D89-1F6550B5E83E}"/>
              </a:ext>
            </a:extLst>
          </p:cNvPr>
          <p:cNvSpPr/>
          <p:nvPr/>
        </p:nvSpPr>
        <p:spPr>
          <a:xfrm>
            <a:off x="4482" y="753283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61DA3D-C6BF-43F6-8807-E67703E227A0}"/>
              </a:ext>
            </a:extLst>
          </p:cNvPr>
          <p:cNvSpPr txBox="1"/>
          <p:nvPr/>
        </p:nvSpPr>
        <p:spPr>
          <a:xfrm>
            <a:off x="459212" y="750499"/>
            <a:ext cx="11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327A47-34D1-4B04-988D-C871BBD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75798"/>
            <a:ext cx="744070" cy="74407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54B3C17-3F1C-4482-A483-904C69D27743}"/>
              </a:ext>
            </a:extLst>
          </p:cNvPr>
          <p:cNvSpPr/>
          <p:nvPr/>
        </p:nvSpPr>
        <p:spPr>
          <a:xfrm>
            <a:off x="4482" y="383749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DD36C2-C14C-4FAB-8470-71FEB0657A0D}"/>
              </a:ext>
            </a:extLst>
          </p:cNvPr>
          <p:cNvSpPr/>
          <p:nvPr/>
        </p:nvSpPr>
        <p:spPr>
          <a:xfrm>
            <a:off x="4482" y="1737596"/>
            <a:ext cx="1340224" cy="1060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31729-308C-4AC5-8BA3-5EB1C727E52C}"/>
              </a:ext>
            </a:extLst>
          </p:cNvPr>
          <p:cNvSpPr/>
          <p:nvPr/>
        </p:nvSpPr>
        <p:spPr>
          <a:xfrm>
            <a:off x="4482" y="283324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9ECFCE-B5F5-407E-8883-07583E51B554}"/>
              </a:ext>
            </a:extLst>
          </p:cNvPr>
          <p:cNvSpPr/>
          <p:nvPr/>
        </p:nvSpPr>
        <p:spPr>
          <a:xfrm>
            <a:off x="4482" y="4859468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FBF09C-BDA0-4078-B1C0-36F1EF2A6C7F}"/>
              </a:ext>
            </a:extLst>
          </p:cNvPr>
          <p:cNvSpPr/>
          <p:nvPr/>
        </p:nvSpPr>
        <p:spPr>
          <a:xfrm>
            <a:off x="4482" y="5881445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9E7875-5109-4820-B491-7192E81E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" y="4912193"/>
            <a:ext cx="779929" cy="779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57C62C-C381-49E7-8DF9-D3904B0D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" y="1859817"/>
            <a:ext cx="833475" cy="83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2C5C65-AE03-434A-A78A-326DC81B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" y="2960885"/>
            <a:ext cx="784180" cy="7841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664D8CB-71A3-4FA7-ABD2-AB465A7F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2" y="3896151"/>
            <a:ext cx="825441" cy="8254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54D6B-DA20-4694-B2A3-EDE0196FE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" y="5961530"/>
            <a:ext cx="811587" cy="8115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8BFCF-B862-490C-9ABE-4D9A68C85325}"/>
              </a:ext>
            </a:extLst>
          </p:cNvPr>
          <p:cNvSpPr txBox="1"/>
          <p:nvPr/>
        </p:nvSpPr>
        <p:spPr>
          <a:xfrm>
            <a:off x="590890" y="2204981"/>
            <a:ext cx="121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Premios</a:t>
            </a:r>
          </a:p>
          <a:p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0CC94-310A-4503-82C4-5C40BEF48A18}"/>
              </a:ext>
            </a:extLst>
          </p:cNvPr>
          <p:cNvSpPr txBox="1"/>
          <p:nvPr/>
        </p:nvSpPr>
        <p:spPr>
          <a:xfrm>
            <a:off x="274247" y="3370018"/>
            <a:ext cx="125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Puntos Acumulados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84277-F5BA-4042-8AED-A28E16400F7A}"/>
              </a:ext>
            </a:extLst>
          </p:cNvPr>
          <p:cNvSpPr txBox="1"/>
          <p:nvPr/>
        </p:nvSpPr>
        <p:spPr>
          <a:xfrm>
            <a:off x="580993" y="5520518"/>
            <a:ext cx="72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Entradas</a:t>
            </a:r>
          </a:p>
          <a:p>
            <a:endParaRPr lang="es-CO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2640A-4114-4201-BF27-90052F589BE1}"/>
              </a:ext>
            </a:extLst>
          </p:cNvPr>
          <p:cNvSpPr txBox="1"/>
          <p:nvPr/>
        </p:nvSpPr>
        <p:spPr>
          <a:xfrm>
            <a:off x="406010" y="4090335"/>
            <a:ext cx="112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Bonificación</a:t>
            </a:r>
            <a:r>
              <a:rPr lang="es-MX" sz="1200" dirty="0"/>
              <a:t> especial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EF58B0-351B-4BA0-A778-0EDE29885ABB}"/>
              </a:ext>
            </a:extLst>
          </p:cNvPr>
          <p:cNvSpPr txBox="1"/>
          <p:nvPr/>
        </p:nvSpPr>
        <p:spPr>
          <a:xfrm>
            <a:off x="367553" y="6510764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Promociones</a:t>
            </a:r>
          </a:p>
          <a:p>
            <a:endParaRPr lang="es-CO" sz="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2BDDBC-CD56-41A3-8AF9-894C7ACE1C52}"/>
              </a:ext>
            </a:extLst>
          </p:cNvPr>
          <p:cNvSpPr/>
          <p:nvPr/>
        </p:nvSpPr>
        <p:spPr>
          <a:xfrm>
            <a:off x="1987899" y="1708253"/>
            <a:ext cx="4208786" cy="489867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E9FDF76-4BC2-4CB3-88AA-EF9F66EFF4AE}"/>
              </a:ext>
            </a:extLst>
          </p:cNvPr>
          <p:cNvSpPr/>
          <p:nvPr/>
        </p:nvSpPr>
        <p:spPr>
          <a:xfrm>
            <a:off x="7002684" y="1719868"/>
            <a:ext cx="4821763" cy="488706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C4F7AC-D8E6-4646-B5CD-F1A37925944A}"/>
              </a:ext>
            </a:extLst>
          </p:cNvPr>
          <p:cNvSpPr txBox="1"/>
          <p:nvPr/>
        </p:nvSpPr>
        <p:spPr>
          <a:xfrm>
            <a:off x="7529696" y="1737596"/>
            <a:ext cx="40912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Que tan feliz estas con el servicio a cliente de esta tienda y el atención que estos te han brindado por el resto del recorrido.</a:t>
            </a:r>
            <a:endParaRPr lang="es-CO" sz="28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889067-7C60-4909-ACE8-3AF05886F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2721" y="3896151"/>
            <a:ext cx="3553970" cy="13335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AD3ADD1-53D0-4F72-AAF3-4E1FE3208E1A}"/>
              </a:ext>
            </a:extLst>
          </p:cNvPr>
          <p:cNvSpPr/>
          <p:nvPr/>
        </p:nvSpPr>
        <p:spPr>
          <a:xfrm>
            <a:off x="9309706" y="5748150"/>
            <a:ext cx="2381944" cy="70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PUNTOS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C20DF87-CAEE-42A6-A541-1978D64BE3C2}"/>
              </a:ext>
            </a:extLst>
          </p:cNvPr>
          <p:cNvSpPr/>
          <p:nvPr/>
        </p:nvSpPr>
        <p:spPr>
          <a:xfrm>
            <a:off x="4016415" y="5804179"/>
            <a:ext cx="1932052" cy="59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PUNTOS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9BC9022-11F7-4FE7-AE15-349EB8D3B9D6}"/>
              </a:ext>
            </a:extLst>
          </p:cNvPr>
          <p:cNvSpPr/>
          <p:nvPr/>
        </p:nvSpPr>
        <p:spPr>
          <a:xfrm>
            <a:off x="2049360" y="869350"/>
            <a:ext cx="4208786" cy="70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Recomendaciones a amigos</a:t>
            </a:r>
            <a:endParaRPr lang="es-CO" sz="28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A65D0F6-C0AC-4E08-AB8B-44F62D928790}"/>
              </a:ext>
            </a:extLst>
          </p:cNvPr>
          <p:cNvSpPr/>
          <p:nvPr/>
        </p:nvSpPr>
        <p:spPr>
          <a:xfrm>
            <a:off x="7130589" y="888061"/>
            <a:ext cx="4453814" cy="70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Responder</a:t>
            </a:r>
            <a:r>
              <a:rPr lang="es-MX" dirty="0"/>
              <a:t> </a:t>
            </a:r>
            <a:r>
              <a:rPr lang="es-MX" sz="2800" dirty="0"/>
              <a:t>encuestas de satisfacción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FB27A61-62B0-4B92-9E1D-FC495406E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2740" y="1859817"/>
            <a:ext cx="3503629" cy="35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1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B1BACCA-1188-455B-A5F4-511680096D6F}"/>
              </a:ext>
            </a:extLst>
          </p:cNvPr>
          <p:cNvSpPr/>
          <p:nvPr/>
        </p:nvSpPr>
        <p:spPr>
          <a:xfrm>
            <a:off x="0" y="779929"/>
            <a:ext cx="1344706" cy="6078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761F42-860C-4255-B5A7-1DBE8C46713C}"/>
              </a:ext>
            </a:extLst>
          </p:cNvPr>
          <p:cNvSpPr/>
          <p:nvPr/>
        </p:nvSpPr>
        <p:spPr>
          <a:xfrm>
            <a:off x="-1" y="0"/>
            <a:ext cx="12187519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ENTRADAS AL SORTEO</a:t>
            </a:r>
            <a:endParaRPr lang="es-CO" sz="4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9BE65-8A8C-44F7-9D89-1F6550B5E83E}"/>
              </a:ext>
            </a:extLst>
          </p:cNvPr>
          <p:cNvSpPr/>
          <p:nvPr/>
        </p:nvSpPr>
        <p:spPr>
          <a:xfrm>
            <a:off x="4482" y="753283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61DA3D-C6BF-43F6-8807-E67703E227A0}"/>
              </a:ext>
            </a:extLst>
          </p:cNvPr>
          <p:cNvSpPr txBox="1"/>
          <p:nvPr/>
        </p:nvSpPr>
        <p:spPr>
          <a:xfrm>
            <a:off x="554716" y="811024"/>
            <a:ext cx="11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327A47-34D1-4B04-988D-C871BBD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75798"/>
            <a:ext cx="744070" cy="74407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54B3C17-3F1C-4482-A483-904C69D27743}"/>
              </a:ext>
            </a:extLst>
          </p:cNvPr>
          <p:cNvSpPr/>
          <p:nvPr/>
        </p:nvSpPr>
        <p:spPr>
          <a:xfrm>
            <a:off x="4482" y="383749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DD36C2-C14C-4FAB-8470-71FEB0657A0D}"/>
              </a:ext>
            </a:extLst>
          </p:cNvPr>
          <p:cNvSpPr/>
          <p:nvPr/>
        </p:nvSpPr>
        <p:spPr>
          <a:xfrm>
            <a:off x="4482" y="1737596"/>
            <a:ext cx="1340224" cy="1060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31729-308C-4AC5-8BA3-5EB1C727E52C}"/>
              </a:ext>
            </a:extLst>
          </p:cNvPr>
          <p:cNvSpPr/>
          <p:nvPr/>
        </p:nvSpPr>
        <p:spPr>
          <a:xfrm>
            <a:off x="4482" y="283324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9ECFCE-B5F5-407E-8883-07583E51B554}"/>
              </a:ext>
            </a:extLst>
          </p:cNvPr>
          <p:cNvSpPr/>
          <p:nvPr/>
        </p:nvSpPr>
        <p:spPr>
          <a:xfrm>
            <a:off x="4482" y="4859468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FBF09C-BDA0-4078-B1C0-36F1EF2A6C7F}"/>
              </a:ext>
            </a:extLst>
          </p:cNvPr>
          <p:cNvSpPr/>
          <p:nvPr/>
        </p:nvSpPr>
        <p:spPr>
          <a:xfrm>
            <a:off x="4482" y="5881445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9E7875-5109-4820-B491-7192E81E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" y="4912193"/>
            <a:ext cx="779929" cy="779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57C62C-C381-49E7-8DF9-D3904B0D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" y="1859817"/>
            <a:ext cx="833475" cy="83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2C5C65-AE03-434A-A78A-326DC81B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" y="2960885"/>
            <a:ext cx="784180" cy="7841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664D8CB-71A3-4FA7-ABD2-AB465A7F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2" y="3896151"/>
            <a:ext cx="825441" cy="8254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54D6B-DA20-4694-B2A3-EDE0196FE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" y="5961530"/>
            <a:ext cx="811587" cy="8115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8BFCF-B862-490C-9ABE-4D9A68C85325}"/>
              </a:ext>
            </a:extLst>
          </p:cNvPr>
          <p:cNvSpPr txBox="1"/>
          <p:nvPr/>
        </p:nvSpPr>
        <p:spPr>
          <a:xfrm>
            <a:off x="590890" y="2204981"/>
            <a:ext cx="121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Premios</a:t>
            </a:r>
          </a:p>
          <a:p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0CC94-310A-4503-82C4-5C40BEF48A18}"/>
              </a:ext>
            </a:extLst>
          </p:cNvPr>
          <p:cNvSpPr txBox="1"/>
          <p:nvPr/>
        </p:nvSpPr>
        <p:spPr>
          <a:xfrm>
            <a:off x="274247" y="3370018"/>
            <a:ext cx="125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Puntos Acumulados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84277-F5BA-4042-8AED-A28E16400F7A}"/>
              </a:ext>
            </a:extLst>
          </p:cNvPr>
          <p:cNvSpPr txBox="1"/>
          <p:nvPr/>
        </p:nvSpPr>
        <p:spPr>
          <a:xfrm>
            <a:off x="580993" y="5520518"/>
            <a:ext cx="72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Entradas</a:t>
            </a:r>
          </a:p>
          <a:p>
            <a:endParaRPr lang="es-CO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2640A-4114-4201-BF27-90052F589BE1}"/>
              </a:ext>
            </a:extLst>
          </p:cNvPr>
          <p:cNvSpPr txBox="1"/>
          <p:nvPr/>
        </p:nvSpPr>
        <p:spPr>
          <a:xfrm>
            <a:off x="406010" y="4090335"/>
            <a:ext cx="112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Bonificación</a:t>
            </a:r>
            <a:r>
              <a:rPr lang="es-MX" sz="1200" dirty="0"/>
              <a:t> especial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EF58B0-351B-4BA0-A778-0EDE29885ABB}"/>
              </a:ext>
            </a:extLst>
          </p:cNvPr>
          <p:cNvSpPr txBox="1"/>
          <p:nvPr/>
        </p:nvSpPr>
        <p:spPr>
          <a:xfrm>
            <a:off x="367553" y="6510764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Promociones</a:t>
            </a:r>
          </a:p>
          <a:p>
            <a:endParaRPr lang="es-CO" sz="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CE60C0-FB06-48ED-98F8-0F809CF1FA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74" t="33487" r="20618" b="31662"/>
          <a:stretch/>
        </p:blipFill>
        <p:spPr>
          <a:xfrm>
            <a:off x="1557861" y="1028401"/>
            <a:ext cx="2681392" cy="154823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0C366EC-211D-410A-896F-FEDAD935A80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74" t="33487" r="20618" b="31662"/>
          <a:stretch/>
        </p:blipFill>
        <p:spPr>
          <a:xfrm>
            <a:off x="5190334" y="1134189"/>
            <a:ext cx="2681392" cy="154823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1F07FB28-FC7B-4D50-8EA8-97B2ED0B8B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74" t="33487" r="20618" b="31662"/>
          <a:stretch/>
        </p:blipFill>
        <p:spPr>
          <a:xfrm>
            <a:off x="9185529" y="1028401"/>
            <a:ext cx="2681392" cy="154823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7465E8C-F4C9-40E0-A46C-D0D0EB691B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74" t="33487" r="20618" b="31662"/>
          <a:stretch/>
        </p:blipFill>
        <p:spPr>
          <a:xfrm>
            <a:off x="1527935" y="3315759"/>
            <a:ext cx="2681392" cy="154823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0BC64D34-965B-461C-A304-F064776FF1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74" t="33487" r="20618" b="31662"/>
          <a:stretch/>
        </p:blipFill>
        <p:spPr>
          <a:xfrm>
            <a:off x="5358754" y="3462706"/>
            <a:ext cx="2681392" cy="154823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C9D8E6B-B88D-4849-9EE2-4B331F5852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74" t="33487" r="20618" b="31662"/>
          <a:stretch/>
        </p:blipFill>
        <p:spPr>
          <a:xfrm>
            <a:off x="9185529" y="3556634"/>
            <a:ext cx="2681392" cy="154823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E79DD96-4CCC-4BC4-8FC4-883775FAC861}"/>
              </a:ext>
            </a:extLst>
          </p:cNvPr>
          <p:cNvSpPr/>
          <p:nvPr/>
        </p:nvSpPr>
        <p:spPr>
          <a:xfrm>
            <a:off x="1642122" y="4666962"/>
            <a:ext cx="2376668" cy="87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200 PUNTOS 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AA88F58-ADD0-4DC5-8AA6-8CB514DC0298}"/>
              </a:ext>
            </a:extLst>
          </p:cNvPr>
          <p:cNvSpPr/>
          <p:nvPr/>
        </p:nvSpPr>
        <p:spPr>
          <a:xfrm>
            <a:off x="1710223" y="2356106"/>
            <a:ext cx="2376668" cy="87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50 PUNTOS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5CA79AC-6359-414D-BA58-72AD6331175C}"/>
              </a:ext>
            </a:extLst>
          </p:cNvPr>
          <p:cNvSpPr/>
          <p:nvPr/>
        </p:nvSpPr>
        <p:spPr>
          <a:xfrm>
            <a:off x="9340686" y="2395333"/>
            <a:ext cx="2376668" cy="87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150 PUNTOS 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881743D-145F-47C4-A4CB-D993FFEC2D4B}"/>
              </a:ext>
            </a:extLst>
          </p:cNvPr>
          <p:cNvSpPr/>
          <p:nvPr/>
        </p:nvSpPr>
        <p:spPr>
          <a:xfrm>
            <a:off x="5342696" y="2444374"/>
            <a:ext cx="2376668" cy="87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100 PUNTOS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70F0EBC-631D-40E3-ABF4-68031199BC32}"/>
              </a:ext>
            </a:extLst>
          </p:cNvPr>
          <p:cNvSpPr/>
          <p:nvPr/>
        </p:nvSpPr>
        <p:spPr>
          <a:xfrm>
            <a:off x="5506340" y="4804608"/>
            <a:ext cx="2376668" cy="87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250 PUNTOS</a:t>
            </a:r>
            <a:endParaRPr lang="es-CO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D305C63-138E-448C-A71B-83D5112022FE}"/>
              </a:ext>
            </a:extLst>
          </p:cNvPr>
          <p:cNvSpPr/>
          <p:nvPr/>
        </p:nvSpPr>
        <p:spPr>
          <a:xfrm>
            <a:off x="9977376" y="6084867"/>
            <a:ext cx="2214623" cy="7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CANJEAR</a:t>
            </a:r>
            <a:endParaRPr lang="es-CO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DBEF832-0C75-4C70-BF97-58DAA9C8A167}"/>
              </a:ext>
            </a:extLst>
          </p:cNvPr>
          <p:cNvSpPr/>
          <p:nvPr/>
        </p:nvSpPr>
        <p:spPr>
          <a:xfrm>
            <a:off x="9431205" y="4876781"/>
            <a:ext cx="2376668" cy="87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300 PUNTOS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152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FB1BACCA-1188-455B-A5F4-511680096D6F}"/>
              </a:ext>
            </a:extLst>
          </p:cNvPr>
          <p:cNvSpPr/>
          <p:nvPr/>
        </p:nvSpPr>
        <p:spPr>
          <a:xfrm>
            <a:off x="0" y="779929"/>
            <a:ext cx="1344706" cy="607807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761F42-860C-4255-B5A7-1DBE8C46713C}"/>
              </a:ext>
            </a:extLst>
          </p:cNvPr>
          <p:cNvSpPr/>
          <p:nvPr/>
        </p:nvSpPr>
        <p:spPr>
          <a:xfrm>
            <a:off x="0" y="0"/>
            <a:ext cx="12192000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PROMOCIONES</a:t>
            </a:r>
            <a:endParaRPr lang="es-CO" sz="4000" b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F9BE65-8A8C-44F7-9D89-1F6550B5E83E}"/>
              </a:ext>
            </a:extLst>
          </p:cNvPr>
          <p:cNvSpPr/>
          <p:nvPr/>
        </p:nvSpPr>
        <p:spPr>
          <a:xfrm>
            <a:off x="4482" y="753283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61DA3D-C6BF-43F6-8807-E67703E227A0}"/>
              </a:ext>
            </a:extLst>
          </p:cNvPr>
          <p:cNvSpPr txBox="1"/>
          <p:nvPr/>
        </p:nvSpPr>
        <p:spPr>
          <a:xfrm>
            <a:off x="554716" y="811024"/>
            <a:ext cx="115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clientes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327A47-34D1-4B04-988D-C871BBD6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75798"/>
            <a:ext cx="744070" cy="74407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254B3C17-3F1C-4482-A483-904C69D27743}"/>
              </a:ext>
            </a:extLst>
          </p:cNvPr>
          <p:cNvSpPr/>
          <p:nvPr/>
        </p:nvSpPr>
        <p:spPr>
          <a:xfrm>
            <a:off x="4482" y="383749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CDD36C2-C14C-4FAB-8470-71FEB0657A0D}"/>
              </a:ext>
            </a:extLst>
          </p:cNvPr>
          <p:cNvSpPr/>
          <p:nvPr/>
        </p:nvSpPr>
        <p:spPr>
          <a:xfrm>
            <a:off x="4482" y="1737596"/>
            <a:ext cx="1340224" cy="1060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331729-308C-4AC5-8BA3-5EB1C727E52C}"/>
              </a:ext>
            </a:extLst>
          </p:cNvPr>
          <p:cNvSpPr/>
          <p:nvPr/>
        </p:nvSpPr>
        <p:spPr>
          <a:xfrm>
            <a:off x="4482" y="2833241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9ECFCE-B5F5-407E-8883-07583E51B554}"/>
              </a:ext>
            </a:extLst>
          </p:cNvPr>
          <p:cNvSpPr/>
          <p:nvPr/>
        </p:nvSpPr>
        <p:spPr>
          <a:xfrm>
            <a:off x="4482" y="4859468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0FBF09C-BDA0-4078-B1C0-36F1EF2A6C7F}"/>
              </a:ext>
            </a:extLst>
          </p:cNvPr>
          <p:cNvSpPr/>
          <p:nvPr/>
        </p:nvSpPr>
        <p:spPr>
          <a:xfrm>
            <a:off x="4482" y="5881445"/>
            <a:ext cx="1340224" cy="98652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9E7875-5109-4820-B491-7192E81E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" y="4912193"/>
            <a:ext cx="779929" cy="779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57C62C-C381-49E7-8DF9-D3904B0D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8" y="1859817"/>
            <a:ext cx="833475" cy="8334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2C5C65-AE03-434A-A78A-326DC81B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" y="2960885"/>
            <a:ext cx="784180" cy="7841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664D8CB-71A3-4FA7-ABD2-AB465A7FA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2" y="3896151"/>
            <a:ext cx="825441" cy="8254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5C54D6B-DA20-4694-B2A3-EDE0196FE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" y="5961530"/>
            <a:ext cx="811587" cy="8115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8BFCF-B862-490C-9ABE-4D9A68C85325}"/>
              </a:ext>
            </a:extLst>
          </p:cNvPr>
          <p:cNvSpPr txBox="1"/>
          <p:nvPr/>
        </p:nvSpPr>
        <p:spPr>
          <a:xfrm>
            <a:off x="590890" y="2204981"/>
            <a:ext cx="121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Premios</a:t>
            </a:r>
          </a:p>
          <a:p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0CC94-310A-4503-82C4-5C40BEF48A18}"/>
              </a:ext>
            </a:extLst>
          </p:cNvPr>
          <p:cNvSpPr txBox="1"/>
          <p:nvPr/>
        </p:nvSpPr>
        <p:spPr>
          <a:xfrm>
            <a:off x="274247" y="3370018"/>
            <a:ext cx="125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Puntos Acumulados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84277-F5BA-4042-8AED-A28E16400F7A}"/>
              </a:ext>
            </a:extLst>
          </p:cNvPr>
          <p:cNvSpPr txBox="1"/>
          <p:nvPr/>
        </p:nvSpPr>
        <p:spPr>
          <a:xfrm>
            <a:off x="580993" y="5520518"/>
            <a:ext cx="72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Entradas</a:t>
            </a:r>
          </a:p>
          <a:p>
            <a:endParaRPr lang="es-CO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2640A-4114-4201-BF27-90052F589BE1}"/>
              </a:ext>
            </a:extLst>
          </p:cNvPr>
          <p:cNvSpPr txBox="1"/>
          <p:nvPr/>
        </p:nvSpPr>
        <p:spPr>
          <a:xfrm>
            <a:off x="406010" y="4090335"/>
            <a:ext cx="112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Bonificación</a:t>
            </a:r>
            <a:r>
              <a:rPr lang="es-MX" sz="1200" dirty="0"/>
              <a:t> especial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EF58B0-351B-4BA0-A778-0EDE29885ABB}"/>
              </a:ext>
            </a:extLst>
          </p:cNvPr>
          <p:cNvSpPr txBox="1"/>
          <p:nvPr/>
        </p:nvSpPr>
        <p:spPr>
          <a:xfrm>
            <a:off x="367553" y="6510764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Promociones</a:t>
            </a:r>
          </a:p>
          <a:p>
            <a:endParaRPr lang="es-CO" sz="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0B1C03-C315-41D5-BA7C-5F23B433A8FD}"/>
              </a:ext>
            </a:extLst>
          </p:cNvPr>
          <p:cNvSpPr/>
          <p:nvPr/>
        </p:nvSpPr>
        <p:spPr>
          <a:xfrm>
            <a:off x="1746233" y="936129"/>
            <a:ext cx="2745089" cy="185744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4C05AA8-B2AC-42F2-BCB5-A26FEA6304BB}"/>
              </a:ext>
            </a:extLst>
          </p:cNvPr>
          <p:cNvSpPr/>
          <p:nvPr/>
        </p:nvSpPr>
        <p:spPr>
          <a:xfrm>
            <a:off x="8915985" y="2960377"/>
            <a:ext cx="2937395" cy="40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Fidelizacion</a:t>
            </a:r>
            <a:r>
              <a:rPr lang="es-MX" dirty="0"/>
              <a:t> de clientes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57E5D35-2452-4A75-AC01-31744B05CAAB}"/>
              </a:ext>
            </a:extLst>
          </p:cNvPr>
          <p:cNvSpPr/>
          <p:nvPr/>
        </p:nvSpPr>
        <p:spPr>
          <a:xfrm>
            <a:off x="5247986" y="2892894"/>
            <a:ext cx="2937395" cy="68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ganadores del premio pasado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B91A46A-4D07-4193-B4DF-11B2A2240910}"/>
              </a:ext>
            </a:extLst>
          </p:cNvPr>
          <p:cNvSpPr/>
          <p:nvPr/>
        </p:nvSpPr>
        <p:spPr>
          <a:xfrm>
            <a:off x="1755690" y="2915954"/>
            <a:ext cx="2745089" cy="68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premios del mes pasado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F99828C-5559-49F1-9767-EB5B59C3D666}"/>
              </a:ext>
            </a:extLst>
          </p:cNvPr>
          <p:cNvSpPr/>
          <p:nvPr/>
        </p:nvSpPr>
        <p:spPr>
          <a:xfrm>
            <a:off x="1801645" y="5828670"/>
            <a:ext cx="2745089" cy="68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Promociones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7CE4172-9AB0-4BDA-8849-556C38531ADB}"/>
              </a:ext>
            </a:extLst>
          </p:cNvPr>
          <p:cNvSpPr/>
          <p:nvPr/>
        </p:nvSpPr>
        <p:spPr>
          <a:xfrm>
            <a:off x="5247986" y="5828670"/>
            <a:ext cx="2745089" cy="68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Estrategias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0D23E4B-F978-4A6E-B364-82A65B592BC9}"/>
              </a:ext>
            </a:extLst>
          </p:cNvPr>
          <p:cNvSpPr/>
          <p:nvPr/>
        </p:nvSpPr>
        <p:spPr>
          <a:xfrm>
            <a:off x="5344138" y="931095"/>
            <a:ext cx="2745089" cy="185744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152A416-DA55-496E-984D-E8F5D174A7E7}"/>
              </a:ext>
            </a:extLst>
          </p:cNvPr>
          <p:cNvSpPr/>
          <p:nvPr/>
        </p:nvSpPr>
        <p:spPr>
          <a:xfrm>
            <a:off x="8956687" y="975798"/>
            <a:ext cx="2745089" cy="185744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40D1BC4-ED51-4213-A278-49ED2008467B}"/>
              </a:ext>
            </a:extLst>
          </p:cNvPr>
          <p:cNvSpPr/>
          <p:nvPr/>
        </p:nvSpPr>
        <p:spPr>
          <a:xfrm>
            <a:off x="1746234" y="3814068"/>
            <a:ext cx="2745089" cy="185744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209BB8F-FFB5-4B53-943B-2B81E0FF8B81}"/>
              </a:ext>
            </a:extLst>
          </p:cNvPr>
          <p:cNvSpPr/>
          <p:nvPr/>
        </p:nvSpPr>
        <p:spPr>
          <a:xfrm>
            <a:off x="5247986" y="3792870"/>
            <a:ext cx="2745089" cy="185744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04A782-A950-45AB-82B8-DCCC46E9E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3419" y="3640652"/>
            <a:ext cx="3879373" cy="2746073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7593E96A-6788-462A-A97C-FD5177767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8430"/>
          <a:stretch/>
        </p:blipFill>
        <p:spPr>
          <a:xfrm>
            <a:off x="2232683" y="1111324"/>
            <a:ext cx="1883011" cy="15678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CD75E59-AED5-4098-B176-CA68AE2CE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2178" y="1050563"/>
            <a:ext cx="1919980" cy="153751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DE51052-902B-425C-B456-8FAD45BFEF1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07" t="12125" r="4877" b="13022"/>
          <a:stretch/>
        </p:blipFill>
        <p:spPr>
          <a:xfrm>
            <a:off x="5751226" y="1041545"/>
            <a:ext cx="1886674" cy="15465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9EAABDE-AB21-4BB2-8C9C-5242BA8BD2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568" y="4034823"/>
            <a:ext cx="1617253" cy="147149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2336169C-C9EE-4B6F-A226-A81EACB4874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794" t="25633" r="9763" b="27885"/>
          <a:stretch/>
        </p:blipFill>
        <p:spPr>
          <a:xfrm>
            <a:off x="5506983" y="3993051"/>
            <a:ext cx="2358225" cy="14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2908E86-07A7-4DEC-8F33-95717176E743}"/>
              </a:ext>
            </a:extLst>
          </p:cNvPr>
          <p:cNvSpPr/>
          <p:nvPr/>
        </p:nvSpPr>
        <p:spPr>
          <a:xfrm>
            <a:off x="0" y="0"/>
            <a:ext cx="12192000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/>
              <a:t>REGISTRO DE LA VENTA</a:t>
            </a:r>
            <a:endParaRPr lang="es-CO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7D4E42-235B-449A-B227-72E3E6F471E8}"/>
              </a:ext>
            </a:extLst>
          </p:cNvPr>
          <p:cNvSpPr txBox="1"/>
          <p:nvPr/>
        </p:nvSpPr>
        <p:spPr>
          <a:xfrm>
            <a:off x="9456706" y="3580413"/>
            <a:ext cx="182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17.800</a:t>
            </a:r>
            <a:endParaRPr lang="es-CO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B04DF1-EC6B-4CCC-A653-85E7470ACE8D}"/>
              </a:ext>
            </a:extLst>
          </p:cNvPr>
          <p:cNvSpPr txBox="1"/>
          <p:nvPr/>
        </p:nvSpPr>
        <p:spPr>
          <a:xfrm>
            <a:off x="4702347" y="2485474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x2 Leche deslactosada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B42B5C-2488-45F6-9DBC-529948C34F20}"/>
              </a:ext>
            </a:extLst>
          </p:cNvPr>
          <p:cNvSpPr txBox="1"/>
          <p:nvPr/>
        </p:nvSpPr>
        <p:spPr>
          <a:xfrm>
            <a:off x="1281083" y="3591466"/>
            <a:ext cx="108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TOTAL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218019-12BF-40FB-B67E-4A8FAFBCDCDC}"/>
              </a:ext>
            </a:extLst>
          </p:cNvPr>
          <p:cNvSpPr txBox="1"/>
          <p:nvPr/>
        </p:nvSpPr>
        <p:spPr>
          <a:xfrm>
            <a:off x="354106" y="462595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Artículos Vendidos: 5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0C1EB5-B927-4425-823D-B9E8CA0162A6}"/>
              </a:ext>
            </a:extLst>
          </p:cNvPr>
          <p:cNvSpPr txBox="1"/>
          <p:nvPr/>
        </p:nvSpPr>
        <p:spPr>
          <a:xfrm>
            <a:off x="9924320" y="43421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2200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C67D43-6272-4134-8D4B-0BC62857749E}"/>
              </a:ext>
            </a:extLst>
          </p:cNvPr>
          <p:cNvSpPr txBox="1"/>
          <p:nvPr/>
        </p:nvSpPr>
        <p:spPr>
          <a:xfrm>
            <a:off x="5435933" y="4799899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 </a:t>
            </a:r>
            <a:r>
              <a:rPr lang="es-MX" dirty="0" err="1"/>
              <a:t>Trackic</a:t>
            </a:r>
            <a:r>
              <a:rPr lang="es-MX" dirty="0"/>
              <a:t> es: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071C23-D8B7-4CAE-ABE7-1E4CC14EBA08}"/>
              </a:ext>
            </a:extLst>
          </p:cNvPr>
          <p:cNvSpPr txBox="1"/>
          <p:nvPr/>
        </p:nvSpPr>
        <p:spPr>
          <a:xfrm>
            <a:off x="6427949" y="427840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Cambio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3AFDD4-2975-4450-BBEC-E73FD936F4BE}"/>
              </a:ext>
            </a:extLst>
          </p:cNvPr>
          <p:cNvSpPr txBox="1"/>
          <p:nvPr/>
        </p:nvSpPr>
        <p:spPr>
          <a:xfrm>
            <a:off x="6424174" y="4015692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Efectivo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90BA9B-5DAF-4DC3-B2DB-7EEDE2E8400B}"/>
              </a:ext>
            </a:extLst>
          </p:cNvPr>
          <p:cNvSpPr txBox="1"/>
          <p:nvPr/>
        </p:nvSpPr>
        <p:spPr>
          <a:xfrm>
            <a:off x="9799105" y="40186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20000</a:t>
            </a:r>
            <a:endParaRPr lang="es-CO" sz="2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B524D6-A8C9-472E-8013-6A6460783A65}"/>
              </a:ext>
            </a:extLst>
          </p:cNvPr>
          <p:cNvSpPr txBox="1"/>
          <p:nvPr/>
        </p:nvSpPr>
        <p:spPr>
          <a:xfrm>
            <a:off x="4269215" y="1227749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Martha Lucia  Colombia </a:t>
            </a:r>
            <a:r>
              <a:rPr lang="es-MX" dirty="0" err="1"/>
              <a:t>s.a.s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6730261-B57A-48B4-AEA1-D3B28759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79" y="5147446"/>
            <a:ext cx="7219925" cy="66774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0F123BD-B21E-4383-BC47-F7C331C952BD}"/>
              </a:ext>
            </a:extLst>
          </p:cNvPr>
          <p:cNvSpPr txBox="1"/>
          <p:nvPr/>
        </p:nvSpPr>
        <p:spPr>
          <a:xfrm>
            <a:off x="1368559" y="207679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Artículo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A5EC80-1CDA-49EE-AAB9-697631765626}"/>
              </a:ext>
            </a:extLst>
          </p:cNvPr>
          <p:cNvSpPr txBox="1"/>
          <p:nvPr/>
        </p:nvSpPr>
        <p:spPr>
          <a:xfrm>
            <a:off x="910886" y="236352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87658483886878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60514D-B58F-4C62-AF92-0E50B98AAB99}"/>
              </a:ext>
            </a:extLst>
          </p:cNvPr>
          <p:cNvSpPr txBox="1"/>
          <p:nvPr/>
        </p:nvSpPr>
        <p:spPr>
          <a:xfrm>
            <a:off x="5064305" y="216295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10DA77-1530-4D61-B168-BF131E9639C8}"/>
              </a:ext>
            </a:extLst>
          </p:cNvPr>
          <p:cNvSpPr txBox="1"/>
          <p:nvPr/>
        </p:nvSpPr>
        <p:spPr>
          <a:xfrm>
            <a:off x="9581918" y="219202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Valor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8869C8-922E-4389-B1D0-12B6D5E104F5}"/>
              </a:ext>
            </a:extLst>
          </p:cNvPr>
          <p:cNvSpPr txBox="1"/>
          <p:nvPr/>
        </p:nvSpPr>
        <p:spPr>
          <a:xfrm>
            <a:off x="669709" y="268477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5939395395305930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627386-20EE-4E0E-802C-B4A7D5AF6119}"/>
              </a:ext>
            </a:extLst>
          </p:cNvPr>
          <p:cNvSpPr txBox="1"/>
          <p:nvPr/>
        </p:nvSpPr>
        <p:spPr>
          <a:xfrm>
            <a:off x="918116" y="2951086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53538538598359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2FE49E6-58D8-4C20-85BB-A33593FBF68E}"/>
              </a:ext>
            </a:extLst>
          </p:cNvPr>
          <p:cNvSpPr txBox="1"/>
          <p:nvPr/>
        </p:nvSpPr>
        <p:spPr>
          <a:xfrm>
            <a:off x="530401" y="3237689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48738743873844843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79B52CB-3209-4DF5-BB5C-1AC8A9F5D99F}"/>
              </a:ext>
            </a:extLst>
          </p:cNvPr>
          <p:cNvSpPr txBox="1"/>
          <p:nvPr/>
        </p:nvSpPr>
        <p:spPr>
          <a:xfrm>
            <a:off x="9560899" y="328160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2.400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B513F8E-1728-4E07-BD0E-F759B12E85A5}"/>
              </a:ext>
            </a:extLst>
          </p:cNvPr>
          <p:cNvSpPr txBox="1"/>
          <p:nvPr/>
        </p:nvSpPr>
        <p:spPr>
          <a:xfrm>
            <a:off x="4758675" y="326311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Jugo de Limón 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4FE0427-0566-4DEE-B539-0A84EF7E5A4D}"/>
              </a:ext>
            </a:extLst>
          </p:cNvPr>
          <p:cNvSpPr txBox="1"/>
          <p:nvPr/>
        </p:nvSpPr>
        <p:spPr>
          <a:xfrm>
            <a:off x="4807628" y="3037468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Pan Trenza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50C8567-8CB8-4817-9BF5-F156F00B4DA4}"/>
              </a:ext>
            </a:extLst>
          </p:cNvPr>
          <p:cNvSpPr txBox="1"/>
          <p:nvPr/>
        </p:nvSpPr>
        <p:spPr>
          <a:xfrm>
            <a:off x="9540241" y="3018162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2.650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EE64CD-1452-4FFD-BA71-3AAAE2E1DE17}"/>
              </a:ext>
            </a:extLst>
          </p:cNvPr>
          <p:cNvSpPr txBox="1"/>
          <p:nvPr/>
        </p:nvSpPr>
        <p:spPr>
          <a:xfrm>
            <a:off x="4702347" y="2765253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Huevos docena</a:t>
            </a:r>
            <a:endParaRPr lang="es-C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F1BAD7F-4A21-4A3B-A614-438F758B170D}"/>
              </a:ext>
            </a:extLst>
          </p:cNvPr>
          <p:cNvSpPr txBox="1"/>
          <p:nvPr/>
        </p:nvSpPr>
        <p:spPr>
          <a:xfrm>
            <a:off x="9532044" y="27292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6.990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3050679-A5FE-4B2B-AAAE-F9386F869982}"/>
              </a:ext>
            </a:extLst>
          </p:cNvPr>
          <p:cNvSpPr txBox="1"/>
          <p:nvPr/>
        </p:nvSpPr>
        <p:spPr>
          <a:xfrm>
            <a:off x="9532044" y="245276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5.760</a:t>
            </a:r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4EE217E-8602-475F-8584-8AAAE4FBC14B}"/>
              </a:ext>
            </a:extLst>
          </p:cNvPr>
          <p:cNvSpPr txBox="1"/>
          <p:nvPr/>
        </p:nvSpPr>
        <p:spPr>
          <a:xfrm>
            <a:off x="4918879" y="1532878"/>
            <a:ext cx="2426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NIT:654.686.234.3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08C5B72-2C9D-448A-AF14-986E2FE97D3E}"/>
              </a:ext>
            </a:extLst>
          </p:cNvPr>
          <p:cNvSpPr txBox="1"/>
          <p:nvPr/>
        </p:nvSpPr>
        <p:spPr>
          <a:xfrm>
            <a:off x="4440183" y="1824390"/>
            <a:ext cx="3748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Comprobante de entrega</a:t>
            </a:r>
            <a:endParaRPr lang="es-C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0ED184F-BBD9-4D5E-BFEF-DE8B78AFD5C6}"/>
              </a:ext>
            </a:extLst>
          </p:cNvPr>
          <p:cNvSpPr txBox="1"/>
          <p:nvPr/>
        </p:nvSpPr>
        <p:spPr>
          <a:xfrm>
            <a:off x="1595947" y="6435787"/>
            <a:ext cx="804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Consulta tu factura electrónica por correo o usando el </a:t>
            </a:r>
            <a:r>
              <a:rPr lang="es-MX" dirty="0" err="1"/>
              <a:t>track</a:t>
            </a:r>
            <a:r>
              <a:rPr lang="es-MX" dirty="0"/>
              <a:t> ID   en www.TrackId.com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59B827F-B226-4E13-A906-CF1ADE830DAA}"/>
              </a:ext>
            </a:extLst>
          </p:cNvPr>
          <p:cNvSpPr txBox="1"/>
          <p:nvPr/>
        </p:nvSpPr>
        <p:spPr>
          <a:xfrm>
            <a:off x="4856062" y="5945564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Atendido por : </a:t>
            </a:r>
            <a:r>
              <a:rPr lang="es-MX" dirty="0" err="1"/>
              <a:t>wwwwww</a:t>
            </a:r>
            <a:endParaRPr lang="es-CO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B9CFE77-1C6C-487E-8B0A-719893D4D873}"/>
              </a:ext>
            </a:extLst>
          </p:cNvPr>
          <p:cNvSpPr txBox="1"/>
          <p:nvPr/>
        </p:nvSpPr>
        <p:spPr>
          <a:xfrm>
            <a:off x="3051981" y="5671503"/>
            <a:ext cx="492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424522 2024-06-11 12:00 000100120075005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8493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577</Words>
  <Application>Microsoft Office PowerPoint</Application>
  <PresentationFormat>Panorámica</PresentationFormat>
  <Paragraphs>183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Mockup del prototipo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del prototipo</dc:title>
  <dc:creator>Nicolas Obregón rojas</dc:creator>
  <cp:lastModifiedBy>Nicolas Obregón rojas</cp:lastModifiedBy>
  <cp:revision>10</cp:revision>
  <dcterms:created xsi:type="dcterms:W3CDTF">2024-08-27T20:46:15Z</dcterms:created>
  <dcterms:modified xsi:type="dcterms:W3CDTF">2024-08-28T04:46:43Z</dcterms:modified>
</cp:coreProperties>
</file>