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5"/>
    <p:sldMasterId id="214748369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DM Sans Medium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  <p:embeddedFont>
      <p:font typeface="DM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7A5FAE-DB79-463C-87CA-C9552013D8AB}">
  <a:tblStyle styleId="{767A5FAE-DB79-463C-87CA-C9552013D8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DMSansMedium-bold.fntdata"/><Relationship Id="rId21" Type="http://schemas.openxmlformats.org/officeDocument/2006/relationships/font" Target="fonts/DMSansMedium-regular.fntdata"/><Relationship Id="rId24" Type="http://schemas.openxmlformats.org/officeDocument/2006/relationships/font" Target="fonts/DMSansMedium-boldItalic.fntdata"/><Relationship Id="rId23" Type="http://schemas.openxmlformats.org/officeDocument/2006/relationships/font" Target="fonts/DMSansMedium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DM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DMSans-italic.fntdata"/><Relationship Id="rId30" Type="http://schemas.openxmlformats.org/officeDocument/2006/relationships/font" Target="fonts/DM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DM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bc4aa29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bc4aa29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ee9ef85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ee9ef85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1ee9ef859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1ee9ef85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1.Loan_amount - </a:t>
            </a:r>
            <a:r>
              <a:rPr lang="en" sz="1200">
                <a:solidFill>
                  <a:srgbClr val="1C1E21"/>
                </a:solidFill>
              </a:rPr>
              <a:t> The amount of the covered loan, or the amount applied for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2.Income -  </a:t>
            </a:r>
            <a:r>
              <a:rPr lang="en" sz="1200">
                <a:solidFill>
                  <a:srgbClr val="1C1E21"/>
                </a:solidFill>
              </a:rPr>
              <a:t>The gross annual income, in thousands of dollars, relied on in making the credit decision, or if a credit decision was not made, the gross annual income relied on in processing the application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3.Property value - </a:t>
            </a:r>
            <a:r>
              <a:rPr lang="en" sz="1200">
                <a:solidFill>
                  <a:srgbClr val="1C1E21"/>
                </a:solidFill>
              </a:rPr>
              <a:t>The value of the property securing the covered loan or, in the case of an application, proposed to secure the covered loan, relied on in making the credit decision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4.Hoepa status - </a:t>
            </a:r>
            <a:r>
              <a:rPr lang="en" sz="1200">
                <a:solidFill>
                  <a:srgbClr val="1C1E21"/>
                </a:solidFill>
              </a:rPr>
              <a:t>Whether the covered loan is a high-cost mortgage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5.Lien status - </a:t>
            </a:r>
            <a:r>
              <a:rPr lang="en" sz="1200">
                <a:solidFill>
                  <a:srgbClr val="1C1E21"/>
                </a:solidFill>
              </a:rPr>
              <a:t>Lien status of the property securing the covered loan, or in the case of an application, proposed to secure the covered loan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6.loan_type - </a:t>
            </a:r>
            <a:r>
              <a:rPr lang="en" sz="1200">
                <a:solidFill>
                  <a:srgbClr val="1C1E21"/>
                </a:solidFill>
              </a:rPr>
              <a:t>The type of covered loan or application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7.loan_purpose - </a:t>
            </a:r>
            <a:r>
              <a:rPr lang="en" sz="1200">
                <a:solidFill>
                  <a:srgbClr val="1C1E21"/>
                </a:solidFill>
              </a:rPr>
              <a:t>The purpose of covered loan or application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8.occupancy_type - </a:t>
            </a:r>
            <a:r>
              <a:rPr lang="en" sz="1200">
                <a:solidFill>
                  <a:srgbClr val="1C1E21"/>
                </a:solidFill>
              </a:rPr>
              <a:t>Occupancy type for the dwelling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9.Applicant credit score type - </a:t>
            </a:r>
            <a:r>
              <a:rPr lang="en" sz="1200">
                <a:solidFill>
                  <a:srgbClr val="1C1E21"/>
                </a:solidFill>
              </a:rPr>
              <a:t>The name and version of the credit scoring model used to generate the credit score, or scores, relied on in making the credit decision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1E21"/>
                </a:solidFill>
              </a:rPr>
              <a:t>10.purchaser_type - Type of entity purchasing a covered loan from the institution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11.lei - </a:t>
            </a:r>
            <a:r>
              <a:rPr lang="en" sz="1200">
                <a:solidFill>
                  <a:srgbClr val="1C1E21"/>
                </a:solidFill>
              </a:rPr>
              <a:t>A financial institution’s Legal Entity Identifier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1E21"/>
                </a:solidFill>
              </a:rPr>
              <a:t>12.derived_msa.md - The 5 digit derived MSA (metropolitan statistical area) or MD (metropolitan division) code. An MSA/MD is an area that has at least one urbanized area of 50,000 or more population.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1E21"/>
                </a:solidFill>
              </a:rPr>
              <a:t>13.</a:t>
            </a:r>
            <a:r>
              <a:rPr lang="en" sz="1200">
                <a:solidFill>
                  <a:srgbClr val="121212"/>
                </a:solidFill>
              </a:rPr>
              <a:t>ffiec_msa_md_median_family_income - </a:t>
            </a:r>
            <a:r>
              <a:rPr lang="en" sz="1200">
                <a:solidFill>
                  <a:srgbClr val="1C1E21"/>
                </a:solidFill>
              </a:rPr>
              <a:t>FFIEC Median family income in dollars for the MSA/MD in which the tract is located (adjusted annually by FFIEC)</a:t>
            </a:r>
            <a:endParaRPr sz="1200">
              <a:solidFill>
                <a:srgbClr val="1212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2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</a:rPr>
              <a:t>14.business_or_commercial_purpose - </a:t>
            </a:r>
            <a:r>
              <a:rPr lang="en" sz="1200">
                <a:solidFill>
                  <a:srgbClr val="1C1E21"/>
                </a:solidFill>
              </a:rPr>
              <a:t>Whether the covered loan or application is primarily for a business or commercial purpose</a:t>
            </a:r>
            <a:endParaRPr sz="1200">
              <a:solidFill>
                <a:srgbClr val="1212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ee9ef859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ee9ef859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1ee9ef859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1ee9ef859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1.Loan_amount - </a:t>
            </a:r>
            <a:r>
              <a:rPr lang="en" sz="1200">
                <a:solidFill>
                  <a:srgbClr val="1C1E21"/>
                </a:solidFill>
              </a:rPr>
              <a:t> The amount of the covered loan, or the amount applied for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2.Income -  </a:t>
            </a:r>
            <a:r>
              <a:rPr lang="en" sz="1200">
                <a:solidFill>
                  <a:srgbClr val="1C1E21"/>
                </a:solidFill>
              </a:rPr>
              <a:t>The gross annual income, in thousands of dollars, relied on in making the credit decision, or if a credit decision was not made, the gross annual income relied on in processing the application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3.Property value - </a:t>
            </a:r>
            <a:r>
              <a:rPr lang="en" sz="1200">
                <a:solidFill>
                  <a:srgbClr val="1C1E21"/>
                </a:solidFill>
              </a:rPr>
              <a:t>The value of the property securing the covered loan or, in the case of an application, proposed to secure the covered loan, relied on in making the credit decision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4.Hoepa status - </a:t>
            </a:r>
            <a:r>
              <a:rPr lang="en" sz="1200">
                <a:solidFill>
                  <a:srgbClr val="1C1E21"/>
                </a:solidFill>
              </a:rPr>
              <a:t>Whether the covered loan is a high-cost mortgage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5.Lien status - </a:t>
            </a:r>
            <a:r>
              <a:rPr lang="en" sz="1200">
                <a:solidFill>
                  <a:srgbClr val="1C1E21"/>
                </a:solidFill>
              </a:rPr>
              <a:t>Lien status of the property securing the covered loan, or in the case of an application, proposed to secure the covered loan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6.loan_type - </a:t>
            </a:r>
            <a:r>
              <a:rPr lang="en" sz="1200">
                <a:solidFill>
                  <a:srgbClr val="1C1E21"/>
                </a:solidFill>
              </a:rPr>
              <a:t>The type of covered loan or application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7.loan_purpose - </a:t>
            </a:r>
            <a:r>
              <a:rPr lang="en" sz="1200">
                <a:solidFill>
                  <a:srgbClr val="1C1E21"/>
                </a:solidFill>
              </a:rPr>
              <a:t>The purpose of covered loan or application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8.occupancy_type - </a:t>
            </a:r>
            <a:r>
              <a:rPr lang="en" sz="1200">
                <a:solidFill>
                  <a:srgbClr val="1C1E21"/>
                </a:solidFill>
              </a:rPr>
              <a:t>Occupancy type for the dwelling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9.Applicant credit score type - </a:t>
            </a:r>
            <a:r>
              <a:rPr lang="en" sz="1200">
                <a:solidFill>
                  <a:srgbClr val="1C1E21"/>
                </a:solidFill>
              </a:rPr>
              <a:t>The name and version of the credit scoring model used to generate the credit score, or scores, relied on in making the credit decision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1E21"/>
                </a:solidFill>
              </a:rPr>
              <a:t>10.purchaser_type - Type of entity purchasing a covered loan from the institution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11.lei - </a:t>
            </a:r>
            <a:r>
              <a:rPr lang="en" sz="1200">
                <a:solidFill>
                  <a:srgbClr val="1C1E21"/>
                </a:solidFill>
              </a:rPr>
              <a:t>A financial institution’s Legal Entity Identifier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1E21"/>
                </a:solidFill>
              </a:rPr>
              <a:t>12.derived_msa.md - The 5 digit derived MSA (metropolitan statistical area) or MD (metropolitan division) code. An MSA/MD is an area that has at least one urbanized area of 50,000 or more population.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1E21"/>
                </a:solidFill>
              </a:rPr>
              <a:t>13.</a:t>
            </a:r>
            <a:r>
              <a:rPr lang="en" sz="1200">
                <a:solidFill>
                  <a:srgbClr val="121212"/>
                </a:solidFill>
              </a:rPr>
              <a:t>ffiec_msa_md_median_family_income - </a:t>
            </a:r>
            <a:r>
              <a:rPr lang="en" sz="1200">
                <a:solidFill>
                  <a:srgbClr val="1C1E21"/>
                </a:solidFill>
              </a:rPr>
              <a:t>FFIEC Median family income in dollars for the MSA/MD in which the tract is located (adjusted annually by FFIEC)</a:t>
            </a:r>
            <a:endParaRPr sz="1200">
              <a:solidFill>
                <a:srgbClr val="1212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2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</a:rPr>
              <a:t>14.business_or_commercial_purpose - </a:t>
            </a:r>
            <a:r>
              <a:rPr lang="en" sz="1200">
                <a:solidFill>
                  <a:srgbClr val="1C1E21"/>
                </a:solidFill>
              </a:rPr>
              <a:t>Whether the covered loan or application is primarily for a business or commercial purpose</a:t>
            </a:r>
            <a:endParaRPr sz="1200">
              <a:solidFill>
                <a:srgbClr val="1212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bc4aa29a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bc4aa29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bc4aa29a2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1bc4aa29a2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bc4aa29a2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bc4aa29a2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bc4aa29a2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bc4aa29a2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bc4aa29a2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bc4aa29a2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bc4aa29a2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bc4aa29a2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bc4aa29a2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bc4aa29a2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bc4aa29a2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1bc4aa29a2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22" name="Google Shape;222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6" name="Google Shape;236;p42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7" name="Google Shape;237;p42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8" name="Google Shape;238;p42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3" name="Google Shape;253;p4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12.2.24</a:t>
            </a:r>
            <a:endParaRPr/>
          </a:p>
        </p:txBody>
      </p:sp>
      <p:sp>
        <p:nvSpPr>
          <p:cNvPr id="263" name="Google Shape;263;p44"/>
          <p:cNvSpPr txBox="1"/>
          <p:nvPr>
            <p:ph type="ctrTitle"/>
          </p:nvPr>
        </p:nvSpPr>
        <p:spPr>
          <a:xfrm>
            <a:off x="309000" y="75047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Credit Prediction</a:t>
            </a:r>
            <a:endParaRPr sz="7200"/>
          </a:p>
        </p:txBody>
      </p:sp>
      <p:sp>
        <p:nvSpPr>
          <p:cNvPr id="264" name="Google Shape;264;p44"/>
          <p:cNvSpPr txBox="1"/>
          <p:nvPr>
            <p:ph idx="2" type="subTitle"/>
          </p:nvPr>
        </p:nvSpPr>
        <p:spPr>
          <a:xfrm>
            <a:off x="309000" y="2324100"/>
            <a:ext cx="43227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Final In-Class Presentation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DSCI 451</a:t>
            </a:r>
            <a:endParaRPr sz="2200"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Nicolas Kozachuk</a:t>
            </a:r>
            <a:endParaRPr sz="1400"/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332" y="2109400"/>
            <a:ext cx="4060019" cy="253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5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2" name="Google Shape;382;p5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DSCI 451 </a:t>
            </a:r>
            <a:r>
              <a:rPr lang="en"/>
              <a:t>Presentation</a:t>
            </a:r>
            <a:endParaRPr/>
          </a:p>
        </p:txBody>
      </p:sp>
      <p:sp>
        <p:nvSpPr>
          <p:cNvPr id="383" name="Google Shape;383;p53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1 Overview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4" name="Google Shape;384;p53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Values Critique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5" name="Google Shape;385;p53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Fairness Critique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6" name="Google Shape;386;p53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Revisions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7" name="Google Shape;387;p53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Revision Results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8" name="Google Shape;388;p53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9" name="Google Shape;389;p53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0" name="Google Shape;390;p53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1" name="Google Shape;391;p53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2" name="Google Shape;392;p53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idx="1" type="body"/>
          </p:nvPr>
        </p:nvSpPr>
        <p:spPr>
          <a:xfrm>
            <a:off x="196950" y="196725"/>
            <a:ext cx="86787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Revisions</a:t>
            </a:r>
            <a:endParaRPr sz="3200"/>
          </a:p>
        </p:txBody>
      </p:sp>
      <p:sp>
        <p:nvSpPr>
          <p:cNvPr id="398" name="Google Shape;398;p54"/>
          <p:cNvSpPr txBox="1"/>
          <p:nvPr/>
        </p:nvSpPr>
        <p:spPr>
          <a:xfrm>
            <a:off x="349775" y="911975"/>
            <a:ext cx="85764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Remove columns with &gt;50% missing data instead of removing entries 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○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Retains more data as entry rows may be removed due to NA entries for unused 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Selected features to use - Used features from peer values analysis(1-9) + important ones found from my project 1(10-14) and used no features with protected classes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80363" y="2376625"/>
            <a:ext cx="30000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1.  </a:t>
            </a:r>
            <a:r>
              <a:rPr lang="en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Loan_amount </a:t>
            </a:r>
            <a:endParaRPr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2. Income</a:t>
            </a:r>
            <a:endParaRPr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3. Pro</a:t>
            </a:r>
            <a:r>
              <a:rPr lang="en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perty value </a:t>
            </a:r>
            <a:endParaRPr>
              <a:solidFill>
                <a:srgbClr val="12121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4. Hoepa status - Whether the loan is a high-cost mortgage</a:t>
            </a:r>
            <a:endParaRPr>
              <a:solidFill>
                <a:srgbClr val="12121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5. Lien status - </a:t>
            </a:r>
            <a:r>
              <a:rPr lang="en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legal claim a lender or creditor has on a property until a debt is paid off</a:t>
            </a:r>
            <a:endParaRPr>
              <a:solidFill>
                <a:srgbClr val="12121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0" name="Google Shape;400;p54"/>
          <p:cNvSpPr txBox="1"/>
          <p:nvPr/>
        </p:nvSpPr>
        <p:spPr>
          <a:xfrm>
            <a:off x="3028824" y="2420275"/>
            <a:ext cx="2822400" cy="2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6. loan_type 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7. loan_purpose </a:t>
            </a:r>
            <a:endParaRPr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8. occupancy_type </a:t>
            </a:r>
            <a:endParaRPr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9. Applicant credit score type </a:t>
            </a:r>
            <a:endParaRPr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1E21"/>
                </a:solidFill>
              </a:rPr>
              <a:t>10. purchaser_type - Type of entity purchasing a covered loan from the institution</a:t>
            </a:r>
            <a:endParaRPr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401" name="Google Shape;401;p54"/>
          <p:cNvSpPr txBox="1"/>
          <p:nvPr/>
        </p:nvSpPr>
        <p:spPr>
          <a:xfrm>
            <a:off x="5851226" y="2376625"/>
            <a:ext cx="32124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11. lei - </a:t>
            </a:r>
            <a:r>
              <a:rPr lang="en">
                <a:solidFill>
                  <a:srgbClr val="1C1E21"/>
                </a:solidFill>
              </a:rPr>
              <a:t>A financial institution’s Legal Entity Identifier</a:t>
            </a:r>
            <a:endParaRPr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1E21"/>
                </a:solidFill>
              </a:rPr>
              <a:t>12. derived_msa.md - The 5 digit derived MSA or MD code. </a:t>
            </a:r>
            <a:endParaRPr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1E21"/>
                </a:solidFill>
              </a:rPr>
              <a:t>13. </a:t>
            </a:r>
            <a:r>
              <a:rPr lang="en">
                <a:solidFill>
                  <a:schemeClr val="dk2"/>
                </a:solidFill>
              </a:rPr>
              <a:t>ffiec_msa_md_median_family_income - </a:t>
            </a:r>
            <a:r>
              <a:rPr lang="en">
                <a:solidFill>
                  <a:srgbClr val="1C1E21"/>
                </a:solidFill>
              </a:rPr>
              <a:t>FFIEC Median family income in dollars for the MSA/MD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2"/>
                </a:solidFill>
              </a:rPr>
              <a:t>14.business_or_commercial_purpose </a:t>
            </a:r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55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08" name="Google Shape;408;p55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DSCI 451 </a:t>
            </a:r>
            <a:r>
              <a:rPr lang="en"/>
              <a:t>Presentation</a:t>
            </a:r>
            <a:endParaRPr/>
          </a:p>
        </p:txBody>
      </p:sp>
      <p:sp>
        <p:nvSpPr>
          <p:cNvPr id="409" name="Google Shape;409;p55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1 Overview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0" name="Google Shape;410;p55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Values Critique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1" name="Google Shape;411;p55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Fairness Critique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2" name="Google Shape;412;p55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Revisions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3" name="Google Shape;413;p55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Revision Results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4" name="Google Shape;414;p55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5" name="Google Shape;415;p55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6" name="Google Shape;416;p55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7" name="Google Shape;417;p55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8" name="Google Shape;418;p55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/>
          <p:nvPr>
            <p:ph idx="1" type="body"/>
          </p:nvPr>
        </p:nvSpPr>
        <p:spPr>
          <a:xfrm>
            <a:off x="196950" y="196725"/>
            <a:ext cx="86787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Revision Results</a:t>
            </a:r>
            <a:endParaRPr sz="3200"/>
          </a:p>
        </p:txBody>
      </p:sp>
      <p:sp>
        <p:nvSpPr>
          <p:cNvPr id="424" name="Google Shape;424;p56"/>
          <p:cNvSpPr txBox="1"/>
          <p:nvPr/>
        </p:nvSpPr>
        <p:spPr>
          <a:xfrm>
            <a:off x="426750" y="822625"/>
            <a:ext cx="84489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~284,000 entries used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b="1"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Improved accuracy</a:t>
            </a: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from 97.73% to 98.59%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With race and gender no longer being used as features, there are no protected classes that could result in unfairness, so the model is </a:t>
            </a:r>
            <a:r>
              <a:rPr b="1"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fair </a:t>
            </a:r>
            <a:endParaRPr b="1"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5" name="Google Shape;425;p56"/>
          <p:cNvSpPr txBox="1"/>
          <p:nvPr/>
        </p:nvSpPr>
        <p:spPr>
          <a:xfrm>
            <a:off x="529225" y="2810550"/>
            <a:ext cx="30447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10-Fold Cross Validation</a:t>
            </a:r>
            <a:endParaRPr b="1"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Precision: 0.992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Recall: 0.990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F1-Score: 0.991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Overall Accuracy: 98.59% 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426" name="Google Shape;426;p56"/>
          <p:cNvGraphicFramePr/>
          <p:nvPr/>
        </p:nvGraphicFramePr>
        <p:xfrm>
          <a:off x="5790050" y="299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{767A5FAE-DB79-463C-87CA-C9552013D8AB}</a:tableStyleId>
              </a:tblPr>
              <a:tblGrid>
                <a:gridCol w="486675"/>
                <a:gridCol w="957150"/>
                <a:gridCol w="794925"/>
              </a:tblGrid>
              <a:tr h="37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205,410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1,539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2,472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74,991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27" name="Google Shape;427;p56"/>
          <p:cNvSpPr txBox="1"/>
          <p:nvPr/>
        </p:nvSpPr>
        <p:spPr>
          <a:xfrm>
            <a:off x="6131375" y="2571750"/>
            <a:ext cx="2412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Action Taken Truths</a:t>
            </a:r>
            <a:endParaRPr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8" name="Google Shape;428;p56"/>
          <p:cNvSpPr txBox="1"/>
          <p:nvPr/>
        </p:nvSpPr>
        <p:spPr>
          <a:xfrm>
            <a:off x="3864725" y="3190050"/>
            <a:ext cx="2412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Action Taken </a:t>
            </a:r>
            <a:endParaRPr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Prediction</a:t>
            </a:r>
            <a:endParaRPr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73" name="Google Shape;273;p45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DSCI 451 Presentation</a:t>
            </a:r>
            <a:endParaRPr/>
          </a:p>
        </p:txBody>
      </p:sp>
      <p:sp>
        <p:nvSpPr>
          <p:cNvPr id="274" name="Google Shape;274;p45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</a:t>
            </a: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1 Overview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Values Critique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Fairness Critique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Revisions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Revision Results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1" name="Google Shape;281;p45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4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0" name="Google Shape;290;p46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DSCI 451 </a:t>
            </a:r>
            <a:r>
              <a:rPr lang="en"/>
              <a:t>Presentation</a:t>
            </a:r>
            <a:endParaRPr/>
          </a:p>
        </p:txBody>
      </p:sp>
      <p:sp>
        <p:nvSpPr>
          <p:cNvPr id="291" name="Google Shape;291;p46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1 Overview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Values Critique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Fairness Critique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Revisions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Revision Results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6" name="Google Shape;296;p46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7" name="Google Shape;297;p46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8" name="Google Shape;298;p46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9" name="Google Shape;299;p46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0" name="Google Shape;300;p46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196950" y="196725"/>
            <a:ext cx="86787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Project 1 Model</a:t>
            </a:r>
            <a:endParaRPr sz="3200"/>
          </a:p>
        </p:txBody>
      </p:sp>
      <p:sp>
        <p:nvSpPr>
          <p:cNvPr id="306" name="Google Shape;306;p47"/>
          <p:cNvSpPr txBox="1"/>
          <p:nvPr/>
        </p:nvSpPr>
        <p:spPr>
          <a:xfrm>
            <a:off x="439275" y="846275"/>
            <a:ext cx="5703900" cy="28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Random Forest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10-Fold Cross Validation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Initially ~294,000 data entries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○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After removing empty feature columns and then rows with missing entries, ~227,000 entries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Number of trees = 10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○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Difference in </a:t>
            </a: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accuracy</a:t>
            </a: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between 10 and 100 trees was </a:t>
            </a: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negligible, but 100 trees runtime was significantly longer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7" name="Google Shape;3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200" y="1146575"/>
            <a:ext cx="26384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7"/>
          <p:cNvSpPr txBox="1"/>
          <p:nvPr/>
        </p:nvSpPr>
        <p:spPr>
          <a:xfrm>
            <a:off x="6308200" y="710450"/>
            <a:ext cx="25674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Features Used</a:t>
            </a:r>
            <a:endParaRPr b="1"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9" name="Google Shape;30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075" y="3805825"/>
            <a:ext cx="3292299" cy="10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196950" y="196725"/>
            <a:ext cx="86787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Project 1 Results</a:t>
            </a:r>
            <a:endParaRPr sz="3200"/>
          </a:p>
        </p:txBody>
      </p:sp>
      <p:sp>
        <p:nvSpPr>
          <p:cNvPr id="315" name="Google Shape;315;p48"/>
          <p:cNvSpPr txBox="1"/>
          <p:nvPr/>
        </p:nvSpPr>
        <p:spPr>
          <a:xfrm>
            <a:off x="535050" y="1015125"/>
            <a:ext cx="30447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10-Fold Cross Validation</a:t>
            </a:r>
            <a:endParaRPr b="1"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Precision: 0.992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Recall: 0.989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F1-Score: 0.991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Overall Accuracy: 98.87% 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16" name="Google Shape;316;p48"/>
          <p:cNvGraphicFramePr/>
          <p:nvPr/>
        </p:nvGraphicFramePr>
        <p:xfrm>
          <a:off x="5795875" y="119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{767A5FAE-DB79-463C-87CA-C9552013D8AB}</a:tableStyleId>
              </a:tblPr>
              <a:tblGrid>
                <a:gridCol w="486675"/>
                <a:gridCol w="957150"/>
                <a:gridCol w="794925"/>
              </a:tblGrid>
              <a:tr h="37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161,271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1,184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1,692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63,007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17" name="Google Shape;317;p48"/>
          <p:cNvSpPr txBox="1"/>
          <p:nvPr/>
        </p:nvSpPr>
        <p:spPr>
          <a:xfrm>
            <a:off x="6137200" y="776325"/>
            <a:ext cx="2412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Action Taken Truths</a:t>
            </a:r>
            <a:endParaRPr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3870550" y="1394625"/>
            <a:ext cx="2412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Action Taken </a:t>
            </a:r>
            <a:endParaRPr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Prediction</a:t>
            </a:r>
            <a:endParaRPr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19" name="Google Shape;319;p48"/>
          <p:cNvPicPr preferRelativeResize="0"/>
          <p:nvPr/>
        </p:nvPicPr>
        <p:blipFill rotWithShape="1">
          <a:blip r:embed="rId3">
            <a:alphaModFix/>
          </a:blip>
          <a:srcRect b="68174" l="0" r="0" t="0"/>
          <a:stretch/>
        </p:blipFill>
        <p:spPr>
          <a:xfrm>
            <a:off x="143675" y="2951625"/>
            <a:ext cx="4185299" cy="1323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8"/>
          <p:cNvPicPr preferRelativeResize="0"/>
          <p:nvPr/>
        </p:nvPicPr>
        <p:blipFill rotWithShape="1">
          <a:blip r:embed="rId4">
            <a:alphaModFix/>
          </a:blip>
          <a:srcRect b="69032" l="0" r="0" t="0"/>
          <a:stretch/>
        </p:blipFill>
        <p:spPr>
          <a:xfrm>
            <a:off x="4761325" y="2951625"/>
            <a:ext cx="4185299" cy="14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1766" y="4181604"/>
            <a:ext cx="1799048" cy="641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8638" y="4329778"/>
            <a:ext cx="1947987" cy="44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49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29" name="Google Shape;329;p49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DSCI 451 </a:t>
            </a:r>
            <a:r>
              <a:rPr lang="en"/>
              <a:t>Presentation</a:t>
            </a:r>
            <a:endParaRPr/>
          </a:p>
        </p:txBody>
      </p:sp>
      <p:sp>
        <p:nvSpPr>
          <p:cNvPr id="330" name="Google Shape;330;p49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1 Overview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1" name="Google Shape;331;p49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Values Critique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2" name="Google Shape;332;p49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Fairness Critique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3" name="Google Shape;333;p49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Revisions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4" name="Google Shape;334;p49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Revision Results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5" name="Google Shape;335;p49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6" name="Google Shape;336;p49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7" name="Google Shape;337;p49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8" name="Google Shape;338;p49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9" name="Google Shape;339;p49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idx="1" type="body"/>
          </p:nvPr>
        </p:nvSpPr>
        <p:spPr>
          <a:xfrm>
            <a:off x="196950" y="196725"/>
            <a:ext cx="86787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Values Critique</a:t>
            </a:r>
            <a:endParaRPr sz="3200"/>
          </a:p>
        </p:txBody>
      </p:sp>
      <p:sp>
        <p:nvSpPr>
          <p:cNvPr id="345" name="Google Shape;345;p50"/>
          <p:cNvSpPr txBox="1"/>
          <p:nvPr/>
        </p:nvSpPr>
        <p:spPr>
          <a:xfrm>
            <a:off x="315525" y="846275"/>
            <a:ext cx="5337900" cy="28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Deeper analysis of data determined there was a highly </a:t>
            </a: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uneven</a:t>
            </a: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distribution of denied vs approved loans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Explored categorical </a:t>
            </a: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variables</a:t>
            </a: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of race, sex, ethnicity and hoepa status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Removed columns with more than 50% missing data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Selected features to be used based on what was thought to be most important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○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Loan amount, income, property value, hoepa status, lien status, loan type, loan purpose, occupancy type, and applicant credit score type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Increase number of trees from 10 to 100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46" name="Google Shape;3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825" y="776325"/>
            <a:ext cx="3069825" cy="1880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825" y="2923775"/>
            <a:ext cx="3185775" cy="193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5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54" name="Google Shape;354;p5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DSCI 451 </a:t>
            </a:r>
            <a:r>
              <a:rPr lang="en"/>
              <a:t>Presentation</a:t>
            </a:r>
            <a:endParaRPr/>
          </a:p>
        </p:txBody>
      </p:sp>
      <p:sp>
        <p:nvSpPr>
          <p:cNvPr id="355" name="Google Shape;355;p51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1 Overview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6" name="Google Shape;356;p51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Values Critique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7" name="Google Shape;357;p51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Fairness Critique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Revisions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9" name="Google Shape;359;p51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Revision Results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0" name="Google Shape;360;p51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1" name="Google Shape;361;p51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2" name="Google Shape;362;p51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3" name="Google Shape;363;p51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4" name="Google Shape;364;p51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idx="1" type="body"/>
          </p:nvPr>
        </p:nvSpPr>
        <p:spPr>
          <a:xfrm>
            <a:off x="196950" y="196725"/>
            <a:ext cx="86787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Fairness Critique</a:t>
            </a:r>
            <a:endParaRPr sz="3200"/>
          </a:p>
        </p:txBody>
      </p:sp>
      <p:sp>
        <p:nvSpPr>
          <p:cNvPr id="370" name="Google Shape;370;p52"/>
          <p:cNvSpPr txBox="1"/>
          <p:nvPr/>
        </p:nvSpPr>
        <p:spPr>
          <a:xfrm>
            <a:off x="426900" y="1063775"/>
            <a:ext cx="5708400" cy="28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Demographic parity was used to find fairness by checking for equal approval rates amongst races and sex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○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It showed large racial disparities as white and asians were approved for loans at a higher rate, and a slight disparity in favor of men vs women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Disparate Impact Metric was used to find fairness amongst races and sex in a less strict manner due to a more lenient threshold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○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Found significant racial bias, but balanced rates across sex groups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Equalized Odds checks for equal True Positive Rates and False Positive Rates across groups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○"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Shows slight disparities across gender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1" name="Google Shape;371;p52"/>
          <p:cNvSpPr txBox="1"/>
          <p:nvPr/>
        </p:nvSpPr>
        <p:spPr>
          <a:xfrm>
            <a:off x="6026475" y="1113525"/>
            <a:ext cx="16152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Approval by Race </a:t>
            </a:r>
            <a:endParaRPr b="1"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Asian: 77.37%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White: 76.45%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Black: 59.60%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Hawaiian: 48.08%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2" name="Google Shape;372;p52"/>
          <p:cNvSpPr txBox="1"/>
          <p:nvPr/>
        </p:nvSpPr>
        <p:spPr>
          <a:xfrm>
            <a:off x="7641625" y="1113525"/>
            <a:ext cx="17124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Approval by Sex</a:t>
            </a:r>
            <a:endParaRPr b="1"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Male: 69.80%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Femail: 66.37%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3" name="Google Shape;373;p52"/>
          <p:cNvSpPr txBox="1"/>
          <p:nvPr/>
        </p:nvSpPr>
        <p:spPr>
          <a:xfrm>
            <a:off x="6080850" y="2842525"/>
            <a:ext cx="1109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Race</a:t>
            </a: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: 0.6214 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4" name="Google Shape;374;p52"/>
          <p:cNvSpPr txBox="1"/>
          <p:nvPr/>
        </p:nvSpPr>
        <p:spPr>
          <a:xfrm>
            <a:off x="7641675" y="2842525"/>
            <a:ext cx="1109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Sex</a:t>
            </a: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: 0.9508 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5" name="Google Shape;375;p52"/>
          <p:cNvSpPr txBox="1"/>
          <p:nvPr/>
        </p:nvSpPr>
        <p:spPr>
          <a:xfrm>
            <a:off x="6080850" y="41539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Difference in TPR(M vs F)</a:t>
            </a:r>
            <a:r>
              <a:rPr lang="en" sz="130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:  0.0030</a:t>
            </a:r>
            <a:endParaRPr sz="130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Difference in FPR(M vs F)</a:t>
            </a:r>
            <a:r>
              <a:rPr lang="en" sz="130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:  0.0042</a:t>
            </a:r>
            <a:endParaRPr sz="130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