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DM Sans Medium"/>
      <p:regular r:id="rId23"/>
      <p:bold r:id="rId24"/>
      <p:italic r:id="rId25"/>
      <p:boldItalic r:id="rId26"/>
    </p:embeddedFont>
    <p:embeddedFont>
      <p:font typeface="Roboto"/>
      <p:regular r:id="rId27"/>
      <p:bold r:id="rId28"/>
      <p:italic r:id="rId29"/>
      <p:boldItalic r:id="rId30"/>
    </p:embeddedFont>
    <p:embeddedFont>
      <p:font typeface="Merriweather"/>
      <p:regular r:id="rId31"/>
      <p:bold r:id="rId32"/>
      <p:italic r:id="rId33"/>
      <p:boldItalic r:id="rId34"/>
    </p:embeddedFont>
    <p:embeddedFont>
      <p:font typeface="DM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DMSansMedium-bold.fntdata"/><Relationship Id="rId23" Type="http://schemas.openxmlformats.org/officeDocument/2006/relationships/font" Target="fonts/DMSans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Medium-boldItalic.fntdata"/><Relationship Id="rId25" Type="http://schemas.openxmlformats.org/officeDocument/2006/relationships/font" Target="fonts/DMSansMedium-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35" Type="http://schemas.openxmlformats.org/officeDocument/2006/relationships/font" Target="fonts/DMSans-regular.fntdata"/><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37" Type="http://schemas.openxmlformats.org/officeDocument/2006/relationships/font" Target="fonts/DMSans-italic.fntdata"/><Relationship Id="rId14" Type="http://schemas.openxmlformats.org/officeDocument/2006/relationships/slide" Target="slides/slide9.xml"/><Relationship Id="rId36" Type="http://schemas.openxmlformats.org/officeDocument/2006/relationships/font" Target="fonts/DM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DM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6175c5a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6175c5a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d6175c5a19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d6175c5a19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1D35"/>
                </a:solidFill>
                <a:highlight>
                  <a:srgbClr val="FFFFFF"/>
                </a:highlight>
                <a:latin typeface="Roboto"/>
                <a:ea typeface="Roboto"/>
                <a:cs typeface="Roboto"/>
                <a:sym typeface="Roboto"/>
              </a:rPr>
              <a:t>A repeated measures ANOVA is a statistical technique that compares mean scores across multiple observations of the same subjects. It's used when comparing groups made up of the same type, and is particularly useful in studies where the same participants are observed under different conditions or over time</a:t>
            </a:r>
            <a:endParaRPr sz="1350">
              <a:solidFill>
                <a:srgbClr val="001D35"/>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50">
              <a:solidFill>
                <a:srgbClr val="001D35"/>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rgbClr val="474747"/>
                </a:solidFill>
                <a:highlight>
                  <a:srgbClr val="FFFFFF"/>
                </a:highlight>
                <a:latin typeface="Roboto"/>
                <a:ea typeface="Roboto"/>
                <a:cs typeface="Roboto"/>
                <a:sym typeface="Roboto"/>
              </a:rPr>
              <a:t>The </a:t>
            </a:r>
            <a:r>
              <a:rPr b="1" lang="en" sz="1050">
                <a:solidFill>
                  <a:srgbClr val="767676"/>
                </a:solidFill>
                <a:highlight>
                  <a:srgbClr val="FFFFFF"/>
                </a:highlight>
                <a:latin typeface="Roboto"/>
                <a:ea typeface="Roboto"/>
                <a:cs typeface="Roboto"/>
                <a:sym typeface="Roboto"/>
              </a:rPr>
              <a:t>Mann</a:t>
            </a:r>
            <a:r>
              <a:rPr lang="en" sz="1050">
                <a:solidFill>
                  <a:srgbClr val="474747"/>
                </a:solidFill>
                <a:highlight>
                  <a:srgbClr val="FFFFFF"/>
                </a:highlight>
                <a:latin typeface="Roboto"/>
                <a:ea typeface="Roboto"/>
                <a:cs typeface="Roboto"/>
                <a:sym typeface="Roboto"/>
              </a:rPr>
              <a:t>-</a:t>
            </a:r>
            <a:r>
              <a:rPr b="1" lang="en" sz="1050">
                <a:solidFill>
                  <a:srgbClr val="767676"/>
                </a:solidFill>
                <a:highlight>
                  <a:srgbClr val="FFFFFF"/>
                </a:highlight>
                <a:latin typeface="Roboto"/>
                <a:ea typeface="Roboto"/>
                <a:cs typeface="Roboto"/>
                <a:sym typeface="Roboto"/>
              </a:rPr>
              <a:t>Kendall Test</a:t>
            </a:r>
            <a:r>
              <a:rPr lang="en" sz="1050">
                <a:solidFill>
                  <a:srgbClr val="474747"/>
                </a:solidFill>
                <a:highlight>
                  <a:srgbClr val="FFFFFF"/>
                </a:highlight>
                <a:latin typeface="Roboto"/>
                <a:ea typeface="Roboto"/>
                <a:cs typeface="Roboto"/>
                <a:sym typeface="Roboto"/>
              </a:rPr>
              <a:t> is used to determine whether a time series has a monotonic upward or downward trend.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d6175c5a19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d6175c5a19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d6175c5a19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d6175c5a19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d6175c5a19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d6175c5a19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d6175c5a19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d6175c5a19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d6175c5a19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d6175c5a19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d6175c5a19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d6175c5a19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d6175c5a19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d6175c5a19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6175c5a1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6175c5a1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6175c5a19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6175c5a19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6175c5a19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6175c5a19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d6175c5a19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d6175c5a19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6175c5a19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d6175c5a19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6175c5a19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d6175c5a19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6175c5a1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d6175c5a19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d6175c5a19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d6175c5a19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31" name="Shape 131"/>
        <p:cNvGrpSpPr/>
        <p:nvPr/>
      </p:nvGrpSpPr>
      <p:grpSpPr>
        <a:xfrm>
          <a:off x="0" y="0"/>
          <a:ext cx="0" cy="0"/>
          <a:chOff x="0" y="0"/>
          <a:chExt cx="0" cy="0"/>
        </a:xfrm>
      </p:grpSpPr>
      <p:sp>
        <p:nvSpPr>
          <p:cNvPr id="132" name="Google Shape;132;p23"/>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33" name="Google Shape;133;p23"/>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34" name="Google Shape;134;p23"/>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35" name="Google Shape;135;p23"/>
          <p:cNvSpPr/>
          <p:nvPr>
            <p:ph idx="3" type="pic"/>
          </p:nvPr>
        </p:nvSpPr>
        <p:spPr>
          <a:xfrm>
            <a:off x="4437578" y="2171250"/>
            <a:ext cx="4509600" cy="2775600"/>
          </a:xfrm>
          <a:prstGeom prst="round2DiagRect">
            <a:avLst>
              <a:gd fmla="val 16667" name="adj1"/>
              <a:gd fmla="val 0" name="adj2"/>
            </a:avLst>
          </a:prstGeom>
          <a:noFill/>
          <a:ln>
            <a:noFill/>
          </a:ln>
        </p:spPr>
      </p:sp>
      <p:sp>
        <p:nvSpPr>
          <p:cNvPr id="136" name="Google Shape;136;p23"/>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37" name="Shape 137"/>
        <p:cNvGrpSpPr/>
        <p:nvPr/>
      </p:nvGrpSpPr>
      <p:grpSpPr>
        <a:xfrm>
          <a:off x="0" y="0"/>
          <a:ext cx="0" cy="0"/>
          <a:chOff x="0" y="0"/>
          <a:chExt cx="0" cy="0"/>
        </a:xfrm>
      </p:grpSpPr>
      <p:sp>
        <p:nvSpPr>
          <p:cNvPr id="138" name="Google Shape;138;p24"/>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1" name="Google Shape;141;p24"/>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2" name="Google Shape;142;p24"/>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3" name="Google Shape;143;p24"/>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4" name="Google Shape;144;p2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45" name="Google Shape;145;p24"/>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46" name="Shape 146"/>
        <p:cNvGrpSpPr/>
        <p:nvPr/>
      </p:nvGrpSpPr>
      <p:grpSpPr>
        <a:xfrm>
          <a:off x="0" y="0"/>
          <a:ext cx="0" cy="0"/>
          <a:chOff x="0" y="0"/>
          <a:chExt cx="0" cy="0"/>
        </a:xfrm>
      </p:grpSpPr>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49" name="Google Shape;149;p2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50" name="Google Shape;150;p2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51" name="Shape 151"/>
        <p:cNvGrpSpPr/>
        <p:nvPr/>
      </p:nvGrpSpPr>
      <p:grpSpPr>
        <a:xfrm>
          <a:off x="0" y="0"/>
          <a:ext cx="0" cy="0"/>
          <a:chOff x="0" y="0"/>
          <a:chExt cx="0" cy="0"/>
        </a:xfrm>
      </p:grpSpPr>
      <p:sp>
        <p:nvSpPr>
          <p:cNvPr id="152" name="Google Shape;15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26"/>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54" name="Google Shape;154;p26"/>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55" name="Google Shape;155;p2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156" name="Shape 156"/>
        <p:cNvGrpSpPr/>
        <p:nvPr/>
      </p:nvGrpSpPr>
      <p:grpSpPr>
        <a:xfrm>
          <a:off x="0" y="0"/>
          <a:ext cx="0" cy="0"/>
          <a:chOff x="0" y="0"/>
          <a:chExt cx="0" cy="0"/>
        </a:xfrm>
      </p:grpSpPr>
      <p:sp>
        <p:nvSpPr>
          <p:cNvPr id="157" name="Google Shape;157;p27"/>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27"/>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0" name="Google Shape;160;p27"/>
          <p:cNvSpPr/>
          <p:nvPr>
            <p:ph idx="2" type="pic"/>
          </p:nvPr>
        </p:nvSpPr>
        <p:spPr>
          <a:xfrm>
            <a:off x="3726325" y="669925"/>
            <a:ext cx="5220900" cy="4276800"/>
          </a:xfrm>
          <a:prstGeom prst="round2DiagRect">
            <a:avLst>
              <a:gd fmla="val 16667" name="adj1"/>
              <a:gd fmla="val 0" name="adj2"/>
            </a:avLst>
          </a:prstGeom>
          <a:noFill/>
          <a:ln>
            <a:noFill/>
          </a:ln>
        </p:spPr>
      </p:sp>
      <p:sp>
        <p:nvSpPr>
          <p:cNvPr id="161" name="Google Shape;161;p27"/>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62" name="Google Shape;162;p27"/>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165" name="Google Shape;165;p28"/>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166" name="Google Shape;16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p:nvPr>
            <p:ph idx="2" type="pic"/>
          </p:nvPr>
        </p:nvSpPr>
        <p:spPr>
          <a:xfrm>
            <a:off x="3726325" y="669925"/>
            <a:ext cx="5220900" cy="4276800"/>
          </a:xfrm>
          <a:prstGeom prst="round2DiagRect">
            <a:avLst>
              <a:gd fmla="val 16667" name="adj1"/>
              <a:gd fmla="val 0" name="adj2"/>
            </a:avLst>
          </a:prstGeom>
          <a:noFill/>
          <a:ln>
            <a:noFill/>
          </a:ln>
        </p:spPr>
      </p:sp>
      <p:sp>
        <p:nvSpPr>
          <p:cNvPr id="168" name="Google Shape;168;p28"/>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69" name="Google Shape;169;p28"/>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170" name="Google Shape;170;p28"/>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171" name="Shape 171"/>
        <p:cNvGrpSpPr/>
        <p:nvPr/>
      </p:nvGrpSpPr>
      <p:grpSpPr>
        <a:xfrm>
          <a:off x="0" y="0"/>
          <a:ext cx="0" cy="0"/>
          <a:chOff x="0" y="0"/>
          <a:chExt cx="0" cy="0"/>
        </a:xfrm>
      </p:grpSpPr>
      <p:sp>
        <p:nvSpPr>
          <p:cNvPr id="172" name="Google Shape;172;p29"/>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3" name="Google Shape;17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4" name="Google Shape;174;p2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175" name="Google Shape;175;p2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176" name="Google Shape;176;p29"/>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77" name="Google Shape;177;p2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178" name="Shape 178"/>
        <p:cNvGrpSpPr/>
        <p:nvPr/>
      </p:nvGrpSpPr>
      <p:grpSpPr>
        <a:xfrm>
          <a:off x="0" y="0"/>
          <a:ext cx="0" cy="0"/>
          <a:chOff x="0" y="0"/>
          <a:chExt cx="0" cy="0"/>
        </a:xfrm>
      </p:grpSpPr>
      <p:sp>
        <p:nvSpPr>
          <p:cNvPr id="179" name="Google Shape;17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30"/>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1" name="Google Shape;181;p30"/>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2" name="Google Shape;182;p30"/>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3" name="Google Shape;183;p30"/>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4" name="Google Shape;184;p30"/>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5" name="Google Shape;185;p30"/>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6" name="Google Shape;186;p30"/>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7" name="Google Shape;187;p30"/>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8" name="Google Shape;188;p30"/>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9" name="Google Shape;189;p30"/>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0" name="Google Shape;190;p30"/>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1" name="Google Shape;191;p30"/>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2" name="Google Shape;192;p30"/>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3" name="Google Shape;193;p30"/>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4" name="Google Shape;194;p30"/>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5" name="Google Shape;195;p30"/>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6" name="Google Shape;196;p30"/>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7" name="Google Shape;197;p30"/>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8" name="Google Shape;198;p30"/>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9" name="Google Shape;199;p30"/>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0" name="Google Shape;200;p30"/>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1" name="Google Shape;201;p30"/>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2" name="Google Shape;202;p30"/>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3" name="Google Shape;203;p30"/>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4" name="Google Shape;204;p30"/>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 name="Google Shape;205;p30"/>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6" name="Google Shape;206;p30"/>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7" name="Google Shape;207;p30"/>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8" name="Google Shape;208;p30"/>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09" name="Shape 209"/>
        <p:cNvGrpSpPr/>
        <p:nvPr/>
      </p:nvGrpSpPr>
      <p:grpSpPr>
        <a:xfrm>
          <a:off x="0" y="0"/>
          <a:ext cx="0" cy="0"/>
          <a:chOff x="0" y="0"/>
          <a:chExt cx="0" cy="0"/>
        </a:xfrm>
      </p:grpSpPr>
      <p:sp>
        <p:nvSpPr>
          <p:cNvPr id="210" name="Google Shape;21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1"/>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12" name="Google Shape;212;p31"/>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idx="4" type="body"/>
          </p:nvPr>
        </p:nvSpPr>
        <p:spPr>
          <a:xfrm>
            <a:off x="8134226" y="196450"/>
            <a:ext cx="8124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sz="1400"/>
              <a:t>11.21.24</a:t>
            </a:r>
            <a:endParaRPr sz="1400"/>
          </a:p>
        </p:txBody>
      </p:sp>
      <p:sp>
        <p:nvSpPr>
          <p:cNvPr id="218" name="Google Shape;218;p32"/>
          <p:cNvSpPr txBox="1"/>
          <p:nvPr>
            <p:ph type="ctrTitle"/>
          </p:nvPr>
        </p:nvSpPr>
        <p:spPr>
          <a:xfrm>
            <a:off x="314250" y="838338"/>
            <a:ext cx="8515500" cy="187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600"/>
              <a:t>Analysis of the Effectiveness of the </a:t>
            </a:r>
            <a:r>
              <a:rPr lang="en" sz="4600"/>
              <a:t>Police </a:t>
            </a:r>
            <a:r>
              <a:rPr lang="en" sz="4600"/>
              <a:t>Initiative</a:t>
            </a:r>
            <a:r>
              <a:rPr lang="en" sz="4600"/>
              <a:t> to Reduce Violent Crime Rates in Philadelphia </a:t>
            </a:r>
            <a:endParaRPr sz="4600"/>
          </a:p>
        </p:txBody>
      </p:sp>
      <p:sp>
        <p:nvSpPr>
          <p:cNvPr id="219" name="Google Shape;219;p32"/>
          <p:cNvSpPr txBox="1"/>
          <p:nvPr>
            <p:ph idx="2" type="subTitle"/>
          </p:nvPr>
        </p:nvSpPr>
        <p:spPr>
          <a:xfrm>
            <a:off x="2426675" y="3584025"/>
            <a:ext cx="3986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DSCI 431</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rPr lang="en" sz="2000"/>
              <a:t>By Nicolas Kozachuk</a:t>
            </a:r>
            <a:endParaRPr sz="2000"/>
          </a:p>
        </p:txBody>
      </p:sp>
      <p:pic>
        <p:nvPicPr>
          <p:cNvPr id="220" name="Google Shape;220;p32"/>
          <p:cNvPicPr preferRelativeResize="0"/>
          <p:nvPr/>
        </p:nvPicPr>
        <p:blipFill>
          <a:blip r:embed="rId3">
            <a:alphaModFix/>
          </a:blip>
          <a:stretch>
            <a:fillRect/>
          </a:stretch>
        </p:blipFill>
        <p:spPr>
          <a:xfrm>
            <a:off x="197375" y="196450"/>
            <a:ext cx="2037212" cy="55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1"/>
          <p:cNvSpPr txBox="1"/>
          <p:nvPr>
            <p:ph idx="1" type="body"/>
          </p:nvPr>
        </p:nvSpPr>
        <p:spPr>
          <a:xfrm>
            <a:off x="196950" y="142375"/>
            <a:ext cx="8749800" cy="4383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3000"/>
              <a:t>Proposed Methods</a:t>
            </a:r>
            <a:endParaRPr sz="3000"/>
          </a:p>
        </p:txBody>
      </p:sp>
      <p:sp>
        <p:nvSpPr>
          <p:cNvPr id="335" name="Google Shape;335;p41"/>
          <p:cNvSpPr txBox="1"/>
          <p:nvPr/>
        </p:nvSpPr>
        <p:spPr>
          <a:xfrm>
            <a:off x="287400" y="1352050"/>
            <a:ext cx="8595900" cy="19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DM Sans"/>
                <a:ea typeface="DM Sans"/>
                <a:cs typeface="DM Sans"/>
                <a:sym typeface="DM Sans"/>
              </a:rPr>
              <a:t>Evaluate whether the overall trend in crime rates in Philadelphia is decreasing in a statistically significantly manner using</a:t>
            </a:r>
            <a:r>
              <a:rPr b="1" lang="en">
                <a:solidFill>
                  <a:schemeClr val="dk2"/>
                </a:solidFill>
                <a:latin typeface="DM Sans"/>
                <a:ea typeface="DM Sans"/>
                <a:cs typeface="DM Sans"/>
                <a:sym typeface="DM Sans"/>
              </a:rPr>
              <a:t> linear regression</a:t>
            </a:r>
            <a:endParaRPr b="1">
              <a:solidFill>
                <a:schemeClr val="dk2"/>
              </a:solidFill>
              <a:latin typeface="DM Sans"/>
              <a:ea typeface="DM Sans"/>
              <a:cs typeface="DM Sans"/>
              <a:sym typeface="DM Sans"/>
            </a:endParaRPr>
          </a:p>
          <a:p>
            <a:pPr indent="0" lvl="0" marL="0" rtl="0" algn="l">
              <a:spcBef>
                <a:spcPts val="0"/>
              </a:spcBef>
              <a:spcAft>
                <a:spcPts val="0"/>
              </a:spcAft>
              <a:buNone/>
            </a:pPr>
            <a:r>
              <a:t/>
            </a:r>
            <a:endParaRPr>
              <a:solidFill>
                <a:schemeClr val="dk2"/>
              </a:solidFill>
              <a:latin typeface="DM Sans"/>
              <a:ea typeface="DM Sans"/>
              <a:cs typeface="DM Sans"/>
              <a:sym typeface="DM Sans"/>
            </a:endParaRPr>
          </a:p>
          <a:p>
            <a:pPr indent="0" lvl="0" marL="0" rtl="0" algn="l">
              <a:spcBef>
                <a:spcPts val="0"/>
              </a:spcBef>
              <a:spcAft>
                <a:spcPts val="0"/>
              </a:spcAft>
              <a:buNone/>
            </a:pPr>
            <a:r>
              <a:rPr lang="en">
                <a:solidFill>
                  <a:schemeClr val="dk2"/>
                </a:solidFill>
                <a:latin typeface="DM Sans"/>
                <a:ea typeface="DM Sans"/>
                <a:cs typeface="DM Sans"/>
                <a:sym typeface="DM Sans"/>
              </a:rPr>
              <a:t>Use </a:t>
            </a:r>
            <a:r>
              <a:rPr b="1" lang="en">
                <a:solidFill>
                  <a:schemeClr val="dk2"/>
                </a:solidFill>
                <a:latin typeface="DM Sans"/>
                <a:ea typeface="DM Sans"/>
                <a:cs typeface="DM Sans"/>
                <a:sym typeface="DM Sans"/>
              </a:rPr>
              <a:t>Repeated Measures ANOVA</a:t>
            </a:r>
            <a:r>
              <a:rPr lang="en">
                <a:solidFill>
                  <a:schemeClr val="dk2"/>
                </a:solidFill>
                <a:latin typeface="DM Sans"/>
                <a:ea typeface="DM Sans"/>
                <a:cs typeface="DM Sans"/>
                <a:sym typeface="DM Sans"/>
              </a:rPr>
              <a:t>(One Way Analysis of Variance) to test whether there are statistically significant differences in violent crime rates across for Philadelphia overall and in hot spot streets</a:t>
            </a:r>
            <a:endParaRPr>
              <a:solidFill>
                <a:schemeClr val="dk2"/>
              </a:solidFill>
              <a:latin typeface="DM Sans"/>
              <a:ea typeface="DM Sans"/>
              <a:cs typeface="DM Sans"/>
              <a:sym typeface="DM Sans"/>
            </a:endParaRPr>
          </a:p>
          <a:p>
            <a:pPr indent="0" lvl="0" marL="0" rtl="0" algn="l">
              <a:spcBef>
                <a:spcPts val="0"/>
              </a:spcBef>
              <a:spcAft>
                <a:spcPts val="0"/>
              </a:spcAft>
              <a:buNone/>
            </a:pPr>
            <a:r>
              <a:t/>
            </a:r>
            <a:endParaRPr>
              <a:solidFill>
                <a:schemeClr val="dk2"/>
              </a:solidFill>
              <a:latin typeface="DM Sans"/>
              <a:ea typeface="DM Sans"/>
              <a:cs typeface="DM Sans"/>
              <a:sym typeface="DM Sans"/>
            </a:endParaRPr>
          </a:p>
          <a:p>
            <a:pPr indent="0" lvl="0" marL="0" rtl="0" algn="l">
              <a:spcBef>
                <a:spcPts val="0"/>
              </a:spcBef>
              <a:spcAft>
                <a:spcPts val="0"/>
              </a:spcAft>
              <a:buNone/>
            </a:pPr>
            <a:r>
              <a:rPr lang="en">
                <a:solidFill>
                  <a:schemeClr val="dk2"/>
                </a:solidFill>
                <a:latin typeface="DM Sans"/>
                <a:ea typeface="DM Sans"/>
                <a:cs typeface="DM Sans"/>
                <a:sym typeface="DM Sans"/>
              </a:rPr>
              <a:t>Use the </a:t>
            </a:r>
            <a:r>
              <a:rPr b="1" lang="en">
                <a:solidFill>
                  <a:schemeClr val="dk2"/>
                </a:solidFill>
                <a:latin typeface="DM Sans"/>
                <a:ea typeface="DM Sans"/>
                <a:cs typeface="DM Sans"/>
                <a:sym typeface="DM Sans"/>
              </a:rPr>
              <a:t>Mann-Kendall test</a:t>
            </a:r>
            <a:r>
              <a:rPr lang="en">
                <a:solidFill>
                  <a:schemeClr val="dk2"/>
                </a:solidFill>
                <a:latin typeface="DM Sans"/>
                <a:ea typeface="DM Sans"/>
                <a:cs typeface="DM Sans"/>
                <a:sym typeface="DM Sans"/>
              </a:rPr>
              <a:t> to assess whether there is a significant downward trend for violent crime rates overall and in hot spot areas</a:t>
            </a:r>
            <a:endParaRPr>
              <a:solidFill>
                <a:schemeClr val="dk2"/>
              </a:solidFill>
              <a:latin typeface="DM Sans"/>
              <a:ea typeface="DM Sans"/>
              <a:cs typeface="DM Sans"/>
              <a:sym typeface="DM Sans"/>
            </a:endParaRPr>
          </a:p>
          <a:p>
            <a:pPr indent="-304800" lvl="0" marL="457200" rtl="0" algn="l">
              <a:spcBef>
                <a:spcPts val="0"/>
              </a:spcBef>
              <a:spcAft>
                <a:spcPts val="0"/>
              </a:spcAft>
              <a:buClr>
                <a:schemeClr val="dk2"/>
              </a:buClr>
              <a:buSzPts val="1200"/>
              <a:buFont typeface="DM Sans"/>
              <a:buChar char="-"/>
            </a:pPr>
            <a:r>
              <a:rPr lang="en" sz="1200">
                <a:solidFill>
                  <a:schemeClr val="dk2"/>
                </a:solidFill>
                <a:latin typeface="DM Sans"/>
                <a:ea typeface="DM Sans"/>
                <a:cs typeface="DM Sans"/>
                <a:sym typeface="DM Sans"/>
              </a:rPr>
              <a:t>T</a:t>
            </a:r>
            <a:r>
              <a:rPr lang="en" sz="1200">
                <a:solidFill>
                  <a:schemeClr val="dk2"/>
                </a:solidFill>
                <a:latin typeface="DM Sans"/>
                <a:ea typeface="DM Sans"/>
                <a:cs typeface="DM Sans"/>
                <a:sym typeface="DM Sans"/>
              </a:rPr>
              <a:t>he data is non-parametric (does not follow a normal distribution)</a:t>
            </a:r>
            <a:endParaRPr sz="1200">
              <a:solidFill>
                <a:schemeClr val="dk2"/>
              </a:solidFill>
              <a:latin typeface="DM Sans"/>
              <a:ea typeface="DM Sans"/>
              <a:cs typeface="DM Sans"/>
              <a:sym typeface="DM Sans"/>
            </a:endParaRPr>
          </a:p>
        </p:txBody>
      </p:sp>
      <p:sp>
        <p:nvSpPr>
          <p:cNvPr id="336" name="Google Shape;336;p41"/>
          <p:cNvSpPr txBox="1"/>
          <p:nvPr/>
        </p:nvSpPr>
        <p:spPr>
          <a:xfrm>
            <a:off x="143550" y="629675"/>
            <a:ext cx="8568900" cy="3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DM Sans"/>
                <a:ea typeface="DM Sans"/>
                <a:cs typeface="DM Sans"/>
                <a:sym typeface="DM Sans"/>
              </a:rPr>
              <a:t>Determining if violent crime rates had a statistically significant decrease due to</a:t>
            </a:r>
            <a:r>
              <a:rPr b="1" lang="en" sz="2000">
                <a:solidFill>
                  <a:schemeClr val="dk2"/>
                </a:solidFill>
                <a:latin typeface="DM Sans"/>
                <a:ea typeface="DM Sans"/>
                <a:cs typeface="DM Sans"/>
                <a:sym typeface="DM Sans"/>
              </a:rPr>
              <a:t> the policing initiative(2011-2017)</a:t>
            </a:r>
            <a:endParaRPr b="1" sz="2000">
              <a:solidFill>
                <a:schemeClr val="dk2"/>
              </a:solidFill>
              <a:latin typeface="DM Sans"/>
              <a:ea typeface="DM Sans"/>
              <a:cs typeface="DM Sans"/>
              <a:sym typeface="DM Sans"/>
            </a:endParaRPr>
          </a:p>
        </p:txBody>
      </p:sp>
      <p:sp>
        <p:nvSpPr>
          <p:cNvPr id="337" name="Google Shape;337;p41"/>
          <p:cNvSpPr txBox="1"/>
          <p:nvPr/>
        </p:nvSpPr>
        <p:spPr>
          <a:xfrm>
            <a:off x="287400" y="3435125"/>
            <a:ext cx="8568900" cy="3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2"/>
                </a:solidFill>
                <a:latin typeface="DM Sans"/>
                <a:ea typeface="DM Sans"/>
                <a:cs typeface="DM Sans"/>
                <a:sym typeface="DM Sans"/>
              </a:rPr>
              <a:t>Finding </a:t>
            </a:r>
            <a:r>
              <a:rPr b="1" lang="en" sz="2000">
                <a:solidFill>
                  <a:schemeClr val="dk2"/>
                </a:solidFill>
                <a:latin typeface="DM Sans"/>
                <a:ea typeface="DM Sans"/>
                <a:cs typeface="DM Sans"/>
                <a:sym typeface="DM Sans"/>
              </a:rPr>
              <a:t>hotspot</a:t>
            </a:r>
            <a:r>
              <a:rPr b="1" lang="en" sz="2000">
                <a:solidFill>
                  <a:schemeClr val="dk2"/>
                </a:solidFill>
                <a:latin typeface="DM Sans"/>
                <a:ea typeface="DM Sans"/>
                <a:cs typeface="DM Sans"/>
                <a:sym typeface="DM Sans"/>
              </a:rPr>
              <a:t> locations</a:t>
            </a:r>
            <a:endParaRPr b="1" sz="2000">
              <a:solidFill>
                <a:schemeClr val="dk2"/>
              </a:solidFill>
              <a:latin typeface="DM Sans"/>
              <a:ea typeface="DM Sans"/>
              <a:cs typeface="DM Sans"/>
              <a:sym typeface="DM Sans"/>
            </a:endParaRPr>
          </a:p>
        </p:txBody>
      </p:sp>
      <p:sp>
        <p:nvSpPr>
          <p:cNvPr id="338" name="Google Shape;338;p41"/>
          <p:cNvSpPr txBox="1"/>
          <p:nvPr/>
        </p:nvSpPr>
        <p:spPr>
          <a:xfrm>
            <a:off x="314700" y="3848225"/>
            <a:ext cx="8514600" cy="194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DM Sans"/>
                <a:ea typeface="DM Sans"/>
                <a:cs typeface="DM Sans"/>
                <a:sym typeface="DM Sans"/>
              </a:rPr>
              <a:t>Isolate crimes by street and use </a:t>
            </a:r>
            <a:r>
              <a:rPr b="1" lang="en">
                <a:solidFill>
                  <a:schemeClr val="dk2"/>
                </a:solidFill>
                <a:latin typeface="DM Sans"/>
                <a:ea typeface="DM Sans"/>
                <a:cs typeface="DM Sans"/>
                <a:sym typeface="DM Sans"/>
              </a:rPr>
              <a:t>z-score thresholds</a:t>
            </a:r>
            <a:r>
              <a:rPr lang="en">
                <a:solidFill>
                  <a:schemeClr val="dk2"/>
                </a:solidFill>
                <a:latin typeface="DM Sans"/>
                <a:ea typeface="DM Sans"/>
                <a:cs typeface="DM Sans"/>
                <a:sym typeface="DM Sans"/>
              </a:rPr>
              <a:t> to find streets with highest crime rates</a:t>
            </a:r>
            <a:endParaRPr>
              <a:solidFill>
                <a:schemeClr val="dk2"/>
              </a:solidFill>
              <a:latin typeface="DM Sans"/>
              <a:ea typeface="DM Sans"/>
              <a:cs typeface="DM Sans"/>
              <a:sym typeface="DM Sans"/>
            </a:endParaRPr>
          </a:p>
          <a:p>
            <a:pPr indent="-304800" lvl="0" marL="457200" rtl="0" algn="l">
              <a:spcBef>
                <a:spcPts val="0"/>
              </a:spcBef>
              <a:spcAft>
                <a:spcPts val="0"/>
              </a:spcAft>
              <a:buClr>
                <a:schemeClr val="dk2"/>
              </a:buClr>
              <a:buSzPts val="1200"/>
              <a:buFont typeface="DM Sans"/>
              <a:buChar char="-"/>
            </a:pPr>
            <a:r>
              <a:rPr lang="en" sz="1200">
                <a:solidFill>
                  <a:schemeClr val="dk2"/>
                </a:solidFill>
                <a:latin typeface="DM Sans"/>
                <a:ea typeface="DM Sans"/>
                <a:cs typeface="DM Sans"/>
                <a:sym typeface="DM Sans"/>
              </a:rPr>
              <a:t>Remove 0s</a:t>
            </a:r>
            <a:endParaRPr sz="1200">
              <a:solidFill>
                <a:schemeClr val="dk2"/>
              </a:solidFill>
              <a:latin typeface="DM Sans"/>
              <a:ea typeface="DM Sans"/>
              <a:cs typeface="DM Sans"/>
              <a:sym typeface="DM Sans"/>
            </a:endParaRPr>
          </a:p>
          <a:p>
            <a:pPr indent="0" lvl="0" marL="0" rtl="0" algn="l">
              <a:spcBef>
                <a:spcPts val="0"/>
              </a:spcBef>
              <a:spcAft>
                <a:spcPts val="0"/>
              </a:spcAft>
              <a:buNone/>
            </a:pPr>
            <a:r>
              <a:t/>
            </a:r>
            <a:endParaRPr>
              <a:solidFill>
                <a:schemeClr val="dk2"/>
              </a:solidFill>
              <a:latin typeface="DM Sans"/>
              <a:ea typeface="DM Sans"/>
              <a:cs typeface="DM Sans"/>
              <a:sym typeface="DM Sans"/>
            </a:endParaRPr>
          </a:p>
          <a:p>
            <a:pPr indent="0" lvl="0" marL="0" rtl="0" algn="l">
              <a:spcBef>
                <a:spcPts val="0"/>
              </a:spcBef>
              <a:spcAft>
                <a:spcPts val="0"/>
              </a:spcAft>
              <a:buNone/>
            </a:pPr>
            <a:r>
              <a:rPr b="1" lang="en">
                <a:solidFill>
                  <a:schemeClr val="dk2"/>
                </a:solidFill>
                <a:latin typeface="DM Sans"/>
                <a:ea typeface="DM Sans"/>
                <a:cs typeface="DM Sans"/>
                <a:sym typeface="DM Sans"/>
              </a:rPr>
              <a:t>K-Means clustering</a:t>
            </a:r>
            <a:r>
              <a:rPr lang="en">
                <a:solidFill>
                  <a:schemeClr val="dk2"/>
                </a:solidFill>
                <a:latin typeface="DM Sans"/>
                <a:ea typeface="DM Sans"/>
                <a:cs typeface="DM Sans"/>
                <a:sym typeface="DM Sans"/>
              </a:rPr>
              <a:t> to find epicenters for hot spots and z-score thresholds to find radius for crimes</a:t>
            </a:r>
            <a:endParaRPr>
              <a:solidFill>
                <a:schemeClr val="dk2"/>
              </a:solidFill>
              <a:latin typeface="DM Sans"/>
              <a:ea typeface="DM Sans"/>
              <a:cs typeface="DM Sans"/>
              <a:sym typeface="DM Sans"/>
            </a:endParaRPr>
          </a:p>
          <a:p>
            <a:pPr indent="-304800" lvl="0" marL="457200" rtl="0" algn="l">
              <a:spcBef>
                <a:spcPts val="0"/>
              </a:spcBef>
              <a:spcAft>
                <a:spcPts val="0"/>
              </a:spcAft>
              <a:buClr>
                <a:schemeClr val="dk2"/>
              </a:buClr>
              <a:buSzPts val="1200"/>
              <a:buFont typeface="DM Sans"/>
              <a:buChar char="-"/>
            </a:pPr>
            <a:r>
              <a:rPr lang="en" sz="1200">
                <a:solidFill>
                  <a:schemeClr val="dk2"/>
                </a:solidFill>
                <a:latin typeface="DM Sans"/>
                <a:ea typeface="DM Sans"/>
                <a:cs typeface="DM Sans"/>
                <a:sym typeface="DM Sans"/>
              </a:rPr>
              <a:t>Different clustering counts</a:t>
            </a:r>
            <a:endParaRPr sz="1200">
              <a:solidFill>
                <a:schemeClr val="dk2"/>
              </a:solidFill>
              <a:latin typeface="DM Sans"/>
              <a:ea typeface="DM Sans"/>
              <a:cs typeface="DM Sans"/>
              <a:sym typeface="DM Sans"/>
            </a:endParaRPr>
          </a:p>
          <a:p>
            <a:pPr indent="0" lvl="0" marL="0" rtl="0" algn="l">
              <a:spcBef>
                <a:spcPts val="0"/>
              </a:spcBef>
              <a:spcAft>
                <a:spcPts val="0"/>
              </a:spcAft>
              <a:buNone/>
            </a:pPr>
            <a:r>
              <a:t/>
            </a:r>
            <a:endParaRPr sz="1500">
              <a:solidFill>
                <a:schemeClr val="dk2"/>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4" name="Google Shape;344;p42"/>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200"/>
              <a:t>Agenda</a:t>
            </a:r>
            <a:endParaRPr sz="1200"/>
          </a:p>
        </p:txBody>
      </p:sp>
      <p:sp>
        <p:nvSpPr>
          <p:cNvPr id="345" name="Google Shape;345;p42"/>
          <p:cNvSpPr txBox="1"/>
          <p:nvPr>
            <p:ph idx="2" type="body"/>
          </p:nvPr>
        </p:nvSpPr>
        <p:spPr>
          <a:xfrm>
            <a:off x="6691050" y="196725"/>
            <a:ext cx="23301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sz="1200"/>
              <a:t>DSCI 431 Project Presentation</a:t>
            </a:r>
            <a:endParaRPr sz="1200"/>
          </a:p>
        </p:txBody>
      </p:sp>
      <p:sp>
        <p:nvSpPr>
          <p:cNvPr id="346" name="Google Shape;346;p42"/>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Problem Description</a:t>
            </a:r>
            <a:endParaRPr b="1" sz="3650">
              <a:solidFill>
                <a:schemeClr val="accent2"/>
              </a:solidFill>
              <a:latin typeface="Merriweather"/>
              <a:ea typeface="Merriweather"/>
              <a:cs typeface="Merriweather"/>
              <a:sym typeface="Merriweather"/>
            </a:endParaRPr>
          </a:p>
        </p:txBody>
      </p:sp>
      <p:sp>
        <p:nvSpPr>
          <p:cNvPr id="347" name="Google Shape;347;p42"/>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Dataset Description</a:t>
            </a:r>
            <a:endParaRPr b="1" sz="3650">
              <a:solidFill>
                <a:schemeClr val="accent2"/>
              </a:solidFill>
              <a:latin typeface="Merriweather"/>
              <a:ea typeface="Merriweather"/>
              <a:cs typeface="Merriweather"/>
              <a:sym typeface="Merriweather"/>
            </a:endParaRPr>
          </a:p>
        </p:txBody>
      </p:sp>
      <p:sp>
        <p:nvSpPr>
          <p:cNvPr id="348" name="Google Shape;348;p42"/>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Goals</a:t>
            </a:r>
            <a:endParaRPr b="1" sz="3650">
              <a:solidFill>
                <a:schemeClr val="accent2"/>
              </a:solidFill>
              <a:latin typeface="Merriweather"/>
              <a:ea typeface="Merriweather"/>
              <a:cs typeface="Merriweather"/>
              <a:sym typeface="Merriweather"/>
            </a:endParaRPr>
          </a:p>
        </p:txBody>
      </p:sp>
      <p:sp>
        <p:nvSpPr>
          <p:cNvPr id="349" name="Google Shape;349;p42"/>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Proposed Methods</a:t>
            </a:r>
            <a:endParaRPr b="1" sz="3650">
              <a:solidFill>
                <a:schemeClr val="accent2"/>
              </a:solidFill>
              <a:latin typeface="Merriweather"/>
              <a:ea typeface="Merriweather"/>
              <a:cs typeface="Merriweather"/>
              <a:sym typeface="Merriweather"/>
            </a:endParaRPr>
          </a:p>
        </p:txBody>
      </p:sp>
      <p:sp>
        <p:nvSpPr>
          <p:cNvPr id="350" name="Google Shape;350;p42"/>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Results</a:t>
            </a:r>
            <a:endParaRPr b="1" sz="3650">
              <a:solidFill>
                <a:schemeClr val="dk1"/>
              </a:solidFill>
              <a:latin typeface="Merriweather"/>
              <a:ea typeface="Merriweather"/>
              <a:cs typeface="Merriweather"/>
              <a:sym typeface="Merriweather"/>
            </a:endParaRPr>
          </a:p>
        </p:txBody>
      </p:sp>
      <p:sp>
        <p:nvSpPr>
          <p:cNvPr id="351" name="Google Shape;351;p42"/>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1.</a:t>
            </a:r>
            <a:endParaRPr b="1" sz="1450">
              <a:solidFill>
                <a:schemeClr val="dk1"/>
              </a:solidFill>
              <a:latin typeface="Merriweather"/>
              <a:ea typeface="Merriweather"/>
              <a:cs typeface="Merriweather"/>
              <a:sym typeface="Merriweather"/>
            </a:endParaRPr>
          </a:p>
        </p:txBody>
      </p:sp>
      <p:sp>
        <p:nvSpPr>
          <p:cNvPr id="352" name="Google Shape;352;p42"/>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2.</a:t>
            </a:r>
            <a:endParaRPr b="1" sz="1450">
              <a:solidFill>
                <a:schemeClr val="dk1"/>
              </a:solidFill>
              <a:latin typeface="Merriweather"/>
              <a:ea typeface="Merriweather"/>
              <a:cs typeface="Merriweather"/>
              <a:sym typeface="Merriweather"/>
            </a:endParaRPr>
          </a:p>
        </p:txBody>
      </p:sp>
      <p:sp>
        <p:nvSpPr>
          <p:cNvPr id="353" name="Google Shape;353;p42"/>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3.</a:t>
            </a:r>
            <a:endParaRPr b="1" sz="1450">
              <a:solidFill>
                <a:schemeClr val="dk1"/>
              </a:solidFill>
              <a:latin typeface="Merriweather"/>
              <a:ea typeface="Merriweather"/>
              <a:cs typeface="Merriweather"/>
              <a:sym typeface="Merriweather"/>
            </a:endParaRPr>
          </a:p>
        </p:txBody>
      </p:sp>
      <p:sp>
        <p:nvSpPr>
          <p:cNvPr id="354" name="Google Shape;354;p42"/>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4.</a:t>
            </a:r>
            <a:endParaRPr b="1" sz="1450">
              <a:solidFill>
                <a:schemeClr val="dk1"/>
              </a:solidFill>
              <a:latin typeface="Merriweather"/>
              <a:ea typeface="Merriweather"/>
              <a:cs typeface="Merriweather"/>
              <a:sym typeface="Merriweather"/>
            </a:endParaRPr>
          </a:p>
        </p:txBody>
      </p:sp>
      <p:sp>
        <p:nvSpPr>
          <p:cNvPr id="355" name="Google Shape;355;p42"/>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5.</a:t>
            </a:r>
            <a:endParaRPr b="1" sz="1450">
              <a:solidFill>
                <a:schemeClr val="dk1"/>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idx="1" type="body"/>
          </p:nvPr>
        </p:nvSpPr>
        <p:spPr>
          <a:xfrm>
            <a:off x="197100" y="283725"/>
            <a:ext cx="8749800" cy="4383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3000"/>
              <a:t>Results - Overall Philadelphia</a:t>
            </a:r>
            <a:endParaRPr sz="3000"/>
          </a:p>
        </p:txBody>
      </p:sp>
      <p:sp>
        <p:nvSpPr>
          <p:cNvPr id="361" name="Google Shape;361;p43"/>
          <p:cNvSpPr txBox="1"/>
          <p:nvPr/>
        </p:nvSpPr>
        <p:spPr>
          <a:xfrm>
            <a:off x="437225" y="1241850"/>
            <a:ext cx="51744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DM Sans"/>
                <a:ea typeface="DM Sans"/>
                <a:cs typeface="DM Sans"/>
                <a:sym typeface="DM Sans"/>
              </a:rPr>
              <a:t>Linear Regression for Overall Philadelphia</a:t>
            </a:r>
            <a:endParaRPr b="1" sz="1500">
              <a:solidFill>
                <a:schemeClr val="dk2"/>
              </a:solidFill>
              <a:latin typeface="DM Sans"/>
              <a:ea typeface="DM Sans"/>
              <a:cs typeface="DM Sans"/>
              <a:sym typeface="DM Sans"/>
            </a:endParaRPr>
          </a:p>
        </p:txBody>
      </p:sp>
      <p:pic>
        <p:nvPicPr>
          <p:cNvPr id="362" name="Google Shape;362;p43"/>
          <p:cNvPicPr preferRelativeResize="0"/>
          <p:nvPr/>
        </p:nvPicPr>
        <p:blipFill>
          <a:blip r:embed="rId3">
            <a:alphaModFix/>
          </a:blip>
          <a:stretch>
            <a:fillRect/>
          </a:stretch>
        </p:blipFill>
        <p:spPr>
          <a:xfrm>
            <a:off x="5796550" y="1241862"/>
            <a:ext cx="2729375" cy="438300"/>
          </a:xfrm>
          <a:prstGeom prst="rect">
            <a:avLst/>
          </a:prstGeom>
          <a:noFill/>
          <a:ln>
            <a:noFill/>
          </a:ln>
        </p:spPr>
      </p:pic>
      <p:pic>
        <p:nvPicPr>
          <p:cNvPr id="363" name="Google Shape;363;p43"/>
          <p:cNvPicPr preferRelativeResize="0"/>
          <p:nvPr/>
        </p:nvPicPr>
        <p:blipFill>
          <a:blip r:embed="rId4">
            <a:alphaModFix/>
          </a:blip>
          <a:stretch>
            <a:fillRect/>
          </a:stretch>
        </p:blipFill>
        <p:spPr>
          <a:xfrm>
            <a:off x="5439772" y="1752963"/>
            <a:ext cx="3442924" cy="2148600"/>
          </a:xfrm>
          <a:prstGeom prst="rect">
            <a:avLst/>
          </a:prstGeom>
          <a:noFill/>
          <a:ln>
            <a:noFill/>
          </a:ln>
        </p:spPr>
      </p:pic>
      <p:sp>
        <p:nvSpPr>
          <p:cNvPr id="364" name="Google Shape;364;p43"/>
          <p:cNvSpPr/>
          <p:nvPr/>
        </p:nvSpPr>
        <p:spPr>
          <a:xfrm>
            <a:off x="6611300" y="1937838"/>
            <a:ext cx="1228800" cy="19638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5" name="Google Shape;365;p43"/>
          <p:cNvSpPr txBox="1"/>
          <p:nvPr/>
        </p:nvSpPr>
        <p:spPr>
          <a:xfrm>
            <a:off x="437225" y="1568063"/>
            <a:ext cx="4610700" cy="9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1D35"/>
                </a:solidFill>
                <a:latin typeface="DM Sans"/>
                <a:ea typeface="DM Sans"/>
                <a:cs typeface="DM Sans"/>
                <a:sym typeface="DM Sans"/>
              </a:rPr>
              <a:t>Slope: -2829.536</a:t>
            </a:r>
            <a:endParaRPr>
              <a:solidFill>
                <a:srgbClr val="001D35"/>
              </a:solidFill>
              <a:latin typeface="DM Sans"/>
              <a:ea typeface="DM Sans"/>
              <a:cs typeface="DM Sans"/>
              <a:sym typeface="DM Sans"/>
            </a:endParaRPr>
          </a:p>
          <a:p>
            <a:pPr indent="0" lvl="0" marL="0" rtl="0" algn="l">
              <a:spcBef>
                <a:spcPts val="0"/>
              </a:spcBef>
              <a:spcAft>
                <a:spcPts val="0"/>
              </a:spcAft>
              <a:buNone/>
            </a:pPr>
            <a:r>
              <a:rPr lang="en">
                <a:solidFill>
                  <a:srgbClr val="001D35"/>
                </a:solidFill>
                <a:latin typeface="DM Sans"/>
                <a:ea typeface="DM Sans"/>
                <a:cs typeface="DM Sans"/>
                <a:sym typeface="DM Sans"/>
              </a:rPr>
              <a:t>P-Value: 0.000337</a:t>
            </a:r>
            <a:endParaRPr>
              <a:solidFill>
                <a:srgbClr val="001D35"/>
              </a:solidFill>
              <a:latin typeface="DM Sans"/>
              <a:ea typeface="DM Sans"/>
              <a:cs typeface="DM Sans"/>
              <a:sym typeface="DM Sans"/>
            </a:endParaRPr>
          </a:p>
        </p:txBody>
      </p:sp>
      <p:sp>
        <p:nvSpPr>
          <p:cNvPr id="366" name="Google Shape;366;p43"/>
          <p:cNvSpPr txBox="1"/>
          <p:nvPr/>
        </p:nvSpPr>
        <p:spPr>
          <a:xfrm>
            <a:off x="437225" y="2276025"/>
            <a:ext cx="5109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DM Sans"/>
                <a:ea typeface="DM Sans"/>
                <a:cs typeface="DM Sans"/>
                <a:sym typeface="DM Sans"/>
              </a:rPr>
              <a:t>Measured ANOVA</a:t>
            </a:r>
            <a:r>
              <a:rPr b="1" lang="en" sz="1500">
                <a:solidFill>
                  <a:schemeClr val="dk2"/>
                </a:solidFill>
                <a:latin typeface="DM Sans"/>
                <a:ea typeface="DM Sans"/>
                <a:cs typeface="DM Sans"/>
                <a:sym typeface="DM Sans"/>
              </a:rPr>
              <a:t> for Overall Philadelphia</a:t>
            </a:r>
            <a:endParaRPr b="1" sz="1500">
              <a:solidFill>
                <a:schemeClr val="dk2"/>
              </a:solidFill>
              <a:latin typeface="DM Sans"/>
              <a:ea typeface="DM Sans"/>
              <a:cs typeface="DM Sans"/>
              <a:sym typeface="DM Sans"/>
            </a:endParaRPr>
          </a:p>
        </p:txBody>
      </p:sp>
      <p:sp>
        <p:nvSpPr>
          <p:cNvPr id="367" name="Google Shape;367;p43"/>
          <p:cNvSpPr txBox="1"/>
          <p:nvPr/>
        </p:nvSpPr>
        <p:spPr>
          <a:xfrm>
            <a:off x="437225" y="2602250"/>
            <a:ext cx="4610700" cy="9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F1F1F"/>
                </a:solidFill>
                <a:latin typeface="DM Sans"/>
                <a:ea typeface="DM Sans"/>
                <a:cs typeface="DM Sans"/>
                <a:sym typeface="DM Sans"/>
              </a:rPr>
              <a:t>F-Statistic: 2.507</a:t>
            </a:r>
            <a:endParaRPr>
              <a:solidFill>
                <a:srgbClr val="1F1F1F"/>
              </a:solidFill>
              <a:latin typeface="DM Sans"/>
              <a:ea typeface="DM Sans"/>
              <a:cs typeface="DM Sans"/>
              <a:sym typeface="DM Sans"/>
            </a:endParaRPr>
          </a:p>
          <a:p>
            <a:pPr indent="0" lvl="0" marL="0" rtl="0" algn="l">
              <a:spcBef>
                <a:spcPts val="0"/>
              </a:spcBef>
              <a:spcAft>
                <a:spcPts val="0"/>
              </a:spcAft>
              <a:buNone/>
            </a:pPr>
            <a:r>
              <a:rPr lang="en">
                <a:solidFill>
                  <a:srgbClr val="1F1F1F"/>
                </a:solidFill>
                <a:latin typeface="DM Sans"/>
                <a:ea typeface="DM Sans"/>
                <a:cs typeface="DM Sans"/>
                <a:sym typeface="DM Sans"/>
              </a:rPr>
              <a:t>P-Value: 0.01417</a:t>
            </a:r>
            <a:endParaRPr>
              <a:solidFill>
                <a:srgbClr val="001D35"/>
              </a:solidFill>
              <a:latin typeface="DM Sans"/>
              <a:ea typeface="DM Sans"/>
              <a:cs typeface="DM Sans"/>
              <a:sym typeface="DM Sans"/>
            </a:endParaRPr>
          </a:p>
        </p:txBody>
      </p:sp>
      <p:sp>
        <p:nvSpPr>
          <p:cNvPr id="368" name="Google Shape;368;p43"/>
          <p:cNvSpPr txBox="1"/>
          <p:nvPr/>
        </p:nvSpPr>
        <p:spPr>
          <a:xfrm>
            <a:off x="437225" y="3391625"/>
            <a:ext cx="6543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DM Sans"/>
                <a:ea typeface="DM Sans"/>
                <a:cs typeface="DM Sans"/>
                <a:sym typeface="DM Sans"/>
              </a:rPr>
              <a:t>Mann-Kendall Trend Test</a:t>
            </a:r>
            <a:r>
              <a:rPr b="1" lang="en" sz="1500">
                <a:solidFill>
                  <a:schemeClr val="dk2"/>
                </a:solidFill>
                <a:latin typeface="DM Sans"/>
                <a:ea typeface="DM Sans"/>
                <a:cs typeface="DM Sans"/>
                <a:sym typeface="DM Sans"/>
              </a:rPr>
              <a:t> for Overall Philadelphia</a:t>
            </a:r>
            <a:endParaRPr b="1" sz="1500">
              <a:solidFill>
                <a:schemeClr val="dk2"/>
              </a:solidFill>
              <a:latin typeface="DM Sans"/>
              <a:ea typeface="DM Sans"/>
              <a:cs typeface="DM Sans"/>
              <a:sym typeface="DM Sans"/>
            </a:endParaRPr>
          </a:p>
        </p:txBody>
      </p:sp>
      <p:sp>
        <p:nvSpPr>
          <p:cNvPr id="369" name="Google Shape;369;p43"/>
          <p:cNvSpPr txBox="1"/>
          <p:nvPr/>
        </p:nvSpPr>
        <p:spPr>
          <a:xfrm>
            <a:off x="437225" y="3717850"/>
            <a:ext cx="4610700" cy="9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1D35"/>
                </a:solidFill>
                <a:latin typeface="DM Sans"/>
                <a:ea typeface="DM Sans"/>
                <a:cs typeface="DM Sans"/>
                <a:sym typeface="DM Sans"/>
              </a:rPr>
              <a:t>P-Value: 0.0027 </a:t>
            </a:r>
            <a:endParaRPr>
              <a:solidFill>
                <a:srgbClr val="001D35"/>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txBox="1"/>
          <p:nvPr>
            <p:ph idx="1" type="body"/>
          </p:nvPr>
        </p:nvSpPr>
        <p:spPr>
          <a:xfrm>
            <a:off x="197100" y="283725"/>
            <a:ext cx="8749800" cy="4383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3000"/>
              <a:t>Results - Hot Spot Streets</a:t>
            </a:r>
            <a:endParaRPr sz="3000"/>
          </a:p>
        </p:txBody>
      </p:sp>
      <p:sp>
        <p:nvSpPr>
          <p:cNvPr id="375" name="Google Shape;375;p44"/>
          <p:cNvSpPr txBox="1"/>
          <p:nvPr/>
        </p:nvSpPr>
        <p:spPr>
          <a:xfrm>
            <a:off x="351000" y="1241838"/>
            <a:ext cx="48717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DM Sans"/>
                <a:ea typeface="DM Sans"/>
                <a:cs typeface="DM Sans"/>
                <a:sym typeface="DM Sans"/>
              </a:rPr>
              <a:t>Hot Spot Streets </a:t>
            </a:r>
            <a:endParaRPr b="1" sz="1500">
              <a:solidFill>
                <a:schemeClr val="dk2"/>
              </a:solidFill>
              <a:latin typeface="DM Sans"/>
              <a:ea typeface="DM Sans"/>
              <a:cs typeface="DM Sans"/>
              <a:sym typeface="DM Sans"/>
            </a:endParaRPr>
          </a:p>
        </p:txBody>
      </p:sp>
      <p:pic>
        <p:nvPicPr>
          <p:cNvPr id="376" name="Google Shape;376;p44"/>
          <p:cNvPicPr preferRelativeResize="0"/>
          <p:nvPr/>
        </p:nvPicPr>
        <p:blipFill>
          <a:blip r:embed="rId3">
            <a:alphaModFix/>
          </a:blip>
          <a:stretch>
            <a:fillRect/>
          </a:stretch>
        </p:blipFill>
        <p:spPr>
          <a:xfrm>
            <a:off x="5860750" y="1241862"/>
            <a:ext cx="2729375" cy="438300"/>
          </a:xfrm>
          <a:prstGeom prst="rect">
            <a:avLst/>
          </a:prstGeom>
          <a:noFill/>
          <a:ln>
            <a:noFill/>
          </a:ln>
        </p:spPr>
      </p:pic>
      <p:pic>
        <p:nvPicPr>
          <p:cNvPr id="377" name="Google Shape;377;p44"/>
          <p:cNvPicPr preferRelativeResize="0"/>
          <p:nvPr/>
        </p:nvPicPr>
        <p:blipFill>
          <a:blip r:embed="rId4">
            <a:alphaModFix/>
          </a:blip>
          <a:stretch>
            <a:fillRect/>
          </a:stretch>
        </p:blipFill>
        <p:spPr>
          <a:xfrm>
            <a:off x="5503972" y="1752963"/>
            <a:ext cx="3442924" cy="2148600"/>
          </a:xfrm>
          <a:prstGeom prst="rect">
            <a:avLst/>
          </a:prstGeom>
          <a:noFill/>
          <a:ln>
            <a:noFill/>
          </a:ln>
        </p:spPr>
      </p:pic>
      <p:sp>
        <p:nvSpPr>
          <p:cNvPr id="378" name="Google Shape;378;p44"/>
          <p:cNvSpPr/>
          <p:nvPr/>
        </p:nvSpPr>
        <p:spPr>
          <a:xfrm>
            <a:off x="6675500" y="1937838"/>
            <a:ext cx="1228800" cy="19638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79" name="Google Shape;379;p44"/>
          <p:cNvSpPr txBox="1"/>
          <p:nvPr/>
        </p:nvSpPr>
        <p:spPr>
          <a:xfrm>
            <a:off x="351000" y="1568063"/>
            <a:ext cx="4610700" cy="9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1D35"/>
                </a:solidFill>
                <a:latin typeface="DM Sans"/>
                <a:ea typeface="DM Sans"/>
                <a:cs typeface="DM Sans"/>
                <a:sym typeface="DM Sans"/>
              </a:rPr>
              <a:t>22,322 Street instances</a:t>
            </a:r>
            <a:endParaRPr>
              <a:solidFill>
                <a:srgbClr val="001D35"/>
              </a:solidFill>
              <a:latin typeface="DM Sans"/>
              <a:ea typeface="DM Sans"/>
              <a:cs typeface="DM Sans"/>
              <a:sym typeface="DM Sans"/>
            </a:endParaRPr>
          </a:p>
          <a:p>
            <a:pPr indent="0" lvl="0" marL="0" rtl="0" algn="l">
              <a:lnSpc>
                <a:spcPct val="115000"/>
              </a:lnSpc>
              <a:spcBef>
                <a:spcPts val="0"/>
              </a:spcBef>
              <a:spcAft>
                <a:spcPts val="0"/>
              </a:spcAft>
              <a:buNone/>
            </a:pPr>
            <a:r>
              <a:rPr lang="en">
                <a:solidFill>
                  <a:srgbClr val="001D35"/>
                </a:solidFill>
                <a:latin typeface="DM Sans"/>
                <a:ea typeface="DM Sans"/>
                <a:cs typeface="DM Sans"/>
                <a:sym typeface="DM Sans"/>
              </a:rPr>
              <a:t>13,026 Street instances after removing 0s</a:t>
            </a:r>
            <a:endParaRPr>
              <a:solidFill>
                <a:srgbClr val="001D35"/>
              </a:solidFill>
              <a:latin typeface="DM Sans"/>
              <a:ea typeface="DM Sans"/>
              <a:cs typeface="DM Sans"/>
              <a:sym typeface="DM Sans"/>
            </a:endParaRPr>
          </a:p>
          <a:p>
            <a:pPr indent="0" lvl="0" marL="0" rtl="0" algn="l">
              <a:lnSpc>
                <a:spcPct val="115000"/>
              </a:lnSpc>
              <a:spcBef>
                <a:spcPts val="0"/>
              </a:spcBef>
              <a:spcAft>
                <a:spcPts val="0"/>
              </a:spcAft>
              <a:buNone/>
            </a:pPr>
            <a:r>
              <a:rPr lang="en">
                <a:solidFill>
                  <a:srgbClr val="001D35"/>
                </a:solidFill>
                <a:latin typeface="DM Sans"/>
                <a:ea typeface="DM Sans"/>
                <a:cs typeface="DM Sans"/>
                <a:sym typeface="DM Sans"/>
              </a:rPr>
              <a:t>749 Street instances using z-score = 0.5 threshold</a:t>
            </a:r>
            <a:endParaRPr>
              <a:solidFill>
                <a:srgbClr val="001D35"/>
              </a:solidFill>
              <a:latin typeface="DM Sans"/>
              <a:ea typeface="DM Sans"/>
              <a:cs typeface="DM Sans"/>
              <a:sym typeface="DM Sans"/>
            </a:endParaRPr>
          </a:p>
          <a:p>
            <a:pPr indent="-317500" lvl="0" marL="457200" rtl="0" algn="l">
              <a:lnSpc>
                <a:spcPct val="115000"/>
              </a:lnSpc>
              <a:spcBef>
                <a:spcPts val="0"/>
              </a:spcBef>
              <a:spcAft>
                <a:spcPts val="0"/>
              </a:spcAft>
              <a:buClr>
                <a:srgbClr val="001D35"/>
              </a:buClr>
              <a:buSzPts val="1400"/>
              <a:buFont typeface="DM Sans"/>
              <a:buChar char="-"/>
            </a:pPr>
            <a:r>
              <a:rPr lang="en">
                <a:solidFill>
                  <a:srgbClr val="001D35"/>
                </a:solidFill>
                <a:latin typeface="DM Sans"/>
                <a:ea typeface="DM Sans"/>
                <a:cs typeface="DM Sans"/>
                <a:sym typeface="DM Sans"/>
              </a:rPr>
              <a:t>5.75% </a:t>
            </a:r>
            <a:endParaRPr>
              <a:solidFill>
                <a:srgbClr val="001D35"/>
              </a:solidFill>
              <a:latin typeface="DM Sans"/>
              <a:ea typeface="DM Sans"/>
              <a:cs typeface="DM Sans"/>
              <a:sym typeface="DM Sans"/>
            </a:endParaRPr>
          </a:p>
        </p:txBody>
      </p:sp>
      <p:sp>
        <p:nvSpPr>
          <p:cNvPr id="380" name="Google Shape;380;p44"/>
          <p:cNvSpPr txBox="1"/>
          <p:nvPr/>
        </p:nvSpPr>
        <p:spPr>
          <a:xfrm>
            <a:off x="351000" y="2874075"/>
            <a:ext cx="5109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DM Sans"/>
                <a:ea typeface="DM Sans"/>
                <a:cs typeface="DM Sans"/>
                <a:sym typeface="DM Sans"/>
              </a:rPr>
              <a:t>Measured ANOVA for Philadelphia Hot Spot Streets</a:t>
            </a:r>
            <a:endParaRPr b="1" sz="1500">
              <a:solidFill>
                <a:schemeClr val="dk2"/>
              </a:solidFill>
              <a:latin typeface="DM Sans"/>
              <a:ea typeface="DM Sans"/>
              <a:cs typeface="DM Sans"/>
              <a:sym typeface="DM Sans"/>
            </a:endParaRPr>
          </a:p>
        </p:txBody>
      </p:sp>
      <p:sp>
        <p:nvSpPr>
          <p:cNvPr id="381" name="Google Shape;381;p44"/>
          <p:cNvSpPr txBox="1"/>
          <p:nvPr/>
        </p:nvSpPr>
        <p:spPr>
          <a:xfrm>
            <a:off x="351000" y="3200300"/>
            <a:ext cx="4610700" cy="9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M Sans"/>
                <a:ea typeface="DM Sans"/>
                <a:cs typeface="DM Sans"/>
                <a:sym typeface="DM Sans"/>
              </a:rPr>
              <a:t>F-Statistic: 2.126</a:t>
            </a:r>
            <a:endParaRPr>
              <a:latin typeface="DM Sans"/>
              <a:ea typeface="DM Sans"/>
              <a:cs typeface="DM Sans"/>
              <a:sym typeface="DM Sans"/>
            </a:endParaRPr>
          </a:p>
          <a:p>
            <a:pPr indent="0" lvl="0" marL="0" rtl="0" algn="l">
              <a:spcBef>
                <a:spcPts val="0"/>
              </a:spcBef>
              <a:spcAft>
                <a:spcPts val="0"/>
              </a:spcAft>
              <a:buNone/>
            </a:pPr>
            <a:r>
              <a:rPr lang="en">
                <a:latin typeface="DM Sans"/>
                <a:ea typeface="DM Sans"/>
                <a:cs typeface="DM Sans"/>
                <a:sym typeface="DM Sans"/>
              </a:rPr>
              <a:t>P-Value: 0.0377</a:t>
            </a:r>
            <a:endParaRPr>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5"/>
          <p:cNvSpPr txBox="1"/>
          <p:nvPr>
            <p:ph idx="1" type="body"/>
          </p:nvPr>
        </p:nvSpPr>
        <p:spPr>
          <a:xfrm>
            <a:off x="197100" y="283725"/>
            <a:ext cx="8749800" cy="4383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3000"/>
              <a:t>Results - Hot Spot Centers 1</a:t>
            </a:r>
            <a:endParaRPr sz="3000"/>
          </a:p>
        </p:txBody>
      </p:sp>
      <p:sp>
        <p:nvSpPr>
          <p:cNvPr id="387" name="Google Shape;387;p45"/>
          <p:cNvSpPr txBox="1"/>
          <p:nvPr/>
        </p:nvSpPr>
        <p:spPr>
          <a:xfrm>
            <a:off x="361700" y="1121713"/>
            <a:ext cx="48717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DM Sans"/>
                <a:ea typeface="DM Sans"/>
                <a:cs typeface="DM Sans"/>
                <a:sym typeface="DM Sans"/>
              </a:rPr>
              <a:t>Hot Spot Center Set 1 (1 Center)</a:t>
            </a:r>
            <a:endParaRPr b="1" sz="1500">
              <a:solidFill>
                <a:schemeClr val="dk2"/>
              </a:solidFill>
              <a:latin typeface="DM Sans"/>
              <a:ea typeface="DM Sans"/>
              <a:cs typeface="DM Sans"/>
              <a:sym typeface="DM Sans"/>
            </a:endParaRPr>
          </a:p>
        </p:txBody>
      </p:sp>
      <p:sp>
        <p:nvSpPr>
          <p:cNvPr id="388" name="Google Shape;388;p45"/>
          <p:cNvSpPr txBox="1"/>
          <p:nvPr/>
        </p:nvSpPr>
        <p:spPr>
          <a:xfrm>
            <a:off x="361700" y="1447938"/>
            <a:ext cx="4610700" cy="9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1D35"/>
                </a:solidFill>
                <a:latin typeface="DM Sans"/>
                <a:ea typeface="DM Sans"/>
                <a:cs typeface="DM Sans"/>
                <a:sym typeface="DM Sans"/>
              </a:rPr>
              <a:t>Z-value = 1.3</a:t>
            </a:r>
            <a:endParaRPr>
              <a:solidFill>
                <a:srgbClr val="001D35"/>
              </a:solidFill>
              <a:latin typeface="DM Sans"/>
              <a:ea typeface="DM Sans"/>
              <a:cs typeface="DM Sans"/>
              <a:sym typeface="DM Sans"/>
            </a:endParaRPr>
          </a:p>
          <a:p>
            <a:pPr indent="0" lvl="0" marL="0" rtl="0" algn="l">
              <a:lnSpc>
                <a:spcPct val="115000"/>
              </a:lnSpc>
              <a:spcBef>
                <a:spcPts val="0"/>
              </a:spcBef>
              <a:spcAft>
                <a:spcPts val="0"/>
              </a:spcAft>
              <a:buNone/>
            </a:pPr>
            <a:r>
              <a:rPr lang="en">
                <a:solidFill>
                  <a:srgbClr val="001D35"/>
                </a:solidFill>
                <a:latin typeface="DM Sans"/>
                <a:ea typeface="DM Sans"/>
                <a:cs typeface="DM Sans"/>
                <a:sym typeface="DM Sans"/>
              </a:rPr>
              <a:t>6.82% of total data</a:t>
            </a:r>
            <a:endParaRPr>
              <a:solidFill>
                <a:srgbClr val="001D35"/>
              </a:solidFill>
              <a:latin typeface="DM Sans"/>
              <a:ea typeface="DM Sans"/>
              <a:cs typeface="DM Sans"/>
              <a:sym typeface="DM Sans"/>
            </a:endParaRPr>
          </a:p>
        </p:txBody>
      </p:sp>
      <p:sp>
        <p:nvSpPr>
          <p:cNvPr id="389" name="Google Shape;389;p45"/>
          <p:cNvSpPr txBox="1"/>
          <p:nvPr/>
        </p:nvSpPr>
        <p:spPr>
          <a:xfrm>
            <a:off x="361700" y="2229525"/>
            <a:ext cx="5109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DM Sans"/>
                <a:ea typeface="DM Sans"/>
                <a:cs typeface="DM Sans"/>
                <a:sym typeface="DM Sans"/>
              </a:rPr>
              <a:t>Mann-Kendall Trend Test for Center 1 </a:t>
            </a:r>
            <a:endParaRPr b="1" sz="1500">
              <a:solidFill>
                <a:schemeClr val="dk2"/>
              </a:solidFill>
              <a:latin typeface="DM Sans"/>
              <a:ea typeface="DM Sans"/>
              <a:cs typeface="DM Sans"/>
              <a:sym typeface="DM Sans"/>
            </a:endParaRPr>
          </a:p>
        </p:txBody>
      </p:sp>
      <p:sp>
        <p:nvSpPr>
          <p:cNvPr id="390" name="Google Shape;390;p45"/>
          <p:cNvSpPr txBox="1"/>
          <p:nvPr/>
        </p:nvSpPr>
        <p:spPr>
          <a:xfrm>
            <a:off x="361700" y="2555750"/>
            <a:ext cx="4610700" cy="9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M Sans"/>
                <a:ea typeface="DM Sans"/>
                <a:cs typeface="DM Sans"/>
                <a:sym typeface="DM Sans"/>
              </a:rPr>
              <a:t>P-Value: 0.0069</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pic>
        <p:nvPicPr>
          <p:cNvPr id="391" name="Google Shape;391;p45"/>
          <p:cNvPicPr preferRelativeResize="0"/>
          <p:nvPr/>
        </p:nvPicPr>
        <p:blipFill>
          <a:blip r:embed="rId3">
            <a:alphaModFix/>
          </a:blip>
          <a:stretch>
            <a:fillRect/>
          </a:stretch>
        </p:blipFill>
        <p:spPr>
          <a:xfrm>
            <a:off x="5708427" y="1119863"/>
            <a:ext cx="3238200" cy="2657625"/>
          </a:xfrm>
          <a:prstGeom prst="rect">
            <a:avLst/>
          </a:prstGeom>
          <a:noFill/>
          <a:ln>
            <a:noFill/>
          </a:ln>
        </p:spPr>
      </p:pic>
      <p:pic>
        <p:nvPicPr>
          <p:cNvPr id="392" name="Google Shape;392;p45"/>
          <p:cNvPicPr preferRelativeResize="0"/>
          <p:nvPr/>
        </p:nvPicPr>
        <p:blipFill>
          <a:blip r:embed="rId4">
            <a:alphaModFix/>
          </a:blip>
          <a:stretch>
            <a:fillRect/>
          </a:stretch>
        </p:blipFill>
        <p:spPr>
          <a:xfrm>
            <a:off x="1971727" y="2855988"/>
            <a:ext cx="3392250" cy="2091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6"/>
          <p:cNvSpPr txBox="1"/>
          <p:nvPr>
            <p:ph idx="1" type="body"/>
          </p:nvPr>
        </p:nvSpPr>
        <p:spPr>
          <a:xfrm>
            <a:off x="197100" y="283725"/>
            <a:ext cx="8749800" cy="4383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3000"/>
              <a:t>Results - Hot Spot Centers 2</a:t>
            </a:r>
            <a:endParaRPr sz="3000"/>
          </a:p>
        </p:txBody>
      </p:sp>
      <p:sp>
        <p:nvSpPr>
          <p:cNvPr id="398" name="Google Shape;398;p46"/>
          <p:cNvSpPr txBox="1"/>
          <p:nvPr/>
        </p:nvSpPr>
        <p:spPr>
          <a:xfrm>
            <a:off x="329600" y="961163"/>
            <a:ext cx="48717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DM Sans"/>
                <a:ea typeface="DM Sans"/>
                <a:cs typeface="DM Sans"/>
                <a:sym typeface="DM Sans"/>
              </a:rPr>
              <a:t>Hot Spot Center Set 2 (2 Centers)</a:t>
            </a:r>
            <a:endParaRPr b="1" sz="1500">
              <a:solidFill>
                <a:schemeClr val="dk2"/>
              </a:solidFill>
              <a:latin typeface="DM Sans"/>
              <a:ea typeface="DM Sans"/>
              <a:cs typeface="DM Sans"/>
              <a:sym typeface="DM Sans"/>
            </a:endParaRPr>
          </a:p>
        </p:txBody>
      </p:sp>
      <p:sp>
        <p:nvSpPr>
          <p:cNvPr id="399" name="Google Shape;399;p46"/>
          <p:cNvSpPr txBox="1"/>
          <p:nvPr/>
        </p:nvSpPr>
        <p:spPr>
          <a:xfrm>
            <a:off x="329600" y="1287388"/>
            <a:ext cx="4610700" cy="9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1D35"/>
                </a:solidFill>
                <a:latin typeface="DM Sans"/>
                <a:ea typeface="DM Sans"/>
                <a:cs typeface="DM Sans"/>
                <a:sym typeface="DM Sans"/>
              </a:rPr>
              <a:t>Z-value = 1.15</a:t>
            </a:r>
            <a:endParaRPr>
              <a:solidFill>
                <a:srgbClr val="001D35"/>
              </a:solidFill>
              <a:latin typeface="DM Sans"/>
              <a:ea typeface="DM Sans"/>
              <a:cs typeface="DM Sans"/>
              <a:sym typeface="DM Sans"/>
            </a:endParaRPr>
          </a:p>
          <a:p>
            <a:pPr indent="0" lvl="0" marL="0" rtl="0" algn="l">
              <a:lnSpc>
                <a:spcPct val="115000"/>
              </a:lnSpc>
              <a:spcBef>
                <a:spcPts val="0"/>
              </a:spcBef>
              <a:spcAft>
                <a:spcPts val="0"/>
              </a:spcAft>
              <a:buNone/>
            </a:pPr>
            <a:r>
              <a:rPr lang="en">
                <a:solidFill>
                  <a:srgbClr val="001D35"/>
                </a:solidFill>
                <a:latin typeface="DM Sans"/>
                <a:ea typeface="DM Sans"/>
                <a:cs typeface="DM Sans"/>
                <a:sym typeface="DM Sans"/>
              </a:rPr>
              <a:t>4.95%, 4.25% of total remaining data</a:t>
            </a:r>
            <a:endParaRPr>
              <a:solidFill>
                <a:srgbClr val="001D35"/>
              </a:solidFill>
              <a:latin typeface="DM Sans"/>
              <a:ea typeface="DM Sans"/>
              <a:cs typeface="DM Sans"/>
              <a:sym typeface="DM Sans"/>
            </a:endParaRPr>
          </a:p>
        </p:txBody>
      </p:sp>
      <p:sp>
        <p:nvSpPr>
          <p:cNvPr id="400" name="Google Shape;400;p46"/>
          <p:cNvSpPr txBox="1"/>
          <p:nvPr/>
        </p:nvSpPr>
        <p:spPr>
          <a:xfrm>
            <a:off x="329600" y="2068975"/>
            <a:ext cx="5109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DM Sans"/>
                <a:ea typeface="DM Sans"/>
                <a:cs typeface="DM Sans"/>
                <a:sym typeface="DM Sans"/>
              </a:rPr>
              <a:t>Mann-Kendall Trend Test for Centers Set 2</a:t>
            </a:r>
            <a:endParaRPr b="1" sz="1500">
              <a:solidFill>
                <a:schemeClr val="dk2"/>
              </a:solidFill>
              <a:latin typeface="DM Sans"/>
              <a:ea typeface="DM Sans"/>
              <a:cs typeface="DM Sans"/>
              <a:sym typeface="DM Sans"/>
            </a:endParaRPr>
          </a:p>
        </p:txBody>
      </p:sp>
      <p:sp>
        <p:nvSpPr>
          <p:cNvPr id="401" name="Google Shape;401;p46"/>
          <p:cNvSpPr txBox="1"/>
          <p:nvPr/>
        </p:nvSpPr>
        <p:spPr>
          <a:xfrm>
            <a:off x="329600" y="2395200"/>
            <a:ext cx="4610700" cy="9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M Sans"/>
                <a:ea typeface="DM Sans"/>
                <a:cs typeface="DM Sans"/>
                <a:sym typeface="DM Sans"/>
              </a:rPr>
              <a:t>P-Value 1: 0.0355</a:t>
            </a:r>
            <a:endParaRPr>
              <a:latin typeface="DM Sans"/>
              <a:ea typeface="DM Sans"/>
              <a:cs typeface="DM Sans"/>
              <a:sym typeface="DM Sans"/>
            </a:endParaRPr>
          </a:p>
          <a:p>
            <a:pPr indent="0" lvl="0" marL="0" rtl="0" algn="l">
              <a:spcBef>
                <a:spcPts val="0"/>
              </a:spcBef>
              <a:spcAft>
                <a:spcPts val="0"/>
              </a:spcAft>
              <a:buNone/>
            </a:pPr>
            <a:r>
              <a:rPr lang="en">
                <a:solidFill>
                  <a:schemeClr val="hlink"/>
                </a:solidFill>
                <a:latin typeface="DM Sans"/>
                <a:ea typeface="DM Sans"/>
                <a:cs typeface="DM Sans"/>
                <a:sym typeface="DM Sans"/>
              </a:rPr>
              <a:t>P-Value 2: 0.0027</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pic>
        <p:nvPicPr>
          <p:cNvPr id="402" name="Google Shape;402;p46"/>
          <p:cNvPicPr preferRelativeResize="0"/>
          <p:nvPr/>
        </p:nvPicPr>
        <p:blipFill>
          <a:blip r:embed="rId3">
            <a:alphaModFix/>
          </a:blip>
          <a:stretch>
            <a:fillRect/>
          </a:stretch>
        </p:blipFill>
        <p:spPr>
          <a:xfrm>
            <a:off x="329600" y="3137675"/>
            <a:ext cx="3000719" cy="1755875"/>
          </a:xfrm>
          <a:prstGeom prst="rect">
            <a:avLst/>
          </a:prstGeom>
          <a:noFill/>
          <a:ln>
            <a:noFill/>
          </a:ln>
        </p:spPr>
      </p:pic>
      <p:pic>
        <p:nvPicPr>
          <p:cNvPr id="403" name="Google Shape;403;p46"/>
          <p:cNvPicPr preferRelativeResize="0"/>
          <p:nvPr/>
        </p:nvPicPr>
        <p:blipFill>
          <a:blip r:embed="rId4">
            <a:alphaModFix/>
          </a:blip>
          <a:stretch>
            <a:fillRect/>
          </a:stretch>
        </p:blipFill>
        <p:spPr>
          <a:xfrm>
            <a:off x="3634740" y="3137933"/>
            <a:ext cx="3000711" cy="1755366"/>
          </a:xfrm>
          <a:prstGeom prst="rect">
            <a:avLst/>
          </a:prstGeom>
          <a:noFill/>
          <a:ln>
            <a:noFill/>
          </a:ln>
        </p:spPr>
      </p:pic>
      <p:pic>
        <p:nvPicPr>
          <p:cNvPr id="404" name="Google Shape;404;p46"/>
          <p:cNvPicPr preferRelativeResize="0"/>
          <p:nvPr/>
        </p:nvPicPr>
        <p:blipFill>
          <a:blip r:embed="rId5">
            <a:alphaModFix/>
          </a:blip>
          <a:stretch>
            <a:fillRect/>
          </a:stretch>
        </p:blipFill>
        <p:spPr>
          <a:xfrm>
            <a:off x="5912375" y="822051"/>
            <a:ext cx="2533850" cy="2129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7"/>
          <p:cNvSpPr txBox="1"/>
          <p:nvPr>
            <p:ph idx="1" type="body"/>
          </p:nvPr>
        </p:nvSpPr>
        <p:spPr>
          <a:xfrm>
            <a:off x="197100" y="132700"/>
            <a:ext cx="8749800" cy="589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3000"/>
              <a:t>Results - Hot Spot Centers 3</a:t>
            </a:r>
            <a:endParaRPr sz="3000"/>
          </a:p>
        </p:txBody>
      </p:sp>
      <p:sp>
        <p:nvSpPr>
          <p:cNvPr id="410" name="Google Shape;410;p47"/>
          <p:cNvSpPr txBox="1"/>
          <p:nvPr/>
        </p:nvSpPr>
        <p:spPr>
          <a:xfrm>
            <a:off x="297500" y="764825"/>
            <a:ext cx="48717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DM Sans"/>
                <a:ea typeface="DM Sans"/>
                <a:cs typeface="DM Sans"/>
                <a:sym typeface="DM Sans"/>
              </a:rPr>
              <a:t>Hot Spot Center Set 3 (3 Centers)</a:t>
            </a:r>
            <a:endParaRPr b="1" sz="1500">
              <a:solidFill>
                <a:schemeClr val="dk2"/>
              </a:solidFill>
              <a:latin typeface="DM Sans"/>
              <a:ea typeface="DM Sans"/>
              <a:cs typeface="DM Sans"/>
              <a:sym typeface="DM Sans"/>
            </a:endParaRPr>
          </a:p>
        </p:txBody>
      </p:sp>
      <p:sp>
        <p:nvSpPr>
          <p:cNvPr id="411" name="Google Shape;411;p47"/>
          <p:cNvSpPr txBox="1"/>
          <p:nvPr/>
        </p:nvSpPr>
        <p:spPr>
          <a:xfrm>
            <a:off x="297500" y="1091050"/>
            <a:ext cx="4610700" cy="9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1D35"/>
                </a:solidFill>
                <a:latin typeface="DM Sans"/>
                <a:ea typeface="DM Sans"/>
                <a:cs typeface="DM Sans"/>
                <a:sym typeface="DM Sans"/>
              </a:rPr>
              <a:t>Z-value = 1</a:t>
            </a:r>
            <a:endParaRPr>
              <a:solidFill>
                <a:srgbClr val="001D35"/>
              </a:solidFill>
              <a:latin typeface="DM Sans"/>
              <a:ea typeface="DM Sans"/>
              <a:cs typeface="DM Sans"/>
              <a:sym typeface="DM Sans"/>
            </a:endParaRPr>
          </a:p>
          <a:p>
            <a:pPr indent="0" lvl="0" marL="0" rtl="0" algn="l">
              <a:lnSpc>
                <a:spcPct val="115000"/>
              </a:lnSpc>
              <a:spcBef>
                <a:spcPts val="0"/>
              </a:spcBef>
              <a:spcAft>
                <a:spcPts val="0"/>
              </a:spcAft>
              <a:buNone/>
            </a:pPr>
            <a:r>
              <a:rPr lang="en">
                <a:solidFill>
                  <a:srgbClr val="001D35"/>
                </a:solidFill>
                <a:latin typeface="DM Sans"/>
                <a:ea typeface="DM Sans"/>
                <a:cs typeface="DM Sans"/>
                <a:sym typeface="DM Sans"/>
              </a:rPr>
              <a:t>6.16%, 2.93%, 7.17% of total remaining data</a:t>
            </a:r>
            <a:endParaRPr>
              <a:solidFill>
                <a:srgbClr val="001D35"/>
              </a:solidFill>
              <a:latin typeface="DM Sans"/>
              <a:ea typeface="DM Sans"/>
              <a:cs typeface="DM Sans"/>
              <a:sym typeface="DM Sans"/>
            </a:endParaRPr>
          </a:p>
        </p:txBody>
      </p:sp>
      <p:sp>
        <p:nvSpPr>
          <p:cNvPr id="412" name="Google Shape;412;p47"/>
          <p:cNvSpPr txBox="1"/>
          <p:nvPr/>
        </p:nvSpPr>
        <p:spPr>
          <a:xfrm>
            <a:off x="297500" y="1872638"/>
            <a:ext cx="5109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DM Sans"/>
                <a:ea typeface="DM Sans"/>
                <a:cs typeface="DM Sans"/>
                <a:sym typeface="DM Sans"/>
              </a:rPr>
              <a:t>Mann-Kendall Trend Test for Centers Set 3</a:t>
            </a:r>
            <a:endParaRPr b="1" sz="1500">
              <a:solidFill>
                <a:schemeClr val="dk2"/>
              </a:solidFill>
              <a:latin typeface="DM Sans"/>
              <a:ea typeface="DM Sans"/>
              <a:cs typeface="DM Sans"/>
              <a:sym typeface="DM Sans"/>
            </a:endParaRPr>
          </a:p>
        </p:txBody>
      </p:sp>
      <p:sp>
        <p:nvSpPr>
          <p:cNvPr id="413" name="Google Shape;413;p47"/>
          <p:cNvSpPr txBox="1"/>
          <p:nvPr/>
        </p:nvSpPr>
        <p:spPr>
          <a:xfrm>
            <a:off x="297500" y="2198863"/>
            <a:ext cx="4610700" cy="9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M Sans"/>
                <a:ea typeface="DM Sans"/>
                <a:cs typeface="DM Sans"/>
                <a:sym typeface="DM Sans"/>
              </a:rPr>
              <a:t>P-Value 1: 0.0027</a:t>
            </a:r>
            <a:endParaRPr>
              <a:latin typeface="DM Sans"/>
              <a:ea typeface="DM Sans"/>
              <a:cs typeface="DM Sans"/>
              <a:sym typeface="DM Sans"/>
            </a:endParaRPr>
          </a:p>
          <a:p>
            <a:pPr indent="0" lvl="0" marL="0" rtl="0" algn="l">
              <a:spcBef>
                <a:spcPts val="0"/>
              </a:spcBef>
              <a:spcAft>
                <a:spcPts val="0"/>
              </a:spcAft>
              <a:buNone/>
            </a:pPr>
            <a:r>
              <a:rPr lang="en">
                <a:solidFill>
                  <a:schemeClr val="hlink"/>
                </a:solidFill>
                <a:latin typeface="DM Sans"/>
                <a:ea typeface="DM Sans"/>
                <a:cs typeface="DM Sans"/>
                <a:sym typeface="DM Sans"/>
              </a:rPr>
              <a:t>P-Value 2: 0.0355</a:t>
            </a:r>
            <a:endParaRPr>
              <a:solidFill>
                <a:schemeClr val="hlink"/>
              </a:solidFill>
              <a:latin typeface="DM Sans"/>
              <a:ea typeface="DM Sans"/>
              <a:cs typeface="DM Sans"/>
              <a:sym typeface="DM Sans"/>
            </a:endParaRPr>
          </a:p>
          <a:p>
            <a:pPr indent="0" lvl="0" marL="0" rtl="0" algn="l">
              <a:spcBef>
                <a:spcPts val="0"/>
              </a:spcBef>
              <a:spcAft>
                <a:spcPts val="0"/>
              </a:spcAft>
              <a:buNone/>
            </a:pPr>
            <a:r>
              <a:rPr lang="en">
                <a:solidFill>
                  <a:schemeClr val="hlink"/>
                </a:solidFill>
                <a:latin typeface="DM Sans"/>
                <a:ea typeface="DM Sans"/>
                <a:cs typeface="DM Sans"/>
                <a:sym typeface="DM Sans"/>
              </a:rPr>
              <a:t>P-Value 3: 0.0163</a:t>
            </a:r>
            <a:endParaRPr>
              <a:solidFill>
                <a:schemeClr val="hlink"/>
              </a:solidFill>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pic>
        <p:nvPicPr>
          <p:cNvPr id="414" name="Google Shape;414;p47"/>
          <p:cNvPicPr preferRelativeResize="0"/>
          <p:nvPr/>
        </p:nvPicPr>
        <p:blipFill>
          <a:blip r:embed="rId3">
            <a:alphaModFix/>
          </a:blip>
          <a:stretch>
            <a:fillRect/>
          </a:stretch>
        </p:blipFill>
        <p:spPr>
          <a:xfrm>
            <a:off x="197100" y="3176775"/>
            <a:ext cx="2884325" cy="1780350"/>
          </a:xfrm>
          <a:prstGeom prst="rect">
            <a:avLst/>
          </a:prstGeom>
          <a:noFill/>
          <a:ln>
            <a:noFill/>
          </a:ln>
        </p:spPr>
      </p:pic>
      <p:pic>
        <p:nvPicPr>
          <p:cNvPr id="415" name="Google Shape;415;p47"/>
          <p:cNvPicPr preferRelativeResize="0"/>
          <p:nvPr/>
        </p:nvPicPr>
        <p:blipFill rotWithShape="1">
          <a:blip r:embed="rId4">
            <a:alphaModFix/>
          </a:blip>
          <a:srcRect b="0" l="0" r="0" t="0"/>
          <a:stretch/>
        </p:blipFill>
        <p:spPr>
          <a:xfrm>
            <a:off x="3222051" y="3176774"/>
            <a:ext cx="2884326" cy="1771376"/>
          </a:xfrm>
          <a:prstGeom prst="rect">
            <a:avLst/>
          </a:prstGeom>
          <a:noFill/>
          <a:ln>
            <a:noFill/>
          </a:ln>
        </p:spPr>
      </p:pic>
      <p:pic>
        <p:nvPicPr>
          <p:cNvPr id="416" name="Google Shape;416;p47"/>
          <p:cNvPicPr preferRelativeResize="0"/>
          <p:nvPr/>
        </p:nvPicPr>
        <p:blipFill>
          <a:blip r:embed="rId5">
            <a:alphaModFix/>
          </a:blip>
          <a:stretch>
            <a:fillRect/>
          </a:stretch>
        </p:blipFill>
        <p:spPr>
          <a:xfrm>
            <a:off x="6247000" y="3201376"/>
            <a:ext cx="2814275" cy="1722175"/>
          </a:xfrm>
          <a:prstGeom prst="rect">
            <a:avLst/>
          </a:prstGeom>
          <a:noFill/>
          <a:ln>
            <a:noFill/>
          </a:ln>
        </p:spPr>
      </p:pic>
      <p:pic>
        <p:nvPicPr>
          <p:cNvPr id="417" name="Google Shape;417;p47"/>
          <p:cNvPicPr preferRelativeResize="0"/>
          <p:nvPr/>
        </p:nvPicPr>
        <p:blipFill>
          <a:blip r:embed="rId6">
            <a:alphaModFix/>
          </a:blip>
          <a:stretch>
            <a:fillRect/>
          </a:stretch>
        </p:blipFill>
        <p:spPr>
          <a:xfrm>
            <a:off x="5284900" y="721890"/>
            <a:ext cx="2884325" cy="23599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8"/>
          <p:cNvSpPr txBox="1"/>
          <p:nvPr>
            <p:ph idx="1" type="body"/>
          </p:nvPr>
        </p:nvSpPr>
        <p:spPr>
          <a:xfrm>
            <a:off x="197100" y="132700"/>
            <a:ext cx="8749800" cy="589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3000"/>
              <a:t>Results - Overall Hot Spot Centers</a:t>
            </a:r>
            <a:endParaRPr sz="3000"/>
          </a:p>
        </p:txBody>
      </p:sp>
      <p:sp>
        <p:nvSpPr>
          <p:cNvPr id="423" name="Google Shape;423;p48"/>
          <p:cNvSpPr txBox="1"/>
          <p:nvPr/>
        </p:nvSpPr>
        <p:spPr>
          <a:xfrm>
            <a:off x="297500" y="2198863"/>
            <a:ext cx="4610700" cy="9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hlink"/>
              </a:solidFill>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pic>
        <p:nvPicPr>
          <p:cNvPr id="424" name="Google Shape;424;p48"/>
          <p:cNvPicPr preferRelativeResize="0"/>
          <p:nvPr/>
        </p:nvPicPr>
        <p:blipFill>
          <a:blip r:embed="rId3">
            <a:alphaModFix/>
          </a:blip>
          <a:stretch>
            <a:fillRect/>
          </a:stretch>
        </p:blipFill>
        <p:spPr>
          <a:xfrm>
            <a:off x="437250" y="1094800"/>
            <a:ext cx="3895725" cy="3143250"/>
          </a:xfrm>
          <a:prstGeom prst="rect">
            <a:avLst/>
          </a:prstGeom>
          <a:noFill/>
          <a:ln>
            <a:noFill/>
          </a:ln>
        </p:spPr>
      </p:pic>
      <p:pic>
        <p:nvPicPr>
          <p:cNvPr id="425" name="Google Shape;425;p48"/>
          <p:cNvPicPr preferRelativeResize="0"/>
          <p:nvPr/>
        </p:nvPicPr>
        <p:blipFill>
          <a:blip r:embed="rId4">
            <a:alphaModFix/>
          </a:blip>
          <a:stretch>
            <a:fillRect/>
          </a:stretch>
        </p:blipFill>
        <p:spPr>
          <a:xfrm>
            <a:off x="4739525" y="1150800"/>
            <a:ext cx="3930999" cy="30312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3"/>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200"/>
              <a:t>Agenda</a:t>
            </a:r>
            <a:endParaRPr sz="1200"/>
          </a:p>
        </p:txBody>
      </p:sp>
      <p:sp>
        <p:nvSpPr>
          <p:cNvPr id="227" name="Google Shape;227;p33"/>
          <p:cNvSpPr txBox="1"/>
          <p:nvPr>
            <p:ph idx="2" type="body"/>
          </p:nvPr>
        </p:nvSpPr>
        <p:spPr>
          <a:xfrm>
            <a:off x="6701750" y="196725"/>
            <a:ext cx="23193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sz="1200"/>
              <a:t>DSCI 431 Project Presentation</a:t>
            </a:r>
            <a:endParaRPr sz="1200"/>
          </a:p>
        </p:txBody>
      </p:sp>
      <p:sp>
        <p:nvSpPr>
          <p:cNvPr id="228" name="Google Shape;228;p33"/>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Problem Description</a:t>
            </a:r>
            <a:endParaRPr b="1" sz="3650">
              <a:solidFill>
                <a:schemeClr val="dk1"/>
              </a:solidFill>
              <a:latin typeface="Merriweather"/>
              <a:ea typeface="Merriweather"/>
              <a:cs typeface="Merriweather"/>
              <a:sym typeface="Merriweather"/>
            </a:endParaRPr>
          </a:p>
        </p:txBody>
      </p:sp>
      <p:sp>
        <p:nvSpPr>
          <p:cNvPr id="229" name="Google Shape;229;p33"/>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Dataset Description</a:t>
            </a:r>
            <a:endParaRPr b="1" sz="3650">
              <a:solidFill>
                <a:schemeClr val="dk1"/>
              </a:solidFill>
              <a:latin typeface="Merriweather"/>
              <a:ea typeface="Merriweather"/>
              <a:cs typeface="Merriweather"/>
              <a:sym typeface="Merriweather"/>
            </a:endParaRPr>
          </a:p>
        </p:txBody>
      </p:sp>
      <p:sp>
        <p:nvSpPr>
          <p:cNvPr id="230" name="Google Shape;230;p33"/>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Goals</a:t>
            </a:r>
            <a:endParaRPr b="1" sz="3650">
              <a:solidFill>
                <a:schemeClr val="dk1"/>
              </a:solidFill>
              <a:latin typeface="Merriweather"/>
              <a:ea typeface="Merriweather"/>
              <a:cs typeface="Merriweather"/>
              <a:sym typeface="Merriweather"/>
            </a:endParaRPr>
          </a:p>
        </p:txBody>
      </p:sp>
      <p:sp>
        <p:nvSpPr>
          <p:cNvPr id="231" name="Google Shape;231;p33"/>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Proposed Methods</a:t>
            </a:r>
            <a:endParaRPr b="1" sz="3650">
              <a:solidFill>
                <a:schemeClr val="dk1"/>
              </a:solidFill>
              <a:latin typeface="Merriweather"/>
              <a:ea typeface="Merriweather"/>
              <a:cs typeface="Merriweather"/>
              <a:sym typeface="Merriweather"/>
            </a:endParaRPr>
          </a:p>
        </p:txBody>
      </p:sp>
      <p:sp>
        <p:nvSpPr>
          <p:cNvPr id="232" name="Google Shape;232;p33"/>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Results</a:t>
            </a:r>
            <a:endParaRPr b="1" sz="3650">
              <a:solidFill>
                <a:schemeClr val="dk1"/>
              </a:solidFill>
              <a:latin typeface="Merriweather"/>
              <a:ea typeface="Merriweather"/>
              <a:cs typeface="Merriweather"/>
              <a:sym typeface="Merriweather"/>
            </a:endParaRPr>
          </a:p>
        </p:txBody>
      </p:sp>
      <p:sp>
        <p:nvSpPr>
          <p:cNvPr id="233" name="Google Shape;233;p33"/>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1.</a:t>
            </a:r>
            <a:endParaRPr b="1" sz="1450">
              <a:solidFill>
                <a:schemeClr val="dk1"/>
              </a:solidFill>
              <a:latin typeface="Merriweather"/>
              <a:ea typeface="Merriweather"/>
              <a:cs typeface="Merriweather"/>
              <a:sym typeface="Merriweather"/>
            </a:endParaRPr>
          </a:p>
        </p:txBody>
      </p:sp>
      <p:sp>
        <p:nvSpPr>
          <p:cNvPr id="234" name="Google Shape;234;p33"/>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2.</a:t>
            </a:r>
            <a:endParaRPr b="1" sz="1450">
              <a:solidFill>
                <a:schemeClr val="dk1"/>
              </a:solidFill>
              <a:latin typeface="Merriweather"/>
              <a:ea typeface="Merriweather"/>
              <a:cs typeface="Merriweather"/>
              <a:sym typeface="Merriweather"/>
            </a:endParaRPr>
          </a:p>
        </p:txBody>
      </p:sp>
      <p:sp>
        <p:nvSpPr>
          <p:cNvPr id="235" name="Google Shape;235;p33"/>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3.</a:t>
            </a:r>
            <a:endParaRPr b="1" sz="1450">
              <a:solidFill>
                <a:schemeClr val="dk1"/>
              </a:solidFill>
              <a:latin typeface="Merriweather"/>
              <a:ea typeface="Merriweather"/>
              <a:cs typeface="Merriweather"/>
              <a:sym typeface="Merriweather"/>
            </a:endParaRPr>
          </a:p>
        </p:txBody>
      </p:sp>
      <p:sp>
        <p:nvSpPr>
          <p:cNvPr id="236" name="Google Shape;236;p33"/>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4.</a:t>
            </a:r>
            <a:endParaRPr b="1" sz="1450">
              <a:solidFill>
                <a:schemeClr val="dk1"/>
              </a:solidFill>
              <a:latin typeface="Merriweather"/>
              <a:ea typeface="Merriweather"/>
              <a:cs typeface="Merriweather"/>
              <a:sym typeface="Merriweather"/>
            </a:endParaRPr>
          </a:p>
        </p:txBody>
      </p:sp>
      <p:sp>
        <p:nvSpPr>
          <p:cNvPr id="237" name="Google Shape;237;p33"/>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5.</a:t>
            </a:r>
            <a:endParaRPr b="1" sz="1450">
              <a:solidFill>
                <a:schemeClr val="dk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200"/>
              <a:t>Agenda</a:t>
            </a:r>
            <a:endParaRPr sz="1200"/>
          </a:p>
        </p:txBody>
      </p:sp>
      <p:sp>
        <p:nvSpPr>
          <p:cNvPr id="244" name="Google Shape;244;p34"/>
          <p:cNvSpPr txBox="1"/>
          <p:nvPr>
            <p:ph idx="2" type="body"/>
          </p:nvPr>
        </p:nvSpPr>
        <p:spPr>
          <a:xfrm>
            <a:off x="6584025" y="196725"/>
            <a:ext cx="24369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sz="1200"/>
              <a:t>DSCI 431 Project Presentation</a:t>
            </a:r>
            <a:endParaRPr sz="1200"/>
          </a:p>
        </p:txBody>
      </p:sp>
      <p:sp>
        <p:nvSpPr>
          <p:cNvPr id="245" name="Google Shape;245;p34"/>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Problem Description</a:t>
            </a:r>
            <a:endParaRPr b="1" sz="3650">
              <a:solidFill>
                <a:schemeClr val="dk1"/>
              </a:solidFill>
              <a:latin typeface="Merriweather"/>
              <a:ea typeface="Merriweather"/>
              <a:cs typeface="Merriweather"/>
              <a:sym typeface="Merriweather"/>
            </a:endParaRPr>
          </a:p>
        </p:txBody>
      </p:sp>
      <p:sp>
        <p:nvSpPr>
          <p:cNvPr id="246" name="Google Shape;246;p34"/>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Dataset Description</a:t>
            </a:r>
            <a:endParaRPr b="1" sz="3650">
              <a:solidFill>
                <a:schemeClr val="accent2"/>
              </a:solidFill>
              <a:latin typeface="Merriweather"/>
              <a:ea typeface="Merriweather"/>
              <a:cs typeface="Merriweather"/>
              <a:sym typeface="Merriweather"/>
            </a:endParaRPr>
          </a:p>
        </p:txBody>
      </p:sp>
      <p:sp>
        <p:nvSpPr>
          <p:cNvPr id="247" name="Google Shape;247;p34"/>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Goals</a:t>
            </a:r>
            <a:endParaRPr b="1" sz="3650">
              <a:solidFill>
                <a:schemeClr val="accent2"/>
              </a:solidFill>
              <a:latin typeface="Merriweather"/>
              <a:ea typeface="Merriweather"/>
              <a:cs typeface="Merriweather"/>
              <a:sym typeface="Merriweather"/>
            </a:endParaRPr>
          </a:p>
        </p:txBody>
      </p:sp>
      <p:sp>
        <p:nvSpPr>
          <p:cNvPr id="248" name="Google Shape;248;p34"/>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Proposed Methods</a:t>
            </a:r>
            <a:endParaRPr b="1" sz="3650">
              <a:solidFill>
                <a:schemeClr val="accent2"/>
              </a:solidFill>
              <a:latin typeface="Merriweather"/>
              <a:ea typeface="Merriweather"/>
              <a:cs typeface="Merriweather"/>
              <a:sym typeface="Merriweather"/>
            </a:endParaRPr>
          </a:p>
        </p:txBody>
      </p:sp>
      <p:sp>
        <p:nvSpPr>
          <p:cNvPr id="249" name="Google Shape;249;p34"/>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Results</a:t>
            </a:r>
            <a:endParaRPr b="1" sz="3650">
              <a:solidFill>
                <a:schemeClr val="accent2"/>
              </a:solidFill>
              <a:latin typeface="Merriweather"/>
              <a:ea typeface="Merriweather"/>
              <a:cs typeface="Merriweather"/>
              <a:sym typeface="Merriweather"/>
            </a:endParaRPr>
          </a:p>
        </p:txBody>
      </p:sp>
      <p:sp>
        <p:nvSpPr>
          <p:cNvPr id="250" name="Google Shape;250;p34"/>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1.</a:t>
            </a:r>
            <a:endParaRPr b="1" sz="1450">
              <a:solidFill>
                <a:schemeClr val="dk1"/>
              </a:solidFill>
              <a:latin typeface="Merriweather"/>
              <a:ea typeface="Merriweather"/>
              <a:cs typeface="Merriweather"/>
              <a:sym typeface="Merriweather"/>
            </a:endParaRPr>
          </a:p>
        </p:txBody>
      </p:sp>
      <p:sp>
        <p:nvSpPr>
          <p:cNvPr id="251" name="Google Shape;251;p34"/>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2.</a:t>
            </a:r>
            <a:endParaRPr b="1" sz="1450">
              <a:solidFill>
                <a:schemeClr val="dk1"/>
              </a:solidFill>
              <a:latin typeface="Merriweather"/>
              <a:ea typeface="Merriweather"/>
              <a:cs typeface="Merriweather"/>
              <a:sym typeface="Merriweather"/>
            </a:endParaRPr>
          </a:p>
        </p:txBody>
      </p:sp>
      <p:sp>
        <p:nvSpPr>
          <p:cNvPr id="252" name="Google Shape;252;p34"/>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3.</a:t>
            </a:r>
            <a:endParaRPr b="1" sz="1450">
              <a:solidFill>
                <a:schemeClr val="dk1"/>
              </a:solidFill>
              <a:latin typeface="Merriweather"/>
              <a:ea typeface="Merriweather"/>
              <a:cs typeface="Merriweather"/>
              <a:sym typeface="Merriweather"/>
            </a:endParaRPr>
          </a:p>
        </p:txBody>
      </p:sp>
      <p:sp>
        <p:nvSpPr>
          <p:cNvPr id="253" name="Google Shape;253;p34"/>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4.</a:t>
            </a:r>
            <a:endParaRPr b="1" sz="1450">
              <a:solidFill>
                <a:schemeClr val="dk1"/>
              </a:solidFill>
              <a:latin typeface="Merriweather"/>
              <a:ea typeface="Merriweather"/>
              <a:cs typeface="Merriweather"/>
              <a:sym typeface="Merriweather"/>
            </a:endParaRPr>
          </a:p>
        </p:txBody>
      </p:sp>
      <p:sp>
        <p:nvSpPr>
          <p:cNvPr id="254" name="Google Shape;254;p34"/>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5.</a:t>
            </a:r>
            <a:endParaRPr b="1" sz="1450">
              <a:solidFill>
                <a:schemeClr val="dk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idx="1" type="body"/>
          </p:nvPr>
        </p:nvSpPr>
        <p:spPr>
          <a:xfrm>
            <a:off x="197100" y="294600"/>
            <a:ext cx="8749800" cy="4383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3000"/>
              <a:t>Problem Description</a:t>
            </a:r>
            <a:endParaRPr sz="3000"/>
          </a:p>
        </p:txBody>
      </p:sp>
      <p:pic>
        <p:nvPicPr>
          <p:cNvPr id="260" name="Google Shape;260;p35"/>
          <p:cNvPicPr preferRelativeResize="0"/>
          <p:nvPr/>
        </p:nvPicPr>
        <p:blipFill>
          <a:blip r:embed="rId3">
            <a:alphaModFix/>
          </a:blip>
          <a:stretch>
            <a:fillRect/>
          </a:stretch>
        </p:blipFill>
        <p:spPr>
          <a:xfrm>
            <a:off x="5250750" y="1318925"/>
            <a:ext cx="3673551" cy="2256775"/>
          </a:xfrm>
          <a:prstGeom prst="rect">
            <a:avLst/>
          </a:prstGeom>
          <a:noFill/>
          <a:ln>
            <a:noFill/>
          </a:ln>
        </p:spPr>
      </p:pic>
      <p:sp>
        <p:nvSpPr>
          <p:cNvPr id="261" name="Google Shape;261;p35"/>
          <p:cNvSpPr txBox="1"/>
          <p:nvPr/>
        </p:nvSpPr>
        <p:spPr>
          <a:xfrm>
            <a:off x="197375" y="1176350"/>
            <a:ext cx="4872300" cy="20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DM Sans"/>
                <a:ea typeface="DM Sans"/>
                <a:cs typeface="DM Sans"/>
                <a:sym typeface="DM Sans"/>
              </a:rPr>
              <a:t>Due to high violent crime rates in the late 2000s, </a:t>
            </a:r>
            <a:r>
              <a:rPr lang="en" sz="1500">
                <a:solidFill>
                  <a:schemeClr val="dk2"/>
                </a:solidFill>
                <a:latin typeface="DM Sans"/>
                <a:ea typeface="DM Sans"/>
                <a:cs typeface="DM Sans"/>
                <a:sym typeface="DM Sans"/>
              </a:rPr>
              <a:t>Philadelphia</a:t>
            </a:r>
            <a:r>
              <a:rPr lang="en" sz="1500">
                <a:solidFill>
                  <a:schemeClr val="dk2"/>
                </a:solidFill>
                <a:latin typeface="DM Sans"/>
                <a:ea typeface="DM Sans"/>
                <a:cs typeface="DM Sans"/>
                <a:sym typeface="DM Sans"/>
              </a:rPr>
              <a:t> started a </a:t>
            </a:r>
            <a:r>
              <a:rPr b="1" lang="en" sz="1500">
                <a:solidFill>
                  <a:schemeClr val="dk2"/>
                </a:solidFill>
                <a:latin typeface="DM Sans"/>
                <a:ea typeface="DM Sans"/>
                <a:cs typeface="DM Sans"/>
                <a:sym typeface="DM Sans"/>
              </a:rPr>
              <a:t>smart </a:t>
            </a:r>
            <a:r>
              <a:rPr b="1" lang="en" sz="1500">
                <a:solidFill>
                  <a:schemeClr val="dk2"/>
                </a:solidFill>
                <a:latin typeface="DM Sans"/>
                <a:ea typeface="DM Sans"/>
                <a:cs typeface="DM Sans"/>
                <a:sym typeface="DM Sans"/>
              </a:rPr>
              <a:t>policing</a:t>
            </a:r>
            <a:r>
              <a:rPr b="1" lang="en" sz="1500">
                <a:solidFill>
                  <a:schemeClr val="dk2"/>
                </a:solidFill>
                <a:latin typeface="DM Sans"/>
                <a:ea typeface="DM Sans"/>
                <a:cs typeface="DM Sans"/>
                <a:sym typeface="DM Sans"/>
              </a:rPr>
              <a:t> initiative </a:t>
            </a:r>
            <a:r>
              <a:rPr lang="en" sz="1500">
                <a:solidFill>
                  <a:schemeClr val="dk2"/>
                </a:solidFill>
                <a:latin typeface="DM Sans"/>
                <a:ea typeface="DM Sans"/>
                <a:cs typeface="DM Sans"/>
                <a:sym typeface="DM Sans"/>
              </a:rPr>
              <a:t>funded by grants by the Bureau of Justice Statistics in order to </a:t>
            </a:r>
            <a:r>
              <a:rPr b="1" lang="en" sz="1500">
                <a:solidFill>
                  <a:schemeClr val="dk2"/>
                </a:solidFill>
                <a:latin typeface="DM Sans"/>
                <a:ea typeface="DM Sans"/>
                <a:cs typeface="DM Sans"/>
                <a:sym typeface="DM Sans"/>
              </a:rPr>
              <a:t>reduce violent crime rates in </a:t>
            </a:r>
            <a:r>
              <a:rPr b="1" lang="en" sz="1500">
                <a:solidFill>
                  <a:schemeClr val="dk2"/>
                </a:solidFill>
                <a:latin typeface="DM Sans"/>
                <a:ea typeface="DM Sans"/>
                <a:cs typeface="DM Sans"/>
                <a:sym typeface="DM Sans"/>
              </a:rPr>
              <a:t>hotspot</a:t>
            </a:r>
            <a:r>
              <a:rPr b="1" lang="en" sz="1500">
                <a:solidFill>
                  <a:schemeClr val="dk2"/>
                </a:solidFill>
                <a:latin typeface="DM Sans"/>
                <a:ea typeface="DM Sans"/>
                <a:cs typeface="DM Sans"/>
                <a:sym typeface="DM Sans"/>
              </a:rPr>
              <a:t> areas.</a:t>
            </a:r>
            <a:endParaRPr b="1" sz="1500">
              <a:solidFill>
                <a:schemeClr val="dk2"/>
              </a:solidFill>
              <a:latin typeface="DM Sans"/>
              <a:ea typeface="DM Sans"/>
              <a:cs typeface="DM Sans"/>
              <a:sym typeface="DM Sans"/>
            </a:endParaRPr>
          </a:p>
          <a:p>
            <a:pPr indent="0" lvl="0" marL="0" rtl="0" algn="l">
              <a:spcBef>
                <a:spcPts val="0"/>
              </a:spcBef>
              <a:spcAft>
                <a:spcPts val="0"/>
              </a:spcAft>
              <a:buNone/>
            </a:pPr>
            <a:r>
              <a:t/>
            </a:r>
            <a:endParaRPr sz="1500">
              <a:solidFill>
                <a:schemeClr val="dk2"/>
              </a:solidFill>
              <a:latin typeface="DM Sans"/>
              <a:ea typeface="DM Sans"/>
              <a:cs typeface="DM Sans"/>
              <a:sym typeface="DM Sans"/>
            </a:endParaRPr>
          </a:p>
          <a:p>
            <a:pPr indent="0" lvl="0" marL="0" rtl="0" algn="l">
              <a:spcBef>
                <a:spcPts val="0"/>
              </a:spcBef>
              <a:spcAft>
                <a:spcPts val="0"/>
              </a:spcAft>
              <a:buNone/>
            </a:pPr>
            <a:r>
              <a:rPr lang="en" sz="1500">
                <a:solidFill>
                  <a:schemeClr val="dk2"/>
                </a:solidFill>
                <a:latin typeface="DM Sans"/>
                <a:ea typeface="DM Sans"/>
                <a:cs typeface="DM Sans"/>
                <a:sym typeface="DM Sans"/>
              </a:rPr>
              <a:t>The Philadelphia Police Department's (PPD) Smart Policing initiative used </a:t>
            </a:r>
            <a:r>
              <a:rPr b="1" lang="en" sz="1500">
                <a:solidFill>
                  <a:schemeClr val="dk2"/>
                </a:solidFill>
                <a:latin typeface="DM Sans"/>
                <a:ea typeface="DM Sans"/>
                <a:cs typeface="DM Sans"/>
                <a:sym typeface="DM Sans"/>
              </a:rPr>
              <a:t>data-driven strategies</a:t>
            </a:r>
            <a:r>
              <a:rPr lang="en" sz="1500">
                <a:solidFill>
                  <a:schemeClr val="dk2"/>
                </a:solidFill>
                <a:latin typeface="DM Sans"/>
                <a:ea typeface="DM Sans"/>
                <a:cs typeface="DM Sans"/>
                <a:sym typeface="DM Sans"/>
              </a:rPr>
              <a:t> to fight crime and make the city safer.</a:t>
            </a:r>
            <a:endParaRPr sz="1500">
              <a:solidFill>
                <a:schemeClr val="dk2"/>
              </a:solidFill>
              <a:latin typeface="DM Sans"/>
              <a:ea typeface="DM Sans"/>
              <a:cs typeface="DM Sans"/>
              <a:sym typeface="DM Sans"/>
            </a:endParaRPr>
          </a:p>
          <a:p>
            <a:pPr indent="0" lvl="0" marL="0" rtl="0" algn="l">
              <a:spcBef>
                <a:spcPts val="0"/>
              </a:spcBef>
              <a:spcAft>
                <a:spcPts val="0"/>
              </a:spcAft>
              <a:buNone/>
            </a:pPr>
            <a:r>
              <a:t/>
            </a:r>
            <a:endParaRPr sz="1500">
              <a:solidFill>
                <a:schemeClr val="dk2"/>
              </a:solidFill>
              <a:latin typeface="DM Sans"/>
              <a:ea typeface="DM Sans"/>
              <a:cs typeface="DM Sans"/>
              <a:sym typeface="DM Sans"/>
            </a:endParaRPr>
          </a:p>
          <a:p>
            <a:pPr indent="0" lvl="0" marL="0" rtl="0" algn="l">
              <a:spcBef>
                <a:spcPts val="0"/>
              </a:spcBef>
              <a:spcAft>
                <a:spcPts val="0"/>
              </a:spcAft>
              <a:buNone/>
            </a:pPr>
            <a:r>
              <a:rPr lang="en" sz="1500">
                <a:solidFill>
                  <a:schemeClr val="dk2"/>
                </a:solidFill>
                <a:latin typeface="DM Sans"/>
                <a:ea typeface="DM Sans"/>
                <a:cs typeface="DM Sans"/>
                <a:sym typeface="DM Sans"/>
              </a:rPr>
              <a:t>This project will </a:t>
            </a:r>
            <a:r>
              <a:rPr b="1" lang="en" sz="1500">
                <a:solidFill>
                  <a:schemeClr val="dk2"/>
                </a:solidFill>
                <a:latin typeface="DM Sans"/>
                <a:ea typeface="DM Sans"/>
                <a:cs typeface="DM Sans"/>
                <a:sym typeface="DM Sans"/>
              </a:rPr>
              <a:t>analyze the effectiveness of the smart policing </a:t>
            </a:r>
            <a:r>
              <a:rPr b="1" lang="en" sz="1500">
                <a:solidFill>
                  <a:schemeClr val="dk2"/>
                </a:solidFill>
                <a:latin typeface="DM Sans"/>
                <a:ea typeface="DM Sans"/>
                <a:cs typeface="DM Sans"/>
                <a:sym typeface="DM Sans"/>
              </a:rPr>
              <a:t>initiative</a:t>
            </a:r>
            <a:r>
              <a:rPr lang="en" sz="1500">
                <a:solidFill>
                  <a:schemeClr val="dk2"/>
                </a:solidFill>
                <a:latin typeface="DM Sans"/>
                <a:ea typeface="DM Sans"/>
                <a:cs typeface="DM Sans"/>
                <a:sym typeface="DM Sans"/>
              </a:rPr>
              <a:t> to reduce violent crime overall in Philadelphia, as well as in hot spot areas.</a:t>
            </a:r>
            <a:endParaRPr sz="1500">
              <a:solidFill>
                <a:schemeClr val="dk2"/>
              </a:solidFill>
              <a:latin typeface="DM Sans"/>
              <a:ea typeface="DM Sans"/>
              <a:cs typeface="DM Sans"/>
              <a:sym typeface="DM Sans"/>
            </a:endParaRPr>
          </a:p>
        </p:txBody>
      </p:sp>
      <p:pic>
        <p:nvPicPr>
          <p:cNvPr id="262" name="Google Shape;262;p35"/>
          <p:cNvPicPr preferRelativeResize="0"/>
          <p:nvPr/>
        </p:nvPicPr>
        <p:blipFill>
          <a:blip r:embed="rId4">
            <a:alphaModFix/>
          </a:blip>
          <a:stretch>
            <a:fillRect/>
          </a:stretch>
        </p:blipFill>
        <p:spPr>
          <a:xfrm>
            <a:off x="5722850" y="3787475"/>
            <a:ext cx="2729375" cy="43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36"/>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200"/>
              <a:t>Agenda</a:t>
            </a:r>
            <a:endParaRPr sz="1200"/>
          </a:p>
        </p:txBody>
      </p:sp>
      <p:sp>
        <p:nvSpPr>
          <p:cNvPr id="269" name="Google Shape;269;p36"/>
          <p:cNvSpPr txBox="1"/>
          <p:nvPr>
            <p:ph idx="2" type="body"/>
          </p:nvPr>
        </p:nvSpPr>
        <p:spPr>
          <a:xfrm>
            <a:off x="6573325" y="196725"/>
            <a:ext cx="24477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sz="1200"/>
              <a:t>DSCI 431 Project Presentation</a:t>
            </a:r>
            <a:endParaRPr sz="1200"/>
          </a:p>
        </p:txBody>
      </p:sp>
      <p:sp>
        <p:nvSpPr>
          <p:cNvPr id="270" name="Google Shape;270;p36"/>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Problem Description</a:t>
            </a:r>
            <a:endParaRPr b="1" sz="3650">
              <a:solidFill>
                <a:schemeClr val="accent2"/>
              </a:solidFill>
              <a:latin typeface="Merriweather"/>
              <a:ea typeface="Merriweather"/>
              <a:cs typeface="Merriweather"/>
              <a:sym typeface="Merriweather"/>
            </a:endParaRPr>
          </a:p>
        </p:txBody>
      </p:sp>
      <p:sp>
        <p:nvSpPr>
          <p:cNvPr id="271" name="Google Shape;271;p36"/>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Dataset Description</a:t>
            </a:r>
            <a:endParaRPr b="1" sz="3650">
              <a:solidFill>
                <a:schemeClr val="dk1"/>
              </a:solidFill>
              <a:latin typeface="Merriweather"/>
              <a:ea typeface="Merriweather"/>
              <a:cs typeface="Merriweather"/>
              <a:sym typeface="Merriweather"/>
            </a:endParaRPr>
          </a:p>
        </p:txBody>
      </p:sp>
      <p:sp>
        <p:nvSpPr>
          <p:cNvPr id="272" name="Google Shape;272;p36"/>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Goals</a:t>
            </a:r>
            <a:endParaRPr b="1" sz="3650">
              <a:solidFill>
                <a:schemeClr val="accent2"/>
              </a:solidFill>
              <a:latin typeface="Merriweather"/>
              <a:ea typeface="Merriweather"/>
              <a:cs typeface="Merriweather"/>
              <a:sym typeface="Merriweather"/>
            </a:endParaRPr>
          </a:p>
        </p:txBody>
      </p:sp>
      <p:sp>
        <p:nvSpPr>
          <p:cNvPr id="273" name="Google Shape;273;p36"/>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Proposed Methods</a:t>
            </a:r>
            <a:endParaRPr b="1" sz="3650">
              <a:solidFill>
                <a:schemeClr val="accent2"/>
              </a:solidFill>
              <a:latin typeface="Merriweather"/>
              <a:ea typeface="Merriweather"/>
              <a:cs typeface="Merriweather"/>
              <a:sym typeface="Merriweather"/>
            </a:endParaRPr>
          </a:p>
        </p:txBody>
      </p:sp>
      <p:sp>
        <p:nvSpPr>
          <p:cNvPr id="274" name="Google Shape;274;p36"/>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Results</a:t>
            </a:r>
            <a:endParaRPr b="1" sz="3650">
              <a:solidFill>
                <a:schemeClr val="accent2"/>
              </a:solidFill>
              <a:latin typeface="Merriweather"/>
              <a:ea typeface="Merriweather"/>
              <a:cs typeface="Merriweather"/>
              <a:sym typeface="Merriweather"/>
            </a:endParaRPr>
          </a:p>
        </p:txBody>
      </p:sp>
      <p:sp>
        <p:nvSpPr>
          <p:cNvPr id="275" name="Google Shape;275;p36"/>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1.</a:t>
            </a:r>
            <a:endParaRPr b="1" sz="1450">
              <a:solidFill>
                <a:schemeClr val="dk1"/>
              </a:solidFill>
              <a:latin typeface="Merriweather"/>
              <a:ea typeface="Merriweather"/>
              <a:cs typeface="Merriweather"/>
              <a:sym typeface="Merriweather"/>
            </a:endParaRPr>
          </a:p>
        </p:txBody>
      </p:sp>
      <p:sp>
        <p:nvSpPr>
          <p:cNvPr id="276" name="Google Shape;276;p36"/>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2.</a:t>
            </a:r>
            <a:endParaRPr b="1" sz="1450">
              <a:solidFill>
                <a:schemeClr val="dk1"/>
              </a:solidFill>
              <a:latin typeface="Merriweather"/>
              <a:ea typeface="Merriweather"/>
              <a:cs typeface="Merriweather"/>
              <a:sym typeface="Merriweather"/>
            </a:endParaRPr>
          </a:p>
        </p:txBody>
      </p:sp>
      <p:sp>
        <p:nvSpPr>
          <p:cNvPr id="277" name="Google Shape;277;p36"/>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3.</a:t>
            </a:r>
            <a:endParaRPr b="1" sz="1450">
              <a:solidFill>
                <a:schemeClr val="dk1"/>
              </a:solidFill>
              <a:latin typeface="Merriweather"/>
              <a:ea typeface="Merriweather"/>
              <a:cs typeface="Merriweather"/>
              <a:sym typeface="Merriweather"/>
            </a:endParaRPr>
          </a:p>
        </p:txBody>
      </p:sp>
      <p:sp>
        <p:nvSpPr>
          <p:cNvPr id="278" name="Google Shape;278;p36"/>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4.</a:t>
            </a:r>
            <a:endParaRPr b="1" sz="1450">
              <a:solidFill>
                <a:schemeClr val="dk1"/>
              </a:solidFill>
              <a:latin typeface="Merriweather"/>
              <a:ea typeface="Merriweather"/>
              <a:cs typeface="Merriweather"/>
              <a:sym typeface="Merriweather"/>
            </a:endParaRPr>
          </a:p>
        </p:txBody>
      </p:sp>
      <p:sp>
        <p:nvSpPr>
          <p:cNvPr id="279" name="Google Shape;279;p36"/>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5.</a:t>
            </a:r>
            <a:endParaRPr b="1" sz="1450">
              <a:solidFill>
                <a:schemeClr val="dk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idx="1" type="body"/>
          </p:nvPr>
        </p:nvSpPr>
        <p:spPr>
          <a:xfrm>
            <a:off x="197100" y="196725"/>
            <a:ext cx="8749800" cy="4383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3000"/>
              <a:t>Dataset </a:t>
            </a:r>
            <a:r>
              <a:rPr lang="en" sz="3000"/>
              <a:t>Description</a:t>
            </a:r>
            <a:endParaRPr sz="3000"/>
          </a:p>
        </p:txBody>
      </p:sp>
      <p:pic>
        <p:nvPicPr>
          <p:cNvPr id="285" name="Google Shape;285;p37"/>
          <p:cNvPicPr preferRelativeResize="0"/>
          <p:nvPr/>
        </p:nvPicPr>
        <p:blipFill>
          <a:blip r:embed="rId3">
            <a:alphaModFix/>
          </a:blip>
          <a:stretch>
            <a:fillRect/>
          </a:stretch>
        </p:blipFill>
        <p:spPr>
          <a:xfrm>
            <a:off x="1330250" y="891801"/>
            <a:ext cx="6279552" cy="3067887"/>
          </a:xfrm>
          <a:prstGeom prst="rect">
            <a:avLst/>
          </a:prstGeom>
          <a:noFill/>
          <a:ln>
            <a:noFill/>
          </a:ln>
        </p:spPr>
      </p:pic>
      <p:sp>
        <p:nvSpPr>
          <p:cNvPr id="286" name="Google Shape;286;p37"/>
          <p:cNvSpPr txBox="1"/>
          <p:nvPr/>
        </p:nvSpPr>
        <p:spPr>
          <a:xfrm>
            <a:off x="1330250" y="4118600"/>
            <a:ext cx="5635500" cy="6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DM Sans"/>
                <a:ea typeface="DM Sans"/>
                <a:cs typeface="DM Sans"/>
                <a:sym typeface="DM Sans"/>
              </a:rPr>
              <a:t>1,090,720 Violent Crime Instances from 2007-2022</a:t>
            </a:r>
            <a:endParaRPr sz="1500">
              <a:solidFill>
                <a:schemeClr val="dk2"/>
              </a:solidFill>
              <a:latin typeface="DM Sans"/>
              <a:ea typeface="DM Sans"/>
              <a:cs typeface="DM Sans"/>
              <a:sym typeface="DM Sans"/>
            </a:endParaRPr>
          </a:p>
          <a:p>
            <a:pPr indent="0" lvl="0" marL="0" rtl="0" algn="l">
              <a:spcBef>
                <a:spcPts val="0"/>
              </a:spcBef>
              <a:spcAft>
                <a:spcPts val="0"/>
              </a:spcAft>
              <a:buNone/>
            </a:pPr>
            <a:r>
              <a:t/>
            </a:r>
            <a:endParaRPr sz="1500">
              <a:solidFill>
                <a:schemeClr val="dk2"/>
              </a:solidFill>
              <a:latin typeface="DM Sans"/>
              <a:ea typeface="DM Sans"/>
              <a:cs typeface="DM Sans"/>
              <a:sym typeface="DM Sans"/>
            </a:endParaRPr>
          </a:p>
          <a:p>
            <a:pPr indent="0" lvl="0" marL="0" rtl="0" algn="l">
              <a:spcBef>
                <a:spcPts val="0"/>
              </a:spcBef>
              <a:spcAft>
                <a:spcPts val="0"/>
              </a:spcAft>
              <a:buNone/>
            </a:pPr>
            <a:r>
              <a:rPr lang="en" sz="1500">
                <a:solidFill>
                  <a:schemeClr val="dk2"/>
                </a:solidFill>
                <a:latin typeface="DM Sans"/>
                <a:ea typeface="DM Sans"/>
                <a:cs typeface="DM Sans"/>
                <a:sym typeface="DM Sans"/>
              </a:rPr>
              <a:t>Added features for the year and street location</a:t>
            </a:r>
            <a:endParaRPr sz="1500">
              <a:solidFill>
                <a:schemeClr val="dk2"/>
              </a:solidFill>
              <a:latin typeface="DM Sans"/>
              <a:ea typeface="DM Sans"/>
              <a:cs typeface="DM Sans"/>
              <a:sym typeface="DM Sans"/>
            </a:endParaRPr>
          </a:p>
          <a:p>
            <a:pPr indent="0" lvl="0" marL="0" rtl="0" algn="l">
              <a:spcBef>
                <a:spcPts val="0"/>
              </a:spcBef>
              <a:spcAft>
                <a:spcPts val="0"/>
              </a:spcAft>
              <a:buNone/>
            </a:pPr>
            <a:r>
              <a:t/>
            </a:r>
            <a:endParaRPr sz="1500">
              <a:solidFill>
                <a:schemeClr val="dk2"/>
              </a:solidFill>
              <a:latin typeface="DM Sans"/>
              <a:ea typeface="DM Sans"/>
              <a:cs typeface="DM Sans"/>
              <a:sym typeface="DM Sans"/>
            </a:endParaRPr>
          </a:p>
          <a:p>
            <a:pPr indent="0" lvl="0" marL="0" rtl="0" algn="l">
              <a:spcBef>
                <a:spcPts val="0"/>
              </a:spcBef>
              <a:spcAft>
                <a:spcPts val="0"/>
              </a:spcAft>
              <a:buNone/>
            </a:pPr>
            <a:r>
              <a:t/>
            </a:r>
            <a:endParaRPr sz="1500">
              <a:solidFill>
                <a:schemeClr val="dk2"/>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2" name="Google Shape;292;p38"/>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200"/>
              <a:t>Agenda</a:t>
            </a:r>
            <a:endParaRPr sz="1200"/>
          </a:p>
        </p:txBody>
      </p:sp>
      <p:sp>
        <p:nvSpPr>
          <p:cNvPr id="293" name="Google Shape;293;p38"/>
          <p:cNvSpPr txBox="1"/>
          <p:nvPr>
            <p:ph idx="2" type="body"/>
          </p:nvPr>
        </p:nvSpPr>
        <p:spPr>
          <a:xfrm>
            <a:off x="6530500" y="196725"/>
            <a:ext cx="24906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sz="1200"/>
              <a:t>DSCI 431 Project Presentation</a:t>
            </a:r>
            <a:endParaRPr sz="1200"/>
          </a:p>
        </p:txBody>
      </p:sp>
      <p:sp>
        <p:nvSpPr>
          <p:cNvPr id="294" name="Google Shape;294;p38"/>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Problem Description</a:t>
            </a:r>
            <a:endParaRPr b="1" sz="3650">
              <a:solidFill>
                <a:schemeClr val="accent2"/>
              </a:solidFill>
              <a:latin typeface="Merriweather"/>
              <a:ea typeface="Merriweather"/>
              <a:cs typeface="Merriweather"/>
              <a:sym typeface="Merriweather"/>
            </a:endParaRPr>
          </a:p>
        </p:txBody>
      </p:sp>
      <p:sp>
        <p:nvSpPr>
          <p:cNvPr id="295" name="Google Shape;295;p38"/>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Dataset Description</a:t>
            </a:r>
            <a:endParaRPr b="1" sz="3650">
              <a:solidFill>
                <a:schemeClr val="accent2"/>
              </a:solidFill>
              <a:latin typeface="Merriweather"/>
              <a:ea typeface="Merriweather"/>
              <a:cs typeface="Merriweather"/>
              <a:sym typeface="Merriweather"/>
            </a:endParaRPr>
          </a:p>
        </p:txBody>
      </p:sp>
      <p:sp>
        <p:nvSpPr>
          <p:cNvPr id="296" name="Google Shape;296;p38"/>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Goals</a:t>
            </a:r>
            <a:endParaRPr b="1" sz="3650">
              <a:solidFill>
                <a:schemeClr val="dk1"/>
              </a:solidFill>
              <a:latin typeface="Merriweather"/>
              <a:ea typeface="Merriweather"/>
              <a:cs typeface="Merriweather"/>
              <a:sym typeface="Merriweather"/>
            </a:endParaRPr>
          </a:p>
        </p:txBody>
      </p:sp>
      <p:sp>
        <p:nvSpPr>
          <p:cNvPr id="297" name="Google Shape;297;p38"/>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Proposed Methods</a:t>
            </a:r>
            <a:endParaRPr b="1" sz="3650">
              <a:solidFill>
                <a:schemeClr val="accent2"/>
              </a:solidFill>
              <a:latin typeface="Merriweather"/>
              <a:ea typeface="Merriweather"/>
              <a:cs typeface="Merriweather"/>
              <a:sym typeface="Merriweather"/>
            </a:endParaRPr>
          </a:p>
        </p:txBody>
      </p:sp>
      <p:sp>
        <p:nvSpPr>
          <p:cNvPr id="298" name="Google Shape;298;p38"/>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Results</a:t>
            </a:r>
            <a:endParaRPr b="1" sz="3650">
              <a:solidFill>
                <a:schemeClr val="accent2"/>
              </a:solidFill>
              <a:latin typeface="Merriweather"/>
              <a:ea typeface="Merriweather"/>
              <a:cs typeface="Merriweather"/>
              <a:sym typeface="Merriweather"/>
            </a:endParaRPr>
          </a:p>
        </p:txBody>
      </p:sp>
      <p:sp>
        <p:nvSpPr>
          <p:cNvPr id="299" name="Google Shape;299;p38"/>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1.</a:t>
            </a:r>
            <a:endParaRPr b="1" sz="1450">
              <a:solidFill>
                <a:schemeClr val="dk1"/>
              </a:solidFill>
              <a:latin typeface="Merriweather"/>
              <a:ea typeface="Merriweather"/>
              <a:cs typeface="Merriweather"/>
              <a:sym typeface="Merriweather"/>
            </a:endParaRPr>
          </a:p>
        </p:txBody>
      </p:sp>
      <p:sp>
        <p:nvSpPr>
          <p:cNvPr id="300" name="Google Shape;300;p38"/>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2.</a:t>
            </a:r>
            <a:endParaRPr b="1" sz="1450">
              <a:solidFill>
                <a:schemeClr val="dk1"/>
              </a:solidFill>
              <a:latin typeface="Merriweather"/>
              <a:ea typeface="Merriweather"/>
              <a:cs typeface="Merriweather"/>
              <a:sym typeface="Merriweather"/>
            </a:endParaRPr>
          </a:p>
        </p:txBody>
      </p:sp>
      <p:sp>
        <p:nvSpPr>
          <p:cNvPr id="301" name="Google Shape;301;p38"/>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3.</a:t>
            </a:r>
            <a:endParaRPr b="1" sz="1450">
              <a:solidFill>
                <a:schemeClr val="dk1"/>
              </a:solidFill>
              <a:latin typeface="Merriweather"/>
              <a:ea typeface="Merriweather"/>
              <a:cs typeface="Merriweather"/>
              <a:sym typeface="Merriweather"/>
            </a:endParaRPr>
          </a:p>
        </p:txBody>
      </p:sp>
      <p:sp>
        <p:nvSpPr>
          <p:cNvPr id="302" name="Google Shape;302;p38"/>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4.</a:t>
            </a:r>
            <a:endParaRPr b="1" sz="1450">
              <a:solidFill>
                <a:schemeClr val="dk1"/>
              </a:solidFill>
              <a:latin typeface="Merriweather"/>
              <a:ea typeface="Merriweather"/>
              <a:cs typeface="Merriweather"/>
              <a:sym typeface="Merriweather"/>
            </a:endParaRPr>
          </a:p>
        </p:txBody>
      </p:sp>
      <p:sp>
        <p:nvSpPr>
          <p:cNvPr id="303" name="Google Shape;303;p38"/>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5.</a:t>
            </a:r>
            <a:endParaRPr b="1" sz="1450">
              <a:solidFill>
                <a:schemeClr val="dk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idx="1" type="body"/>
          </p:nvPr>
        </p:nvSpPr>
        <p:spPr>
          <a:xfrm>
            <a:off x="197100" y="429438"/>
            <a:ext cx="8749800" cy="4383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3000"/>
              <a:t>Goals</a:t>
            </a:r>
            <a:endParaRPr sz="3000"/>
          </a:p>
        </p:txBody>
      </p:sp>
      <p:sp>
        <p:nvSpPr>
          <p:cNvPr id="309" name="Google Shape;309;p39"/>
          <p:cNvSpPr txBox="1"/>
          <p:nvPr/>
        </p:nvSpPr>
        <p:spPr>
          <a:xfrm>
            <a:off x="273500" y="1363476"/>
            <a:ext cx="4507500" cy="17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DM Sans"/>
                <a:ea typeface="DM Sans"/>
                <a:cs typeface="DM Sans"/>
                <a:sym typeface="DM Sans"/>
              </a:rPr>
              <a:t>Determine if the smart policing </a:t>
            </a:r>
            <a:r>
              <a:rPr lang="en" sz="1500">
                <a:solidFill>
                  <a:schemeClr val="dk2"/>
                </a:solidFill>
                <a:latin typeface="DM Sans"/>
                <a:ea typeface="DM Sans"/>
                <a:cs typeface="DM Sans"/>
                <a:sym typeface="DM Sans"/>
              </a:rPr>
              <a:t>initiative</a:t>
            </a:r>
            <a:r>
              <a:rPr lang="en" sz="1500">
                <a:solidFill>
                  <a:schemeClr val="dk2"/>
                </a:solidFill>
                <a:latin typeface="DM Sans"/>
                <a:ea typeface="DM Sans"/>
                <a:cs typeface="DM Sans"/>
                <a:sym typeface="DM Sans"/>
              </a:rPr>
              <a:t> led to a </a:t>
            </a:r>
            <a:r>
              <a:rPr b="1" lang="en" sz="1500">
                <a:solidFill>
                  <a:schemeClr val="dk2"/>
                </a:solidFill>
                <a:latin typeface="DM Sans"/>
                <a:ea typeface="DM Sans"/>
                <a:cs typeface="DM Sans"/>
                <a:sym typeface="DM Sans"/>
              </a:rPr>
              <a:t>statistically significant decrease</a:t>
            </a:r>
            <a:r>
              <a:rPr lang="en" sz="1500">
                <a:solidFill>
                  <a:schemeClr val="dk2"/>
                </a:solidFill>
                <a:latin typeface="DM Sans"/>
                <a:ea typeface="DM Sans"/>
                <a:cs typeface="DM Sans"/>
                <a:sym typeface="DM Sans"/>
              </a:rPr>
              <a:t> in violent crime rates in Philadelphia overall </a:t>
            </a:r>
            <a:endParaRPr sz="1500">
              <a:solidFill>
                <a:schemeClr val="dk2"/>
              </a:solidFill>
              <a:latin typeface="DM Sans"/>
              <a:ea typeface="DM Sans"/>
              <a:cs typeface="DM Sans"/>
              <a:sym typeface="DM Sans"/>
            </a:endParaRPr>
          </a:p>
          <a:p>
            <a:pPr indent="0" lvl="0" marL="0" rtl="0" algn="l">
              <a:spcBef>
                <a:spcPts val="0"/>
              </a:spcBef>
              <a:spcAft>
                <a:spcPts val="0"/>
              </a:spcAft>
              <a:buNone/>
            </a:pPr>
            <a:r>
              <a:t/>
            </a:r>
            <a:endParaRPr sz="1500">
              <a:solidFill>
                <a:schemeClr val="dk2"/>
              </a:solidFill>
              <a:latin typeface="DM Sans"/>
              <a:ea typeface="DM Sans"/>
              <a:cs typeface="DM Sans"/>
              <a:sym typeface="DM Sans"/>
            </a:endParaRPr>
          </a:p>
          <a:p>
            <a:pPr indent="0" lvl="0" marL="0" rtl="0" algn="l">
              <a:spcBef>
                <a:spcPts val="0"/>
              </a:spcBef>
              <a:spcAft>
                <a:spcPts val="0"/>
              </a:spcAft>
              <a:buNone/>
            </a:pPr>
            <a:r>
              <a:rPr b="1" lang="en" sz="1500">
                <a:solidFill>
                  <a:schemeClr val="dk2"/>
                </a:solidFill>
                <a:latin typeface="DM Sans"/>
                <a:ea typeface="DM Sans"/>
                <a:cs typeface="DM Sans"/>
                <a:sym typeface="DM Sans"/>
              </a:rPr>
              <a:t>Find hotspot areas</a:t>
            </a:r>
            <a:r>
              <a:rPr lang="en" sz="1500">
                <a:solidFill>
                  <a:schemeClr val="dk2"/>
                </a:solidFill>
                <a:latin typeface="DM Sans"/>
                <a:ea typeface="DM Sans"/>
                <a:cs typeface="DM Sans"/>
                <a:sym typeface="DM Sans"/>
              </a:rPr>
              <a:t> for violent crime and determine </a:t>
            </a:r>
            <a:r>
              <a:rPr lang="en" sz="1500">
                <a:solidFill>
                  <a:schemeClr val="dk2"/>
                </a:solidFill>
                <a:latin typeface="DM Sans"/>
                <a:ea typeface="DM Sans"/>
                <a:cs typeface="DM Sans"/>
                <a:sym typeface="DM Sans"/>
              </a:rPr>
              <a:t>if the smart policing initiative led to a </a:t>
            </a:r>
            <a:r>
              <a:rPr b="1" lang="en" sz="1500">
                <a:solidFill>
                  <a:schemeClr val="dk2"/>
                </a:solidFill>
                <a:latin typeface="DM Sans"/>
                <a:ea typeface="DM Sans"/>
                <a:cs typeface="DM Sans"/>
                <a:sym typeface="DM Sans"/>
              </a:rPr>
              <a:t>statistically significant decrease</a:t>
            </a:r>
            <a:r>
              <a:rPr lang="en" sz="1500">
                <a:solidFill>
                  <a:schemeClr val="dk2"/>
                </a:solidFill>
                <a:latin typeface="DM Sans"/>
                <a:ea typeface="DM Sans"/>
                <a:cs typeface="DM Sans"/>
                <a:sym typeface="DM Sans"/>
              </a:rPr>
              <a:t> in violent crime</a:t>
            </a:r>
            <a:endParaRPr sz="1500">
              <a:solidFill>
                <a:schemeClr val="dk2"/>
              </a:solidFill>
              <a:latin typeface="DM Sans"/>
              <a:ea typeface="DM Sans"/>
              <a:cs typeface="DM Sans"/>
              <a:sym typeface="DM Sans"/>
            </a:endParaRPr>
          </a:p>
          <a:p>
            <a:pPr indent="0" lvl="0" marL="0" rtl="0" algn="l">
              <a:spcBef>
                <a:spcPts val="0"/>
              </a:spcBef>
              <a:spcAft>
                <a:spcPts val="0"/>
              </a:spcAft>
              <a:buNone/>
            </a:pPr>
            <a:r>
              <a:t/>
            </a:r>
            <a:endParaRPr sz="1500">
              <a:solidFill>
                <a:schemeClr val="dk2"/>
              </a:solidFill>
              <a:latin typeface="DM Sans"/>
              <a:ea typeface="DM Sans"/>
              <a:cs typeface="DM Sans"/>
              <a:sym typeface="DM Sans"/>
            </a:endParaRPr>
          </a:p>
          <a:p>
            <a:pPr indent="0" lvl="0" marL="0" rtl="0" algn="l">
              <a:spcBef>
                <a:spcPts val="0"/>
              </a:spcBef>
              <a:spcAft>
                <a:spcPts val="0"/>
              </a:spcAft>
              <a:buNone/>
            </a:pPr>
            <a:r>
              <a:rPr lang="en" sz="1500">
                <a:solidFill>
                  <a:schemeClr val="dk2"/>
                </a:solidFill>
                <a:latin typeface="DM Sans"/>
                <a:ea typeface="DM Sans"/>
                <a:cs typeface="DM Sans"/>
                <a:sym typeface="DM Sans"/>
              </a:rPr>
              <a:t>Determine if a decrease in violent crime rates are statistically significant using </a:t>
            </a:r>
            <a:r>
              <a:rPr b="1" lang="en" sz="1500">
                <a:solidFill>
                  <a:schemeClr val="dk2"/>
                </a:solidFill>
                <a:latin typeface="DM Sans"/>
                <a:ea typeface="DM Sans"/>
                <a:cs typeface="DM Sans"/>
                <a:sym typeface="DM Sans"/>
              </a:rPr>
              <a:t>different methods for determining hot spots</a:t>
            </a:r>
            <a:r>
              <a:rPr lang="en" sz="1500">
                <a:solidFill>
                  <a:schemeClr val="dk2"/>
                </a:solidFill>
                <a:latin typeface="DM Sans"/>
                <a:ea typeface="DM Sans"/>
                <a:cs typeface="DM Sans"/>
                <a:sym typeface="DM Sans"/>
              </a:rPr>
              <a:t> and using </a:t>
            </a:r>
            <a:r>
              <a:rPr b="1" lang="en" sz="1500">
                <a:solidFill>
                  <a:schemeClr val="dk2"/>
                </a:solidFill>
                <a:latin typeface="DM Sans"/>
                <a:ea typeface="DM Sans"/>
                <a:cs typeface="DM Sans"/>
                <a:sym typeface="DM Sans"/>
              </a:rPr>
              <a:t>multiple different techniques</a:t>
            </a:r>
            <a:endParaRPr b="1" sz="1500">
              <a:solidFill>
                <a:schemeClr val="dk2"/>
              </a:solidFill>
              <a:latin typeface="DM Sans"/>
              <a:ea typeface="DM Sans"/>
              <a:cs typeface="DM Sans"/>
              <a:sym typeface="DM Sans"/>
            </a:endParaRPr>
          </a:p>
        </p:txBody>
      </p:sp>
      <p:pic>
        <p:nvPicPr>
          <p:cNvPr id="310" name="Google Shape;310;p39"/>
          <p:cNvPicPr preferRelativeResize="0"/>
          <p:nvPr/>
        </p:nvPicPr>
        <p:blipFill>
          <a:blip r:embed="rId3">
            <a:alphaModFix/>
          </a:blip>
          <a:stretch>
            <a:fillRect/>
          </a:stretch>
        </p:blipFill>
        <p:spPr>
          <a:xfrm>
            <a:off x="273500" y="124075"/>
            <a:ext cx="968325" cy="1049025"/>
          </a:xfrm>
          <a:prstGeom prst="rect">
            <a:avLst/>
          </a:prstGeom>
          <a:noFill/>
          <a:ln>
            <a:noFill/>
          </a:ln>
        </p:spPr>
      </p:pic>
      <p:pic>
        <p:nvPicPr>
          <p:cNvPr id="311" name="Google Shape;311;p39"/>
          <p:cNvPicPr preferRelativeResize="0"/>
          <p:nvPr/>
        </p:nvPicPr>
        <p:blipFill>
          <a:blip r:embed="rId4">
            <a:alphaModFix/>
          </a:blip>
          <a:stretch>
            <a:fillRect/>
          </a:stretch>
        </p:blipFill>
        <p:spPr>
          <a:xfrm>
            <a:off x="5035703" y="1280125"/>
            <a:ext cx="3910923" cy="2402600"/>
          </a:xfrm>
          <a:prstGeom prst="rect">
            <a:avLst/>
          </a:prstGeom>
          <a:noFill/>
          <a:ln>
            <a:noFill/>
          </a:ln>
        </p:spPr>
      </p:pic>
      <p:pic>
        <p:nvPicPr>
          <p:cNvPr id="312" name="Google Shape;312;p39"/>
          <p:cNvPicPr preferRelativeResize="0"/>
          <p:nvPr/>
        </p:nvPicPr>
        <p:blipFill>
          <a:blip r:embed="rId5">
            <a:alphaModFix/>
          </a:blip>
          <a:stretch>
            <a:fillRect/>
          </a:stretch>
        </p:blipFill>
        <p:spPr>
          <a:xfrm>
            <a:off x="5626475" y="3905200"/>
            <a:ext cx="2729375" cy="43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40"/>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200"/>
              <a:t>Agenda</a:t>
            </a:r>
            <a:endParaRPr sz="1200"/>
          </a:p>
        </p:txBody>
      </p:sp>
      <p:sp>
        <p:nvSpPr>
          <p:cNvPr id="319" name="Google Shape;319;p40"/>
          <p:cNvSpPr txBox="1"/>
          <p:nvPr>
            <p:ph idx="2" type="body"/>
          </p:nvPr>
        </p:nvSpPr>
        <p:spPr>
          <a:xfrm>
            <a:off x="6637525" y="196725"/>
            <a:ext cx="238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sz="1200"/>
              <a:t>DSCI 431 Project Presentation</a:t>
            </a:r>
            <a:endParaRPr sz="1200"/>
          </a:p>
        </p:txBody>
      </p:sp>
      <p:sp>
        <p:nvSpPr>
          <p:cNvPr id="320" name="Google Shape;320;p40"/>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Problem Description</a:t>
            </a:r>
            <a:endParaRPr b="1" sz="3650">
              <a:solidFill>
                <a:schemeClr val="accent2"/>
              </a:solidFill>
              <a:latin typeface="Merriweather"/>
              <a:ea typeface="Merriweather"/>
              <a:cs typeface="Merriweather"/>
              <a:sym typeface="Merriweather"/>
            </a:endParaRPr>
          </a:p>
        </p:txBody>
      </p:sp>
      <p:sp>
        <p:nvSpPr>
          <p:cNvPr id="321" name="Google Shape;321;p40"/>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Dataset Description</a:t>
            </a:r>
            <a:endParaRPr b="1" sz="3650">
              <a:solidFill>
                <a:schemeClr val="accent2"/>
              </a:solidFill>
              <a:latin typeface="Merriweather"/>
              <a:ea typeface="Merriweather"/>
              <a:cs typeface="Merriweather"/>
              <a:sym typeface="Merriweather"/>
            </a:endParaRPr>
          </a:p>
        </p:txBody>
      </p:sp>
      <p:sp>
        <p:nvSpPr>
          <p:cNvPr id="322" name="Google Shape;322;p40"/>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Goals</a:t>
            </a:r>
            <a:endParaRPr b="1" sz="3650">
              <a:solidFill>
                <a:schemeClr val="accent2"/>
              </a:solidFill>
              <a:latin typeface="Merriweather"/>
              <a:ea typeface="Merriweather"/>
              <a:cs typeface="Merriweather"/>
              <a:sym typeface="Merriweather"/>
            </a:endParaRPr>
          </a:p>
        </p:txBody>
      </p:sp>
      <p:sp>
        <p:nvSpPr>
          <p:cNvPr id="323" name="Google Shape;323;p40"/>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Proposed Methods</a:t>
            </a:r>
            <a:endParaRPr b="1" sz="3650">
              <a:solidFill>
                <a:schemeClr val="dk1"/>
              </a:solidFill>
              <a:latin typeface="Merriweather"/>
              <a:ea typeface="Merriweather"/>
              <a:cs typeface="Merriweather"/>
              <a:sym typeface="Merriweather"/>
            </a:endParaRPr>
          </a:p>
        </p:txBody>
      </p:sp>
      <p:sp>
        <p:nvSpPr>
          <p:cNvPr id="324" name="Google Shape;324;p40"/>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Results</a:t>
            </a:r>
            <a:endParaRPr b="1" sz="3650">
              <a:solidFill>
                <a:schemeClr val="accent2"/>
              </a:solidFill>
              <a:latin typeface="Merriweather"/>
              <a:ea typeface="Merriweather"/>
              <a:cs typeface="Merriweather"/>
              <a:sym typeface="Merriweather"/>
            </a:endParaRPr>
          </a:p>
        </p:txBody>
      </p:sp>
      <p:sp>
        <p:nvSpPr>
          <p:cNvPr id="325" name="Google Shape;325;p40"/>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1.</a:t>
            </a:r>
            <a:endParaRPr b="1" sz="1450">
              <a:solidFill>
                <a:schemeClr val="dk1"/>
              </a:solidFill>
              <a:latin typeface="Merriweather"/>
              <a:ea typeface="Merriweather"/>
              <a:cs typeface="Merriweather"/>
              <a:sym typeface="Merriweather"/>
            </a:endParaRPr>
          </a:p>
        </p:txBody>
      </p:sp>
      <p:sp>
        <p:nvSpPr>
          <p:cNvPr id="326" name="Google Shape;326;p40"/>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2.</a:t>
            </a:r>
            <a:endParaRPr b="1" sz="1450">
              <a:solidFill>
                <a:schemeClr val="dk1"/>
              </a:solidFill>
              <a:latin typeface="Merriweather"/>
              <a:ea typeface="Merriweather"/>
              <a:cs typeface="Merriweather"/>
              <a:sym typeface="Merriweather"/>
            </a:endParaRPr>
          </a:p>
        </p:txBody>
      </p:sp>
      <p:sp>
        <p:nvSpPr>
          <p:cNvPr id="327" name="Google Shape;327;p40"/>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3.</a:t>
            </a:r>
            <a:endParaRPr b="1" sz="1450">
              <a:solidFill>
                <a:schemeClr val="dk1"/>
              </a:solidFill>
              <a:latin typeface="Merriweather"/>
              <a:ea typeface="Merriweather"/>
              <a:cs typeface="Merriweather"/>
              <a:sym typeface="Merriweather"/>
            </a:endParaRPr>
          </a:p>
        </p:txBody>
      </p:sp>
      <p:sp>
        <p:nvSpPr>
          <p:cNvPr id="328" name="Google Shape;328;p40"/>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4.</a:t>
            </a:r>
            <a:endParaRPr b="1" sz="1450">
              <a:solidFill>
                <a:schemeClr val="dk1"/>
              </a:solidFill>
              <a:latin typeface="Merriweather"/>
              <a:ea typeface="Merriweather"/>
              <a:cs typeface="Merriweather"/>
              <a:sym typeface="Merriweather"/>
            </a:endParaRPr>
          </a:p>
        </p:txBody>
      </p:sp>
      <p:sp>
        <p:nvSpPr>
          <p:cNvPr id="329" name="Google Shape;329;p40"/>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5.</a:t>
            </a:r>
            <a:endParaRPr b="1" sz="1450">
              <a:solidFill>
                <a:schemeClr val="dk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