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8587"/>
    <a:srgbClr val="4FB99F"/>
    <a:srgbClr val="F2B134"/>
    <a:srgbClr val="ED553B"/>
    <a:srgbClr val="112F4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2000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129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FADE-F0E3-4775-8D0D-ABF6CEE612C4}" type="datetimeFigureOut">
              <a:rPr lang="fr-FR" smtClean="0"/>
              <a:pPr/>
              <a:t>21/11/2018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E5AB-F7B3-40FE-834B-9418479B221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213909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FADE-F0E3-4775-8D0D-ABF6CEE612C4}" type="datetimeFigureOut">
              <a:rPr lang="fr-FR" smtClean="0"/>
              <a:pPr/>
              <a:t>21/11/2018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E5AB-F7B3-40FE-834B-9418479B221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966199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FADE-F0E3-4775-8D0D-ABF6CEE612C4}" type="datetimeFigureOut">
              <a:rPr lang="fr-FR" smtClean="0"/>
              <a:pPr/>
              <a:t>21/11/2018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E5AB-F7B3-40FE-834B-9418479B221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930231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FADE-F0E3-4775-8D0D-ABF6CEE612C4}" type="datetimeFigureOut">
              <a:rPr lang="fr-FR" smtClean="0"/>
              <a:pPr/>
              <a:t>21/11/2018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E5AB-F7B3-40FE-834B-9418479B221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84825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FADE-F0E3-4775-8D0D-ABF6CEE612C4}" type="datetimeFigureOut">
              <a:rPr lang="fr-FR" smtClean="0"/>
              <a:pPr/>
              <a:t>21/11/2018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E5AB-F7B3-40FE-834B-9418479B221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27611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FADE-F0E3-4775-8D0D-ABF6CEE612C4}" type="datetimeFigureOut">
              <a:rPr lang="fr-FR" smtClean="0"/>
              <a:pPr/>
              <a:t>21/11/2018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E5AB-F7B3-40FE-834B-9418479B221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897747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FADE-F0E3-4775-8D0D-ABF6CEE612C4}" type="datetimeFigureOut">
              <a:rPr lang="fr-FR" smtClean="0"/>
              <a:pPr/>
              <a:t>21/11/2018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E5AB-F7B3-40FE-834B-9418479B221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967656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FADE-F0E3-4775-8D0D-ABF6CEE612C4}" type="datetimeFigureOut">
              <a:rPr lang="fr-FR" smtClean="0"/>
              <a:pPr/>
              <a:t>21/11/2018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E5AB-F7B3-40FE-834B-9418479B221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41770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FADE-F0E3-4775-8D0D-ABF6CEE612C4}" type="datetimeFigureOut">
              <a:rPr lang="fr-FR" smtClean="0"/>
              <a:pPr/>
              <a:t>21/11/2018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E5AB-F7B3-40FE-834B-9418479B221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162023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FADE-F0E3-4775-8D0D-ABF6CEE612C4}" type="datetimeFigureOut">
              <a:rPr lang="fr-FR" smtClean="0"/>
              <a:pPr/>
              <a:t>21/11/2018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E5AB-F7B3-40FE-834B-9418479B221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136546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FADE-F0E3-4775-8D0D-ABF6CEE612C4}" type="datetimeFigureOut">
              <a:rPr lang="fr-FR" smtClean="0"/>
              <a:pPr/>
              <a:t>21/11/2018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E5AB-F7B3-40FE-834B-9418479B221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307711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0FADE-F0E3-4775-8D0D-ABF6CEE612C4}" type="datetimeFigureOut">
              <a:rPr lang="fr-FR" smtClean="0"/>
              <a:pPr/>
              <a:t>21/11/2018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3E5AB-F7B3-40FE-834B-9418479B221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06887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F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2485464" y="160837"/>
            <a:ext cx="70871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 smtClean="0">
                <a:solidFill>
                  <a:srgbClr val="ED553B"/>
                </a:solidFill>
                <a:latin typeface="Impact" panose="020B0806030902050204" pitchFamily="34" charset="0"/>
              </a:rPr>
              <a:t>Exercice sur les </a:t>
            </a:r>
            <a:r>
              <a:rPr lang="fr-FR" sz="4400" dirty="0" err="1" smtClean="0">
                <a:solidFill>
                  <a:srgbClr val="ED553B"/>
                </a:solidFill>
                <a:latin typeface="Impact" panose="020B0806030902050204" pitchFamily="34" charset="0"/>
              </a:rPr>
              <a:t>arrays</a:t>
            </a:r>
            <a:r>
              <a:rPr lang="fr-FR" sz="4400" dirty="0" smtClean="0">
                <a:solidFill>
                  <a:srgbClr val="ED553B"/>
                </a:solidFill>
                <a:latin typeface="Impact" panose="020B0806030902050204" pitchFamily="34" charset="0"/>
              </a:rPr>
              <a:t> </a:t>
            </a:r>
            <a:r>
              <a:rPr lang="fr-FR" sz="4400" dirty="0" err="1" smtClean="0">
                <a:solidFill>
                  <a:srgbClr val="ED553B"/>
                </a:solidFill>
                <a:latin typeface="Impact" panose="020B0806030902050204" pitchFamily="34" charset="0"/>
              </a:rPr>
              <a:t>NumPy</a:t>
            </a:r>
            <a:endParaRPr lang="fr-FR" sz="4400" dirty="0">
              <a:solidFill>
                <a:srgbClr val="ED553B"/>
              </a:solidFill>
              <a:latin typeface="Impact" panose="020B080603090205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65759" y="2060184"/>
            <a:ext cx="117483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fr-FR" sz="2800" dirty="0" smtClean="0">
                <a:solidFill>
                  <a:srgbClr val="F2B134"/>
                </a:solidFill>
                <a:latin typeface="Berlin Sans FB" panose="020E0602020502020306" pitchFamily="34" charset="0"/>
              </a:rPr>
              <a:t>Ensemble : lecture du fichier contenant les données</a:t>
            </a:r>
          </a:p>
          <a:p>
            <a:pPr marL="514350" indent="-514350">
              <a:buAutoNum type="arabicPeriod"/>
            </a:pPr>
            <a:r>
              <a:rPr lang="fr-FR" sz="2800" dirty="0" smtClean="0">
                <a:solidFill>
                  <a:srgbClr val="F2B134"/>
                </a:solidFill>
                <a:latin typeface="Berlin Sans FB" panose="020E0602020502020306" pitchFamily="34" charset="0"/>
              </a:rPr>
              <a:t>Convertir le prix des maisons en euros, sachant que 1 dollar = 0.86 euros</a:t>
            </a:r>
            <a:endParaRPr lang="fr-FR" sz="2800" dirty="0">
              <a:solidFill>
                <a:srgbClr val="F2B134"/>
              </a:solidFill>
              <a:latin typeface="Berlin Sans FB" panose="020E0602020502020306" pitchFamily="34" charset="0"/>
            </a:endParaRPr>
          </a:p>
          <a:p>
            <a:pPr marL="514350" indent="-514350">
              <a:buAutoNum type="arabicPeriod"/>
            </a:pPr>
            <a:r>
              <a:rPr lang="fr-FR" sz="2800" dirty="0" smtClean="0">
                <a:solidFill>
                  <a:srgbClr val="F2B134"/>
                </a:solidFill>
                <a:latin typeface="Berlin Sans FB" panose="020E0602020502020306" pitchFamily="34" charset="0"/>
              </a:rPr>
              <a:t>Convertir les pieds carrés en mètres carrés, sachant que 1 pied carré = 0.09 m². </a:t>
            </a:r>
            <a:endParaRPr lang="fr-FR" sz="2800" dirty="0" smtClean="0">
              <a:solidFill>
                <a:srgbClr val="F2B134"/>
              </a:solidFill>
              <a:latin typeface="Berlin Sans FB" panose="020E0602020502020306" pitchFamily="34" charset="0"/>
            </a:endParaRPr>
          </a:p>
          <a:p>
            <a:pPr marL="514350" indent="-514350">
              <a:buAutoNum type="arabicPeriod"/>
            </a:pPr>
            <a:r>
              <a:rPr lang="fr-FR" sz="2800" dirty="0" smtClean="0">
                <a:solidFill>
                  <a:srgbClr val="F2B134"/>
                </a:solidFill>
                <a:latin typeface="Berlin Sans FB" panose="020E0602020502020306" pitchFamily="34" charset="0"/>
              </a:rPr>
              <a:t>Combien de maisons ont un terrain de plus de 1000 m²?</a:t>
            </a:r>
            <a:endParaRPr lang="fr-FR" sz="2800" dirty="0" smtClean="0">
              <a:solidFill>
                <a:srgbClr val="F2B134"/>
              </a:solidFill>
              <a:latin typeface="Berlin Sans FB" panose="020E0602020502020306" pitchFamily="34" charset="0"/>
            </a:endParaRPr>
          </a:p>
          <a:p>
            <a:pPr marL="514350" indent="-514350">
              <a:buAutoNum type="arabicPeriod"/>
            </a:pPr>
            <a:r>
              <a:rPr lang="fr-FR" sz="2800" dirty="0" smtClean="0">
                <a:solidFill>
                  <a:srgbClr val="F2B134"/>
                </a:solidFill>
                <a:latin typeface="Berlin Sans FB" panose="020E0602020502020306" pitchFamily="34" charset="0"/>
              </a:rPr>
              <a:t>Calculer la somme totale obtenue après la vente des 20 maisons.</a:t>
            </a:r>
            <a:endParaRPr lang="fr-FR" sz="2800" dirty="0" smtClean="0">
              <a:solidFill>
                <a:srgbClr val="F2B134"/>
              </a:solidFill>
              <a:latin typeface="Berlin Sans FB" panose="020E0602020502020306" pitchFamily="34" charset="0"/>
            </a:endParaRPr>
          </a:p>
          <a:p>
            <a:pPr marL="514350" indent="-514350">
              <a:buAutoNum type="arabicPeriod"/>
            </a:pPr>
            <a:r>
              <a:rPr lang="fr-FR" sz="2800" dirty="0" smtClean="0">
                <a:solidFill>
                  <a:srgbClr val="F2B134"/>
                </a:solidFill>
                <a:latin typeface="Berlin Sans FB" panose="020E0602020502020306" pitchFamily="34" charset="0"/>
              </a:rPr>
              <a:t>Quelle est la taille de la maison vendue la plus chère ?</a:t>
            </a:r>
            <a:endParaRPr lang="fr-FR" sz="2800" dirty="0" smtClean="0">
              <a:solidFill>
                <a:srgbClr val="F2B134"/>
              </a:solidFill>
              <a:latin typeface="Berlin Sans FB" panose="020E0602020502020306" pitchFamily="34" charset="0"/>
            </a:endParaRPr>
          </a:p>
          <a:p>
            <a:pPr marL="514350" indent="-514350">
              <a:buAutoNum type="arabicPeriod"/>
            </a:pPr>
            <a:r>
              <a:rPr lang="fr-FR" sz="2800" dirty="0" smtClean="0">
                <a:solidFill>
                  <a:srgbClr val="F2B134"/>
                </a:solidFill>
                <a:latin typeface="Berlin Sans FB" panose="020E0602020502020306" pitchFamily="34" charset="0"/>
              </a:rPr>
              <a:t>Juste pour l’exercice, splitter (casser) l’</a:t>
            </a:r>
            <a:r>
              <a:rPr lang="fr-FR" sz="2800" dirty="0" err="1" smtClean="0">
                <a:solidFill>
                  <a:srgbClr val="F2B134"/>
                </a:solidFill>
                <a:latin typeface="Berlin Sans FB" panose="020E0602020502020306" pitchFamily="34" charset="0"/>
              </a:rPr>
              <a:t>array</a:t>
            </a:r>
            <a:r>
              <a:rPr lang="fr-FR" sz="2800" dirty="0" smtClean="0">
                <a:solidFill>
                  <a:srgbClr val="F2B134"/>
                </a:solidFill>
                <a:latin typeface="Berlin Sans FB" panose="020E0602020502020306" pitchFamily="34" charset="0"/>
              </a:rPr>
              <a:t> en trois tableaux, puis les concaténer à nouveau pour obtenir le tableau initial.</a:t>
            </a:r>
            <a:endParaRPr lang="fr-FR" sz="2800" dirty="0">
              <a:solidFill>
                <a:srgbClr val="F2B134"/>
              </a:solidFill>
              <a:latin typeface="Berlin Sans FB" panose="020E0602020502020306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73809" y="898717"/>
            <a:ext cx="118560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068587"/>
                </a:solidFill>
                <a:latin typeface="Berlin Sans FB" panose="020E0602020502020306" pitchFamily="34" charset="0"/>
              </a:rPr>
              <a:t>Objectif : Manipuler </a:t>
            </a:r>
            <a:r>
              <a:rPr lang="fr-FR" sz="3200" dirty="0" smtClean="0">
                <a:solidFill>
                  <a:srgbClr val="068587"/>
                </a:solidFill>
                <a:latin typeface="Berlin Sans FB" panose="020E0602020502020306" pitchFamily="34" charset="0"/>
              </a:rPr>
              <a:t>un </a:t>
            </a:r>
            <a:r>
              <a:rPr lang="fr-FR" sz="3200" dirty="0" err="1" smtClean="0">
                <a:solidFill>
                  <a:srgbClr val="068587"/>
                </a:solidFill>
                <a:latin typeface="Berlin Sans FB" panose="020E0602020502020306" pitchFamily="34" charset="0"/>
              </a:rPr>
              <a:t>array</a:t>
            </a:r>
            <a:r>
              <a:rPr lang="fr-FR" sz="3200" dirty="0" smtClean="0">
                <a:solidFill>
                  <a:srgbClr val="068587"/>
                </a:solidFill>
                <a:latin typeface="Berlin Sans FB" panose="020E0602020502020306" pitchFamily="34" charset="0"/>
              </a:rPr>
              <a:t> contenant les prix de vente de 20 maisons vendues en 2008 dans une petite ville du Midwest</a:t>
            </a:r>
            <a:endParaRPr lang="fr-FR" sz="3200" dirty="0">
              <a:solidFill>
                <a:srgbClr val="068587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9066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127</Words>
  <Application>Microsoft Office PowerPoint</Application>
  <PresentationFormat>Personnalisé</PresentationFormat>
  <Paragraphs>9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Amandine Velt</dc:creator>
  <cp:lastModifiedBy>Utilisateur</cp:lastModifiedBy>
  <cp:revision>13</cp:revision>
  <dcterms:created xsi:type="dcterms:W3CDTF">2018-11-12T08:46:37Z</dcterms:created>
  <dcterms:modified xsi:type="dcterms:W3CDTF">2018-11-21T16:23:59Z</dcterms:modified>
</cp:coreProperties>
</file>