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23" r:id="rId2"/>
    <p:sldId id="325" r:id="rId3"/>
    <p:sldId id="334" r:id="rId4"/>
    <p:sldId id="331" r:id="rId5"/>
    <p:sldId id="333" r:id="rId6"/>
    <p:sldId id="332" r:id="rId7"/>
  </p:sldIdLst>
  <p:sldSz cx="9144000" cy="6858000" type="screen4x3"/>
  <p:notesSz cx="7099300" cy="10234613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CC"/>
    <a:srgbClr val="B40C94"/>
    <a:srgbClr val="CC00FF"/>
    <a:srgbClr val="FF00FF"/>
    <a:srgbClr val="0000FF"/>
    <a:srgbClr val="66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0909" autoAdjust="0"/>
  </p:normalViewPr>
  <p:slideViewPr>
    <p:cSldViewPr>
      <p:cViewPr varScale="1">
        <p:scale>
          <a:sx n="63" d="100"/>
          <a:sy n="63" d="100"/>
        </p:scale>
        <p:origin x="191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54"/>
    </p:cViewPr>
  </p:sorterViewPr>
  <p:notesViewPr>
    <p:cSldViewPr>
      <p:cViewPr varScale="1">
        <p:scale>
          <a:sx n="49" d="100"/>
          <a:sy n="49" d="100"/>
        </p:scale>
        <p:origin x="-300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B11D0E5C-1A6E-43B0-96B8-571EEC61D409}" type="datetime1">
              <a:rPr lang="fr-FR"/>
              <a:pPr>
                <a:defRPr/>
              </a:pPr>
              <a:t>11/11/2015</a:t>
            </a:fld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2752F69C-1BE9-42F5-89BA-BB6B74D4A7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8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D0D80B37-BC79-4495-BA2B-948C87C4E7B6}" type="datetime1">
              <a:rPr lang="fr-FR"/>
              <a:pPr>
                <a:defRPr/>
              </a:pPr>
              <a:t>11/11/2015</a:t>
            </a:fld>
            <a:endParaRPr lang="fr-F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1A9D42C2-6873-4F70-ACB1-536EE952CA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533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19D086E-2536-41C4-8E33-AAD0631367B7}" type="datetime1">
              <a:rPr lang="fr-FR" altLang="fr-FR" sz="1300" smtClean="0">
                <a:latin typeface="Times" pitchFamily="18" charset="0"/>
              </a:rPr>
              <a:pPr/>
              <a:t>11/11/2015</a:t>
            </a:fld>
            <a:endParaRPr lang="fr-FR" altLang="fr-FR" sz="1300" smtClean="0">
              <a:latin typeface="Times" pitchFamily="18" charset="0"/>
            </a:endParaRP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fr-FR" altLang="fr-FR" sz="1300" smtClean="0">
                <a:latin typeface="Times" pitchFamily="18" charset="0"/>
              </a:rPr>
              <a:t>Nom de la conférence XXX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057F558-DB14-4CE9-91ED-E5859D41DEEB}" type="slidenum">
              <a:rPr lang="fr-FR" altLang="fr-FR" sz="1300" smtClean="0">
                <a:latin typeface="Times" pitchFamily="18" charset="0"/>
              </a:rPr>
              <a:pPr/>
              <a:t>1</a:t>
            </a:fld>
            <a:endParaRPr lang="fr-FR" altLang="fr-FR" sz="1300" smtClean="0">
              <a:latin typeface="Times" pitchFamily="18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fr-FR" smtClean="0"/>
          </a:p>
        </p:txBody>
      </p:sp>
    </p:spTree>
    <p:extLst>
      <p:ext uri="{BB962C8B-B14F-4D97-AF65-F5344CB8AC3E}">
        <p14:creationId xmlns:p14="http://schemas.microsoft.com/office/powerpoint/2010/main" val="181650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3674E6-FB3C-4852-9146-35382BF21F6D}" type="datetime1">
              <a:rPr lang="fr-FR" altLang="fr-FR"/>
              <a:pPr/>
              <a:t>11/11/2015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2EA9A-DC7F-418E-A972-0F10830E26C1}" type="slidenum">
              <a:rPr lang="fr-FR" altLang="fr-FR"/>
              <a:pPr/>
              <a:t>2</a:t>
            </a:fld>
            <a:endParaRPr lang="fr-FR" altLang="fr-F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85545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3674E6-FB3C-4852-9146-35382BF21F6D}" type="datetime1">
              <a:rPr lang="fr-FR" altLang="fr-FR"/>
              <a:pPr/>
              <a:t>11/11/2015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2EA9A-DC7F-418E-A972-0F10830E26C1}" type="slidenum">
              <a:rPr lang="fr-FR" altLang="fr-FR"/>
              <a:pPr/>
              <a:t>3</a:t>
            </a:fld>
            <a:endParaRPr lang="fr-FR" altLang="fr-F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57179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3674E6-FB3C-4852-9146-35382BF21F6D}" type="datetime1">
              <a:rPr lang="fr-FR" altLang="fr-FR"/>
              <a:pPr/>
              <a:t>11/11/2015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2EA9A-DC7F-418E-A972-0F10830E26C1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28474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3674E6-FB3C-4852-9146-35382BF21F6D}" type="datetime1">
              <a:rPr lang="fr-FR" altLang="fr-FR"/>
              <a:pPr/>
              <a:t>11/11/2015</a:t>
            </a:fld>
            <a:endParaRPr lang="fr-FR" alt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2EA9A-DC7F-418E-A972-0F10830E26C1}" type="slidenum">
              <a:rPr lang="fr-FR" altLang="fr-FR"/>
              <a:pPr/>
              <a:t>5</a:t>
            </a:fld>
            <a:endParaRPr lang="fr-FR" altLang="fr-FR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919163"/>
            <a:ext cx="4786313" cy="35893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87913"/>
            <a:ext cx="5207000" cy="4551362"/>
          </a:xfrm>
          <a:ln/>
        </p:spPr>
        <p:txBody>
          <a:bodyPr lIns="93917" tIns="46960" rIns="93917" bIns="46960"/>
          <a:lstStyle/>
          <a:p>
            <a:pPr defTabSz="762000"/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8838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925" y="44450"/>
            <a:ext cx="8229600" cy="93627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163773" y="1340768"/>
            <a:ext cx="8856663" cy="4751387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1pPr>
            <a:lvl2pPr marL="742950" indent="-285750">
              <a:buClr>
                <a:srgbClr val="002060"/>
              </a:buClr>
              <a:buFont typeface="Arial" panose="020B0604020202020204" pitchFamily="34" charset="0"/>
              <a:buChar char="▪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2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6388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Conférence XXXXX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E5822D1-AF53-46C6-B4B7-2413675297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9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9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547813" y="2708275"/>
            <a:ext cx="6119812" cy="1296988"/>
          </a:xfrm>
        </p:spPr>
        <p:txBody>
          <a:bodyPr anchor="ctr" anchorCtr="0"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95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550" y="115888"/>
            <a:ext cx="7486650" cy="609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755650" y="1196975"/>
            <a:ext cx="7777163" cy="4752975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769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798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44450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smtClean="0"/>
              <a:t>Cliquez pour modifier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smtClean="0"/>
              <a:t>Cliquez pour modifier les styles du texte du masque</a:t>
            </a:r>
          </a:p>
          <a:p>
            <a:pPr lvl="1"/>
            <a:r>
              <a:rPr lang="es-ES" altLang="fr-FR" smtClean="0"/>
              <a:t>Deuxième niveau</a:t>
            </a:r>
          </a:p>
          <a:p>
            <a:pPr lvl="2"/>
            <a:r>
              <a:rPr lang="es-ES" altLang="fr-FR" smtClean="0"/>
              <a:t>Troisième niveau</a:t>
            </a:r>
          </a:p>
          <a:p>
            <a:pPr lvl="3"/>
            <a:r>
              <a:rPr lang="es-ES" altLang="fr-FR" smtClean="0"/>
              <a:t>Quatrième niveau</a:t>
            </a:r>
          </a:p>
          <a:p>
            <a:pPr lvl="4"/>
            <a:r>
              <a:rPr lang="es-ES" altLang="fr-FR" smtClean="0"/>
              <a:t>Cinquième niveau</a:t>
            </a:r>
          </a:p>
        </p:txBody>
      </p:sp>
      <p:pic>
        <p:nvPicPr>
          <p:cNvPr id="3079" name="Picture 49" descr="Logo ENSTA Bretagne CMJ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1114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81075"/>
            <a:ext cx="8027988" cy="0"/>
          </a:xfrm>
          <a:prstGeom prst="line">
            <a:avLst/>
          </a:prstGeom>
          <a:noFill/>
          <a:ln w="9525">
            <a:solidFill>
              <a:srgbClr val="C8D1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33" name="Espace réservé du pied de page 3"/>
          <p:cNvSpPr txBox="1">
            <a:spLocks noGrp="1"/>
          </p:cNvSpPr>
          <p:nvPr/>
        </p:nvSpPr>
        <p:spPr bwMode="auto">
          <a:xfrm>
            <a:off x="0" y="6532563"/>
            <a:ext cx="91440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>
                <a:solidFill>
                  <a:srgbClr val="005C87"/>
                </a:solidFill>
                <a:latin typeface="Times" pitchFamily="18" charset="0"/>
              </a:rPr>
              <a:t>Ecole Nationale Supérieure de Techniques Avancées Bretagne - </a:t>
            </a:r>
            <a:r>
              <a:rPr lang="fr-FR" sz="1200" dirty="0" smtClean="0">
                <a:solidFill>
                  <a:srgbClr val="005C87"/>
                </a:solidFill>
                <a:latin typeface="Times" pitchFamily="18" charset="0"/>
              </a:rPr>
              <a:t>18/11/15 </a:t>
            </a:r>
            <a:r>
              <a:rPr lang="fr-FR" sz="1200" dirty="0">
                <a:solidFill>
                  <a:srgbClr val="005C87"/>
                </a:solidFill>
                <a:latin typeface="Times" pitchFamily="18" charset="0"/>
              </a:rPr>
              <a:t>– page </a:t>
            </a:r>
            <a:fld id="{2601DC71-1AF5-4940-9CE0-285648ECE0D0}" type="slidenum">
              <a:rPr lang="fr-FR" sz="1200">
                <a:solidFill>
                  <a:srgbClr val="005C87"/>
                </a:solidFill>
                <a:latin typeface="Times" pitchFamily="18" charset="0"/>
              </a:rPr>
              <a:pPr>
                <a:defRPr/>
              </a:pPr>
              <a:t>‹N°›</a:t>
            </a:fld>
            <a:endParaRPr lang="fr-FR" sz="1200" dirty="0">
              <a:solidFill>
                <a:srgbClr val="005C87"/>
              </a:solidFill>
              <a:latin typeface="Times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5" t="51654" r="33649" b="18198"/>
          <a:stretch/>
        </p:blipFill>
        <p:spPr bwMode="auto">
          <a:xfrm>
            <a:off x="7884368" y="5765488"/>
            <a:ext cx="1124585" cy="103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4" r:id="rId2"/>
    <p:sldLayoutId id="2147484475" r:id="rId3"/>
    <p:sldLayoutId id="2147484478" r:id="rId4"/>
    <p:sldLayoutId id="2147484483" r:id="rId5"/>
    <p:sldLayoutId id="2147484485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12"/>
          <p:cNvSpPr>
            <a:spLocks noChangeArrowheads="1"/>
          </p:cNvSpPr>
          <p:nvPr/>
        </p:nvSpPr>
        <p:spPr bwMode="auto">
          <a:xfrm>
            <a:off x="298450" y="5941939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s-ES" altLang="fr-FR" sz="2400">
              <a:latin typeface="Times" pitchFamily="18" charset="0"/>
            </a:endParaRPr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8018463" y="577207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s-ES" altLang="fr-FR" sz="2400">
              <a:latin typeface="Times" pitchFamily="18" charset="0"/>
            </a:endParaRPr>
          </a:p>
        </p:txBody>
      </p:sp>
      <p:sp>
        <p:nvSpPr>
          <p:cNvPr id="27653" name="Rectangle 21"/>
          <p:cNvSpPr>
            <a:spLocks noChangeArrowheads="1"/>
          </p:cNvSpPr>
          <p:nvPr/>
        </p:nvSpPr>
        <p:spPr bwMode="auto">
          <a:xfrm>
            <a:off x="569913" y="4625727"/>
            <a:ext cx="806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800" dirty="0" smtClean="0">
                <a:solidFill>
                  <a:srgbClr val="0000FF"/>
                </a:solidFill>
                <a:latin typeface="Helvetica" pitchFamily="34" charset="0"/>
                <a:cs typeface="Helvetica" pitchFamily="34" charset="0"/>
              </a:rPr>
              <a:t>Introduction à la Modélisation et Simulation</a:t>
            </a: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800" dirty="0" smtClean="0">
                <a:solidFill>
                  <a:srgbClr val="0000FF"/>
                </a:solidFill>
                <a:latin typeface="Helvetica" pitchFamily="34" charset="0"/>
                <a:cs typeface="Helvetica" pitchFamily="34" charset="0"/>
              </a:rPr>
              <a:t>TD Java</a:t>
            </a: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rgbClr val="808080"/>
                </a:solidFill>
                <a:latin typeface="Helvetica" pitchFamily="34" charset="0"/>
                <a:cs typeface="Helvetica" pitchFamily="34" charset="0"/>
              </a:rPr>
              <a:t>Olivier VERRON – </a:t>
            </a:r>
            <a:r>
              <a:rPr lang="fr-FR" altLang="fr-FR" sz="2000" dirty="0">
                <a:solidFill>
                  <a:srgbClr val="808080"/>
                </a:solidFill>
                <a:latin typeface="Helvetica" pitchFamily="34" charset="0"/>
                <a:cs typeface="Helvetica" pitchFamily="34" charset="0"/>
              </a:rPr>
              <a:t>simuenstabretagne@gmail.com</a:t>
            </a:r>
            <a:endParaRPr lang="fr-FR" altLang="fr-FR" sz="2000" dirty="0">
              <a:solidFill>
                <a:srgbClr val="0000FF"/>
              </a:solidFill>
              <a:latin typeface="Helvetica" pitchFamily="34" charset="0"/>
              <a:cs typeface="Helvetica" pitchFamily="34" charset="0"/>
            </a:endParaRPr>
          </a:p>
          <a:p>
            <a:pPr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fr-FR" altLang="fr-FR" sz="2000" dirty="0" smtClean="0">
                <a:solidFill>
                  <a:schemeClr val="accent2"/>
                </a:solidFill>
                <a:latin typeface="Helvetica" pitchFamily="34" charset="0"/>
                <a:cs typeface="Helvetica" pitchFamily="34" charset="0"/>
              </a:rPr>
              <a:t>18 Novembre 2015</a:t>
            </a:r>
          </a:p>
        </p:txBody>
      </p:sp>
      <p:pic>
        <p:nvPicPr>
          <p:cNvPr id="27654" name="Picture 31" descr="PICT0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1325489"/>
            <a:ext cx="1454150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32" descr="TFV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89176"/>
            <a:ext cx="14827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33" descr="etudiants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889176"/>
            <a:ext cx="14859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34" descr="Logo ENSTA Bretagne CMJ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87325"/>
            <a:ext cx="15128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55" t="51654" r="33649" b="18198"/>
          <a:stretch/>
        </p:blipFill>
        <p:spPr bwMode="auto">
          <a:xfrm>
            <a:off x="7447847" y="303461"/>
            <a:ext cx="1389938" cy="12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6450" cy="4943475"/>
          </a:xfrm>
          <a:noFill/>
          <a:ln/>
        </p:spPr>
        <p:txBody>
          <a:bodyPr lIns="90488" tIns="44450" rIns="90488" bIns="44450"/>
          <a:lstStyle/>
          <a:p>
            <a:pPr marL="334963" indent="-334963" defTabSz="892175">
              <a:lnSpc>
                <a:spcPct val="130000"/>
              </a:lnSpc>
            </a:pPr>
            <a:r>
              <a:rPr lang="fr-FR" altLang="fr-FR" sz="2400" dirty="0" smtClean="0"/>
              <a:t>Langage Objet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 smtClean="0"/>
              <a:t>Structuration des objets à modéliser sous la forme de classes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200" dirty="0" smtClean="0"/>
              <a:t>Attributs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200" dirty="0" smtClean="0"/>
              <a:t>Méthodes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 smtClean="0"/>
              <a:t>Un objet est une instance de classe et créé par le « new »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 smtClean="0"/>
              <a:t>Constructeur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200" dirty="0" smtClean="0"/>
              <a:t>Permet de créer un objet en lui fournissant un contexte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/>
              <a:t>Getter et Setter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100" dirty="0"/>
              <a:t>Recommandation pour l’accès aux attributs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/>
              <a:t>Les niveaux d’accès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100" dirty="0"/>
              <a:t>Public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100" dirty="0" err="1"/>
              <a:t>Protected</a:t>
            </a:r>
            <a:r>
              <a:rPr lang="fr-FR" altLang="fr-FR" sz="1100" dirty="0"/>
              <a:t> : accès par les classes du même package et classes filles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100" dirty="0" err="1"/>
              <a:t>Private</a:t>
            </a:r>
            <a:r>
              <a:rPr lang="fr-FR" altLang="fr-FR" sz="1100" dirty="0"/>
              <a:t> : accès limité à la classe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100" dirty="0" err="1"/>
              <a:t>Friendly</a:t>
            </a:r>
            <a:r>
              <a:rPr lang="fr-FR" altLang="fr-FR" sz="1100" dirty="0"/>
              <a:t> : accès limité aux classes d’un même package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 err="1"/>
              <a:t>Static</a:t>
            </a:r>
            <a:endParaRPr lang="fr-FR" altLang="fr-FR" sz="1600" dirty="0"/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200" dirty="0"/>
              <a:t>Accessibilité directement par l’invocation de la classe sans avoir besoin de l’instancier</a:t>
            </a:r>
          </a:p>
          <a:p>
            <a:pPr marL="735013" lvl="1" indent="-334963" defTabSz="892175">
              <a:lnSpc>
                <a:spcPct val="130000"/>
              </a:lnSpc>
            </a:pPr>
            <a:endParaRPr lang="fr-FR" altLang="fr-FR" sz="1600" dirty="0"/>
          </a:p>
          <a:p>
            <a:pPr marL="1135063" lvl="2" indent="-334963" defTabSz="892175">
              <a:lnSpc>
                <a:spcPct val="130000"/>
              </a:lnSpc>
            </a:pPr>
            <a:endParaRPr lang="fr-FR" alt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0325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6450" cy="4943475"/>
          </a:xfrm>
          <a:noFill/>
          <a:ln/>
        </p:spPr>
        <p:txBody>
          <a:bodyPr lIns="90488" tIns="44450" rIns="90488" bIns="44450"/>
          <a:lstStyle/>
          <a:p>
            <a:pPr marL="334963" indent="-334963" defTabSz="892175">
              <a:lnSpc>
                <a:spcPct val="130000"/>
              </a:lnSpc>
            </a:pPr>
            <a:r>
              <a:rPr lang="fr-FR" altLang="fr-FR" sz="2400" dirty="0" smtClean="0"/>
              <a:t>Objectifs de l’ensemble des TD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800" dirty="0" smtClean="0"/>
              <a:t>Savoir créer un moteur de simulation événementielle à partir de rien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800" dirty="0" smtClean="0"/>
              <a:t>Savoir exploiter un cahier des charges et analyser/conceptualiser un problème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800" dirty="0" smtClean="0"/>
              <a:t>Créer et exploiter une simulation événementielle : Salon de Coiffure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800" dirty="0" smtClean="0"/>
              <a:t>Savoir créer un simple moteur de simulation temps réel à partir de rien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800" dirty="0" smtClean="0"/>
              <a:t>Créer et exploiter une simulation temps réel: Bateau à voile</a:t>
            </a:r>
            <a:endParaRPr lang="fr-FR" altLang="fr-FR" sz="1100" dirty="0"/>
          </a:p>
          <a:p>
            <a:pPr marL="334963" indent="-334963" defTabSz="892175">
              <a:lnSpc>
                <a:spcPct val="130000"/>
              </a:lnSpc>
            </a:pPr>
            <a:endParaRPr lang="fr-FR" altLang="fr-FR" sz="2000" dirty="0" smtClean="0"/>
          </a:p>
          <a:p>
            <a:pPr marL="334963" indent="-334963" defTabSz="892175">
              <a:lnSpc>
                <a:spcPct val="130000"/>
              </a:lnSpc>
            </a:pPr>
            <a:r>
              <a:rPr lang="fr-FR" altLang="fr-FR" sz="2000" dirty="0" smtClean="0"/>
              <a:t>Démonstration des résultats à atteindre</a:t>
            </a:r>
          </a:p>
          <a:p>
            <a:pPr marL="334963" indent="-334963" defTabSz="892175">
              <a:lnSpc>
                <a:spcPct val="130000"/>
              </a:lnSpc>
            </a:pPr>
            <a:endParaRPr lang="fr-FR" altLang="fr-FR" sz="2000" dirty="0" smtClean="0"/>
          </a:p>
          <a:p>
            <a:pPr marL="334963" indent="-334963" defTabSz="892175">
              <a:lnSpc>
                <a:spcPct val="130000"/>
              </a:lnSpc>
            </a:pPr>
            <a:r>
              <a:rPr lang="fr-FR" altLang="fr-FR" sz="2000" dirty="0" smtClean="0"/>
              <a:t>Projet Noté : Aéroport</a:t>
            </a:r>
            <a:endParaRPr lang="fr-FR" altLang="fr-FR" sz="2000" dirty="0"/>
          </a:p>
          <a:p>
            <a:pPr marL="1135063" lvl="2" indent="-334963" defTabSz="892175">
              <a:lnSpc>
                <a:spcPct val="130000"/>
              </a:lnSpc>
            </a:pPr>
            <a:endParaRPr lang="fr-FR" alt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39908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6450" cy="4943475"/>
          </a:xfrm>
          <a:noFill/>
          <a:ln/>
        </p:spPr>
        <p:txBody>
          <a:bodyPr lIns="90488" tIns="44450" rIns="90488" bIns="44450"/>
          <a:lstStyle/>
          <a:p>
            <a:pPr marL="334963" indent="-334963" defTabSz="892175">
              <a:lnSpc>
                <a:spcPct val="130000"/>
              </a:lnSpc>
            </a:pPr>
            <a:r>
              <a:rPr lang="fr-FR" altLang="fr-FR" sz="2400" dirty="0" smtClean="0"/>
              <a:t>Langage Objet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/>
              <a:t>Héritage de classes permettant de spécialiser des classes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200" dirty="0"/>
              <a:t>Notions de classes abstraites: 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Certaines méthodes de ces classes peuvent ne pas être implémentées. Peuvent </a:t>
            </a:r>
            <a:r>
              <a:rPr lang="fr-FR" altLang="fr-FR" sz="1100" dirty="0" err="1"/>
              <a:t>malgrès</a:t>
            </a:r>
            <a:r>
              <a:rPr lang="fr-FR" altLang="fr-FR" sz="1100" dirty="0"/>
              <a:t> tout être invoquée dans du code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Une classe abstraite ne peut être instanciée.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L’implémentation des méthodes abstraites sera à la charge des classes </a:t>
            </a:r>
            <a:r>
              <a:rPr lang="fr-FR" altLang="fr-FR" sz="1100" dirty="0" err="1"/>
              <a:t>instanciables</a:t>
            </a:r>
            <a:r>
              <a:rPr lang="fr-FR" altLang="fr-FR" sz="1100" dirty="0"/>
              <a:t> qui en hériteront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500" dirty="0"/>
              <a:t>Notion d‘interfaces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« Classes » ne contenant que des signatures de méthodes ou des constantes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Permet de développer des corps de méthodes avec un objet uniquement définit par son interface (donc sans dépendance explicite vers une implémentation) =&gt; permet d’exprimer une notion de service requis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500" dirty="0"/>
              <a:t>Notion de classe interne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Permet de définir une classe dans une classe. Cette classe interne a alors accès aux attributs et méthodes de la classe englobante.</a:t>
            </a:r>
          </a:p>
          <a:p>
            <a:pPr marL="1135063" lvl="2" indent="-334963" defTabSz="892175">
              <a:lnSpc>
                <a:spcPct val="130000"/>
              </a:lnSpc>
            </a:pPr>
            <a:r>
              <a:rPr lang="fr-FR" altLang="fr-FR" sz="1500" dirty="0"/>
              <a:t>Notion de classes anonymes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Classe interne non nommée</a:t>
            </a:r>
          </a:p>
          <a:p>
            <a:pPr marL="1592263" lvl="3" indent="-334963" defTabSz="892175">
              <a:lnSpc>
                <a:spcPct val="130000"/>
              </a:lnSpc>
            </a:pPr>
            <a:r>
              <a:rPr lang="fr-FR" altLang="fr-FR" sz="1100" dirty="0"/>
              <a:t>Permet d’instancier une classe abstraite par exemple directement dans le corps d’une méthode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1600" dirty="0" smtClean="0"/>
              <a:t>Notion d’</a:t>
            </a:r>
            <a:r>
              <a:rPr lang="fr-FR" altLang="fr-FR" sz="1600" dirty="0" err="1" smtClean="0"/>
              <a:t>itérateur</a:t>
            </a:r>
            <a:r>
              <a:rPr lang="fr-FR" altLang="fr-FR" sz="1600" dirty="0" smtClean="0"/>
              <a:t> avec une syntaxe élégante de parcours (for (IXXX o :liste) {})</a:t>
            </a:r>
            <a:endParaRPr lang="fr-FR" altLang="fr-FR" sz="1600" dirty="0"/>
          </a:p>
          <a:p>
            <a:pPr marL="735013" lvl="1" indent="-334963" defTabSz="892175">
              <a:lnSpc>
                <a:spcPct val="130000"/>
              </a:lnSpc>
            </a:pPr>
            <a:endParaRPr lang="fr-FR" alt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829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26450" cy="4943475"/>
          </a:xfrm>
          <a:noFill/>
          <a:ln/>
        </p:spPr>
        <p:txBody>
          <a:bodyPr lIns="90488" tIns="44450" rIns="90488" bIns="44450"/>
          <a:lstStyle/>
          <a:p>
            <a:pPr marL="334963" indent="-334963" defTabSz="892175">
              <a:lnSpc>
                <a:spcPct val="130000"/>
              </a:lnSpc>
            </a:pPr>
            <a:r>
              <a:rPr lang="fr-FR" altLang="fr-FR" sz="2400" dirty="0" smtClean="0"/>
              <a:t>Possibilité de définir des classes « génériques » c’est-à-dire paramétrables</a:t>
            </a:r>
          </a:p>
          <a:p>
            <a:pPr marL="334963" indent="-334963" defTabSz="892175">
              <a:lnSpc>
                <a:spcPct val="130000"/>
              </a:lnSpc>
            </a:pPr>
            <a:r>
              <a:rPr lang="fr-FR" altLang="fr-FR" sz="2400" dirty="0" smtClean="0"/>
              <a:t>Les fichiers de code: .java</a:t>
            </a:r>
          </a:p>
          <a:p>
            <a:pPr marL="334963" indent="-334963" defTabSz="892175">
              <a:lnSpc>
                <a:spcPct val="130000"/>
              </a:lnSpc>
            </a:pPr>
            <a:r>
              <a:rPr lang="fr-FR" altLang="fr-FR" sz="2400" dirty="0" smtClean="0"/>
              <a:t>Les librairies: .jar</a:t>
            </a:r>
          </a:p>
          <a:p>
            <a:pPr marL="334963" indent="-334963" defTabSz="892175">
              <a:lnSpc>
                <a:spcPct val="130000"/>
              </a:lnSpc>
            </a:pPr>
            <a:r>
              <a:rPr lang="fr-FR" altLang="fr-FR" sz="2400" dirty="0" smtClean="0"/>
              <a:t>Variables par défaut accessibles via </a:t>
            </a:r>
            <a:r>
              <a:rPr lang="en-US" sz="2400" dirty="0" err="1"/>
              <a:t>System.getProperty</a:t>
            </a:r>
            <a:r>
              <a:rPr lang="en-US" sz="2400" dirty="0" smtClean="0"/>
              <a:t>()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en-US" altLang="fr-FR" sz="2000" dirty="0" err="1" smtClean="0"/>
              <a:t>Permet</a:t>
            </a:r>
            <a:r>
              <a:rPr lang="en-US" altLang="fr-FR" sz="2000" dirty="0" smtClean="0"/>
              <a:t> de </a:t>
            </a:r>
            <a:r>
              <a:rPr lang="en-US" altLang="fr-FR" sz="2000" dirty="0" err="1" smtClean="0"/>
              <a:t>connaitre</a:t>
            </a:r>
            <a:r>
              <a:rPr lang="en-US" altLang="fr-FR" sz="2000" dirty="0" smtClean="0"/>
              <a:t> des repertoires par </a:t>
            </a:r>
            <a:r>
              <a:rPr lang="en-US" altLang="fr-FR" sz="2000" dirty="0" err="1" smtClean="0"/>
              <a:t>défaut</a:t>
            </a:r>
            <a:r>
              <a:rPr lang="en-US" altLang="fr-FR" sz="2000" dirty="0" smtClean="0"/>
              <a:t> par </a:t>
            </a:r>
            <a:r>
              <a:rPr lang="en-US" altLang="fr-FR" sz="2000" dirty="0" err="1" smtClean="0"/>
              <a:t>exemple</a:t>
            </a:r>
            <a:endParaRPr lang="en-US" altLang="fr-FR" sz="2000" dirty="0" smtClean="0"/>
          </a:p>
          <a:p>
            <a:pPr marL="334963" indent="-334963" defTabSz="892175">
              <a:lnSpc>
                <a:spcPct val="130000"/>
              </a:lnSpc>
            </a:pPr>
            <a:r>
              <a:rPr lang="en-US" altLang="fr-FR" sz="2400" dirty="0" err="1" smtClean="0"/>
              <a:t>Langage</a:t>
            </a:r>
            <a:r>
              <a:rPr lang="en-US" altLang="fr-FR" sz="2400" dirty="0" smtClean="0"/>
              <a:t> </a:t>
            </a:r>
            <a:r>
              <a:rPr lang="en-US" altLang="fr-FR" sz="2400" dirty="0" err="1" smtClean="0"/>
              <a:t>managé</a:t>
            </a:r>
            <a:endParaRPr lang="en-US" altLang="fr-FR" sz="2400" dirty="0" smtClean="0"/>
          </a:p>
          <a:p>
            <a:pPr marL="735013" lvl="1" indent="-334963" defTabSz="892175">
              <a:lnSpc>
                <a:spcPct val="130000"/>
              </a:lnSpc>
            </a:pPr>
            <a:r>
              <a:rPr lang="en-US" altLang="fr-FR" sz="2000" dirty="0" err="1" smtClean="0"/>
              <a:t>Exécuté</a:t>
            </a:r>
            <a:r>
              <a:rPr lang="en-US" altLang="fr-FR" sz="2000" dirty="0" smtClean="0"/>
              <a:t> via </a:t>
            </a:r>
            <a:r>
              <a:rPr lang="en-US" altLang="fr-FR" sz="2000" dirty="0" err="1" smtClean="0"/>
              <a:t>une</a:t>
            </a:r>
            <a:r>
              <a:rPr lang="en-US" altLang="fr-FR" sz="2000" dirty="0" smtClean="0"/>
              <a:t> machine </a:t>
            </a:r>
            <a:r>
              <a:rPr lang="en-US" altLang="fr-FR" sz="2000" dirty="0" err="1" smtClean="0"/>
              <a:t>virtuelle</a:t>
            </a:r>
            <a:r>
              <a:rPr lang="en-US" altLang="fr-FR" sz="2000" dirty="0" smtClean="0"/>
              <a:t> qui </a:t>
            </a:r>
            <a:r>
              <a:rPr lang="en-US" altLang="fr-FR" sz="2000" dirty="0" err="1" smtClean="0"/>
              <a:t>gère</a:t>
            </a:r>
            <a:r>
              <a:rPr lang="en-US" altLang="fr-FR" sz="2000" dirty="0" smtClean="0"/>
              <a:t> la </a:t>
            </a:r>
            <a:r>
              <a:rPr lang="en-US" altLang="fr-FR" sz="2000" dirty="0" err="1" smtClean="0"/>
              <a:t>mémoire</a:t>
            </a:r>
            <a:r>
              <a:rPr lang="en-US" altLang="fr-FR" sz="2000" dirty="0" smtClean="0"/>
              <a:t> pour </a:t>
            </a:r>
            <a:r>
              <a:rPr lang="en-US" altLang="fr-FR" sz="2000" dirty="0" err="1" smtClean="0"/>
              <a:t>vous</a:t>
            </a:r>
            <a:endParaRPr lang="en-US" altLang="fr-FR" sz="2000" dirty="0" smtClean="0"/>
          </a:p>
          <a:p>
            <a:pPr marL="735013" lvl="1" indent="-334963" defTabSz="892175">
              <a:lnSpc>
                <a:spcPct val="130000"/>
              </a:lnSpc>
            </a:pPr>
            <a:r>
              <a:rPr lang="en-US" altLang="fr-FR" sz="2000" dirty="0" smtClean="0"/>
              <a:t>=&gt; </a:t>
            </a:r>
            <a:r>
              <a:rPr lang="en-US" altLang="fr-FR" sz="2000" dirty="0" err="1" smtClean="0"/>
              <a:t>mais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il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faut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quand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même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l’aider</a:t>
            </a:r>
            <a:r>
              <a:rPr lang="en-US" altLang="fr-FR" sz="2000" dirty="0" smtClean="0"/>
              <a:t> pour </a:t>
            </a:r>
            <a:r>
              <a:rPr lang="en-US" altLang="fr-FR" sz="2000" dirty="0" err="1" smtClean="0"/>
              <a:t>qu’elle</a:t>
            </a:r>
            <a:r>
              <a:rPr lang="en-US" altLang="fr-FR" sz="2000" dirty="0" smtClean="0"/>
              <a:t> vide la </a:t>
            </a:r>
            <a:r>
              <a:rPr lang="en-US" altLang="fr-FR" sz="2000" dirty="0" err="1" smtClean="0"/>
              <a:t>mémoire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toute</a:t>
            </a:r>
            <a:r>
              <a:rPr lang="en-US" altLang="fr-FR" sz="2000" dirty="0" smtClean="0"/>
              <a:t> </a:t>
            </a:r>
            <a:r>
              <a:rPr lang="en-US" altLang="fr-FR" sz="2000" dirty="0" err="1" smtClean="0"/>
              <a:t>seule</a:t>
            </a:r>
            <a:r>
              <a:rPr lang="en-US" altLang="fr-FR" sz="2000" dirty="0" smtClean="0"/>
              <a:t>!</a:t>
            </a:r>
          </a:p>
          <a:p>
            <a:pPr marL="735013" lvl="1" indent="-334963" defTabSz="892175">
              <a:lnSpc>
                <a:spcPct val="130000"/>
              </a:lnSpc>
            </a:pPr>
            <a:r>
              <a:rPr lang="fr-FR" altLang="fr-FR" sz="2000" dirty="0" smtClean="0"/>
              <a:t>Offre des services d’introspection/</a:t>
            </a:r>
            <a:r>
              <a:rPr lang="fr-FR" altLang="fr-FR" sz="2000" dirty="0" err="1" smtClean="0"/>
              <a:t>reflexion</a:t>
            </a:r>
            <a:endParaRPr lang="fr-FR" altLang="fr-FR" sz="2000" dirty="0" smtClean="0"/>
          </a:p>
          <a:p>
            <a:pPr marL="735013" lvl="1" indent="-334963" defTabSz="892175">
              <a:lnSpc>
                <a:spcPct val="130000"/>
              </a:lnSpc>
            </a:pPr>
            <a:endParaRPr lang="fr-FR" altLang="fr-FR" sz="1600" dirty="0"/>
          </a:p>
          <a:p>
            <a:pPr marL="735013" lvl="1" indent="-334963" defTabSz="892175">
              <a:lnSpc>
                <a:spcPct val="130000"/>
              </a:lnSpc>
            </a:pPr>
            <a:endParaRPr lang="fr-FR" altLang="fr-FR" sz="16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4599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Eclipse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IDE moderne et ergonomique</a:t>
            </a:r>
          </a:p>
          <a:p>
            <a:r>
              <a:rPr lang="fr-FR" dirty="0" smtClean="0"/>
              <a:t>Nombreux trucs et astuces</a:t>
            </a:r>
          </a:p>
          <a:p>
            <a:pPr lvl="1"/>
            <a:r>
              <a:rPr lang="fr-FR" dirty="0" smtClean="0"/>
              <a:t>Définition des directives de compilation</a:t>
            </a:r>
          </a:p>
          <a:p>
            <a:pPr lvl="1"/>
            <a:r>
              <a:rPr lang="fr-FR" dirty="0" smtClean="0"/>
              <a:t>Navigation dans le code et les librairies</a:t>
            </a:r>
          </a:p>
          <a:p>
            <a:pPr lvl="1"/>
            <a:r>
              <a:rPr lang="fr-FR" dirty="0" smtClean="0"/>
              <a:t>Synchro code/arborescence</a:t>
            </a:r>
          </a:p>
          <a:p>
            <a:pPr lvl="1"/>
            <a:r>
              <a:rPr lang="fr-FR" dirty="0" err="1" smtClean="0"/>
              <a:t>Refactoring</a:t>
            </a:r>
            <a:r>
              <a:rPr lang="fr-FR" dirty="0" smtClean="0"/>
              <a:t>…</a:t>
            </a:r>
          </a:p>
          <a:p>
            <a:r>
              <a:rPr lang="fr-FR" dirty="0" err="1" smtClean="0"/>
              <a:t>Débug</a:t>
            </a:r>
            <a:endParaRPr lang="fr-FR" dirty="0" smtClean="0"/>
          </a:p>
          <a:p>
            <a:pPr lvl="1"/>
            <a:r>
              <a:rPr lang="fr-FR" dirty="0" smtClean="0"/>
              <a:t>Pas à pas</a:t>
            </a:r>
          </a:p>
          <a:p>
            <a:pPr lvl="1"/>
            <a:r>
              <a:rPr lang="fr-FR" dirty="0" smtClean="0"/>
              <a:t>Points d’arrêt</a:t>
            </a:r>
          </a:p>
          <a:p>
            <a:pPr lvl="1"/>
            <a:r>
              <a:rPr lang="fr-FR" dirty="0" smtClean="0"/>
              <a:t>Observateurs</a:t>
            </a:r>
          </a:p>
          <a:p>
            <a:r>
              <a:rPr lang="fr-FR" dirty="0" smtClean="0"/>
              <a:t>Console de sortie standard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9854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12750</TotalTime>
  <Words>230</Words>
  <Application>Microsoft Office PowerPoint</Application>
  <PresentationFormat>Affichage à l'écran (4:3)</PresentationFormat>
  <Paragraphs>81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Tahoma</vt:lpstr>
      <vt:lpstr>Times</vt:lpstr>
      <vt:lpstr>Wingdings</vt:lpstr>
      <vt:lpstr>Conception personnalisée</vt:lpstr>
      <vt:lpstr>Présentation PowerPoint</vt:lpstr>
      <vt:lpstr>Généralités</vt:lpstr>
      <vt:lpstr>Généralités</vt:lpstr>
      <vt:lpstr>Généralités</vt:lpstr>
      <vt:lpstr>Généralités</vt:lpstr>
      <vt:lpstr>Eclipse</vt:lpstr>
    </vt:vector>
  </TitlesOfParts>
  <Company>Basilic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Franceline Gigaud</dc:creator>
  <cp:lastModifiedBy>Audoli</cp:lastModifiedBy>
  <cp:revision>828</cp:revision>
  <dcterms:created xsi:type="dcterms:W3CDTF">2008-02-14T13:12:51Z</dcterms:created>
  <dcterms:modified xsi:type="dcterms:W3CDTF">2015-11-11T18:38:47Z</dcterms:modified>
</cp:coreProperties>
</file>