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323" r:id="rId2"/>
    <p:sldId id="325" r:id="rId3"/>
    <p:sldId id="326" r:id="rId4"/>
    <p:sldId id="327" r:id="rId5"/>
    <p:sldId id="328" r:id="rId6"/>
    <p:sldId id="329" r:id="rId7"/>
    <p:sldId id="330" r:id="rId8"/>
  </p:sldIdLst>
  <p:sldSz cx="9144000" cy="6858000" type="screen4x3"/>
  <p:notesSz cx="7099300" cy="10234613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CC"/>
    <a:srgbClr val="B40C94"/>
    <a:srgbClr val="CC00FF"/>
    <a:srgbClr val="FF00FF"/>
    <a:srgbClr val="0000FF"/>
    <a:srgbClr val="66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015" autoAdjust="0"/>
    <p:restoredTop sz="70909" autoAdjust="0"/>
  </p:normalViewPr>
  <p:slideViewPr>
    <p:cSldViewPr>
      <p:cViewPr varScale="1">
        <p:scale>
          <a:sx n="90" d="100"/>
          <a:sy n="90" d="100"/>
        </p:scale>
        <p:origin x="112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354"/>
    </p:cViewPr>
  </p:sorterViewPr>
  <p:notesViewPr>
    <p:cSldViewPr>
      <p:cViewPr varScale="1">
        <p:scale>
          <a:sx n="49" d="100"/>
          <a:sy n="49" d="100"/>
        </p:scale>
        <p:origin x="-300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B11D0E5C-1A6E-43B0-96B8-571EEC61D409}" type="datetime1">
              <a:rPr lang="fr-FR"/>
              <a:pPr>
                <a:defRPr/>
              </a:pPr>
              <a:t>07/11/2015</a:t>
            </a:fld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Nom de la conférence XXX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2752F69C-1BE9-42F5-89BA-BB6B74D4A7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8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D0D80B37-BC79-4495-BA2B-948C87C4E7B6}" type="datetime1">
              <a:rPr lang="fr-FR"/>
              <a:pPr>
                <a:defRPr/>
              </a:pPr>
              <a:t>07/11/2015</a:t>
            </a:fld>
            <a:endParaRPr lang="fr-F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Nom de la conférence XXX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1A9D42C2-6873-4F70-ACB1-536EE952CA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533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19D086E-2536-41C4-8E33-AAD0631367B7}" type="datetime1">
              <a:rPr lang="fr-FR" altLang="fr-FR" sz="1300" smtClean="0">
                <a:latin typeface="Times" pitchFamily="18" charset="0"/>
              </a:rPr>
              <a:pPr/>
              <a:t>07/11/2015</a:t>
            </a:fld>
            <a:endParaRPr lang="fr-FR" altLang="fr-FR" sz="1300" smtClean="0">
              <a:latin typeface="Times" pitchFamily="18" charset="0"/>
            </a:endParaRP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fr-FR" altLang="fr-FR" sz="1300" smtClean="0">
                <a:latin typeface="Times" pitchFamily="18" charset="0"/>
              </a:rPr>
              <a:t>Nom de la conférence XXX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057F558-DB14-4CE9-91ED-E5859D41DEEB}" type="slidenum">
              <a:rPr lang="fr-FR" altLang="fr-FR" sz="1300" smtClean="0">
                <a:latin typeface="Times" pitchFamily="18" charset="0"/>
              </a:rPr>
              <a:pPr/>
              <a:t>1</a:t>
            </a:fld>
            <a:endParaRPr lang="fr-FR" altLang="fr-FR" sz="1300" smtClean="0">
              <a:latin typeface="Times" pitchFamily="18" charset="0"/>
            </a:endParaRPr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fr-FR" smtClean="0"/>
          </a:p>
        </p:txBody>
      </p:sp>
    </p:spTree>
    <p:extLst>
      <p:ext uri="{BB962C8B-B14F-4D97-AF65-F5344CB8AC3E}">
        <p14:creationId xmlns:p14="http://schemas.microsoft.com/office/powerpoint/2010/main" val="181650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3674E6-FB3C-4852-9146-35382BF21F6D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2EA9A-DC7F-418E-A972-0F10830E26C1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85545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E78CF3-AD4A-47B8-828B-375872E5F74E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1A712-D56F-4368-883C-57B060353ACF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74598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CD2806-0793-458D-B3C8-2857DF83A426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EA85C-31CE-46E1-A89B-05A827A211BE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24871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657726-3B7E-4FA6-AB0F-CAF98A1BCF19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CA98-0419-4EB2-87A0-0CA6AC2CA8E8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30324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970419-6D48-4115-A757-63989E20C5E6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81DF3-0064-4B29-9061-07A871D615C4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50534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4CAF-29E0-4DBF-8BAF-328759B45A58}" type="datetime1">
              <a:rPr lang="fr-FR" altLang="fr-FR"/>
              <a:pPr/>
              <a:t>07/11/2015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5FDB1-CDA1-4A33-8032-63E9CAE94418}" type="slidenum">
              <a:rPr lang="fr-FR" altLang="fr-FR"/>
              <a:pPr/>
              <a:t>7</a:t>
            </a:fld>
            <a:endParaRPr lang="fr-FR" altLang="fr-F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96150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925" y="44450"/>
            <a:ext cx="8229600" cy="93627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163773" y="1340768"/>
            <a:ext cx="8856663" cy="4751387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1pPr>
            <a:lvl2pPr marL="742950" indent="-285750">
              <a:buClr>
                <a:srgbClr val="002060"/>
              </a:buClr>
              <a:buFont typeface="Arial" panose="020B0604020202020204" pitchFamily="34" charset="0"/>
              <a:buChar char="▪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27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638800" cy="990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Conférence XXXXX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E5822D1-AF53-46C6-B4B7-2413675297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9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9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547813" y="2708275"/>
            <a:ext cx="6119812" cy="1296988"/>
          </a:xfrm>
        </p:spPr>
        <p:txBody>
          <a:bodyPr anchor="ctr" anchorCtr="0"/>
          <a:lstStyle>
            <a:lvl1pPr marL="0" indent="0" algn="ctr"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95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486650" cy="609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755650" y="1196975"/>
            <a:ext cx="7777163" cy="475297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3769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798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063220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smtClean="0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smtClean="0"/>
              <a:t>Cliquez pour modifier les styles du texte du masque</a:t>
            </a:r>
          </a:p>
          <a:p>
            <a:pPr lvl="1"/>
            <a:r>
              <a:rPr lang="es-ES" altLang="fr-FR" smtClean="0"/>
              <a:t>Deuxième niveau</a:t>
            </a:r>
          </a:p>
          <a:p>
            <a:pPr lvl="2"/>
            <a:r>
              <a:rPr lang="es-ES" altLang="fr-FR" smtClean="0"/>
              <a:t>Troisième niveau</a:t>
            </a:r>
          </a:p>
          <a:p>
            <a:pPr lvl="3"/>
            <a:r>
              <a:rPr lang="es-ES" altLang="fr-FR" smtClean="0"/>
              <a:t>Quatrième niveau</a:t>
            </a:r>
          </a:p>
          <a:p>
            <a:pPr lvl="4"/>
            <a:r>
              <a:rPr lang="es-ES" altLang="fr-FR" smtClean="0"/>
              <a:t>Cinquième niveau</a:t>
            </a:r>
          </a:p>
        </p:txBody>
      </p:sp>
      <p:pic>
        <p:nvPicPr>
          <p:cNvPr id="3079" name="Picture 49" descr="Logo ENSTA Bretagne CMJ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0"/>
            <a:ext cx="1114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81075"/>
            <a:ext cx="8027988" cy="0"/>
          </a:xfrm>
          <a:prstGeom prst="line">
            <a:avLst/>
          </a:prstGeom>
          <a:noFill/>
          <a:ln w="9525">
            <a:solidFill>
              <a:srgbClr val="C8D1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33" name="Espace réservé du pied de page 3"/>
          <p:cNvSpPr txBox="1">
            <a:spLocks noGrp="1"/>
          </p:cNvSpPr>
          <p:nvPr/>
        </p:nvSpPr>
        <p:spPr bwMode="auto">
          <a:xfrm>
            <a:off x="0" y="6532563"/>
            <a:ext cx="91440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>
                <a:solidFill>
                  <a:srgbClr val="005C87"/>
                </a:solidFill>
                <a:latin typeface="Times" pitchFamily="18" charset="0"/>
              </a:rPr>
              <a:t>Ecole Nationale Supérieure de Techniques Avancées Bretagne - </a:t>
            </a:r>
            <a:r>
              <a:rPr lang="fr-FR" sz="1200" dirty="0" smtClean="0">
                <a:solidFill>
                  <a:srgbClr val="005C87"/>
                </a:solidFill>
                <a:latin typeface="Times" pitchFamily="18" charset="0"/>
              </a:rPr>
              <a:t>18/11/15 </a:t>
            </a:r>
            <a:r>
              <a:rPr lang="fr-FR" sz="1200" dirty="0">
                <a:solidFill>
                  <a:srgbClr val="005C87"/>
                </a:solidFill>
                <a:latin typeface="Times" pitchFamily="18" charset="0"/>
              </a:rPr>
              <a:t>– page </a:t>
            </a:r>
            <a:fld id="{2601DC71-1AF5-4940-9CE0-285648ECE0D0}" type="slidenum">
              <a:rPr lang="fr-FR" sz="1200">
                <a:solidFill>
                  <a:srgbClr val="005C87"/>
                </a:solidFill>
                <a:latin typeface="Times" pitchFamily="18" charset="0"/>
              </a:rPr>
              <a:pPr>
                <a:defRPr/>
              </a:pPr>
              <a:t>‹N°›</a:t>
            </a:fld>
            <a:endParaRPr lang="fr-FR" sz="1200" dirty="0">
              <a:solidFill>
                <a:srgbClr val="005C87"/>
              </a:solidFill>
              <a:latin typeface="Times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5" t="51654" r="33649" b="18198"/>
          <a:stretch/>
        </p:blipFill>
        <p:spPr bwMode="auto">
          <a:xfrm>
            <a:off x="7884368" y="5765488"/>
            <a:ext cx="1124585" cy="103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4" r:id="rId2"/>
    <p:sldLayoutId id="2147484475" r:id="rId3"/>
    <p:sldLayoutId id="2147484478" r:id="rId4"/>
    <p:sldLayoutId id="2147484483" r:id="rId5"/>
    <p:sldLayoutId id="2147484485" r:id="rId6"/>
    <p:sldLayoutId id="2147484486" r:id="rId7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jpe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12"/>
          <p:cNvSpPr>
            <a:spLocks noChangeArrowheads="1"/>
          </p:cNvSpPr>
          <p:nvPr/>
        </p:nvSpPr>
        <p:spPr bwMode="auto">
          <a:xfrm>
            <a:off x="298450" y="5941939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s-ES" altLang="fr-FR" sz="2400">
              <a:latin typeface="Times" pitchFamily="18" charset="0"/>
            </a:endParaRPr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8018463" y="577207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s-ES" altLang="fr-FR" sz="2400">
              <a:latin typeface="Times" pitchFamily="18" charset="0"/>
            </a:endParaRPr>
          </a:p>
        </p:txBody>
      </p:sp>
      <p:sp>
        <p:nvSpPr>
          <p:cNvPr id="27653" name="Rectangle 21"/>
          <p:cNvSpPr>
            <a:spLocks noChangeArrowheads="1"/>
          </p:cNvSpPr>
          <p:nvPr/>
        </p:nvSpPr>
        <p:spPr bwMode="auto">
          <a:xfrm>
            <a:off x="569913" y="4625727"/>
            <a:ext cx="8064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800" dirty="0" smtClean="0">
                <a:solidFill>
                  <a:srgbClr val="0000FF"/>
                </a:solidFill>
                <a:latin typeface="Helvetica" pitchFamily="34" charset="0"/>
                <a:cs typeface="Helvetica" pitchFamily="34" charset="0"/>
              </a:rPr>
              <a:t>Introduction à la Modélisation et Simulation</a:t>
            </a: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800" dirty="0" smtClean="0">
                <a:solidFill>
                  <a:srgbClr val="0000FF"/>
                </a:solidFill>
                <a:latin typeface="Helvetica" pitchFamily="34" charset="0"/>
                <a:cs typeface="Helvetica" pitchFamily="34" charset="0"/>
              </a:rPr>
              <a:t>TD Simulation Evénementielle</a:t>
            </a: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000" dirty="0" smtClean="0">
                <a:solidFill>
                  <a:srgbClr val="808080"/>
                </a:solidFill>
                <a:latin typeface="Helvetica" pitchFamily="34" charset="0"/>
                <a:cs typeface="Helvetica" pitchFamily="34" charset="0"/>
              </a:rPr>
              <a:t>Olivier VERRON – </a:t>
            </a:r>
            <a:r>
              <a:rPr lang="fr-FR" altLang="fr-FR" sz="2000" dirty="0">
                <a:solidFill>
                  <a:srgbClr val="808080"/>
                </a:solidFill>
                <a:latin typeface="Helvetica" pitchFamily="34" charset="0"/>
                <a:cs typeface="Helvetica" pitchFamily="34" charset="0"/>
              </a:rPr>
              <a:t>simuenstabretagne@gmail.com</a:t>
            </a:r>
            <a:endParaRPr lang="fr-FR" altLang="fr-FR" sz="2000" dirty="0">
              <a:solidFill>
                <a:srgbClr val="0000FF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0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18 </a:t>
            </a:r>
            <a:r>
              <a:rPr lang="fr-FR" altLang="fr-FR" sz="20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Novembre </a:t>
            </a:r>
            <a:r>
              <a:rPr lang="fr-FR" altLang="fr-FR" sz="20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2015</a:t>
            </a:r>
            <a:endParaRPr lang="fr-FR" altLang="fr-FR" sz="2000" dirty="0" smtClean="0">
              <a:solidFill>
                <a:schemeClr val="accent2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0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Auteur des planches:  Jean-Louis IGARZA</a:t>
            </a:r>
            <a:endParaRPr lang="fr-FR" altLang="fr-FR" dirty="0">
              <a:solidFill>
                <a:schemeClr val="bg2"/>
              </a:solidFill>
              <a:latin typeface="Helvetica" pitchFamily="34" charset="0"/>
            </a:endParaRPr>
          </a:p>
        </p:txBody>
      </p:sp>
      <p:pic>
        <p:nvPicPr>
          <p:cNvPr id="27654" name="Picture 31" descr="PICT0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88" y="1325489"/>
            <a:ext cx="145415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32" descr="TFV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89176"/>
            <a:ext cx="14827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33" descr="etudiants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2889176"/>
            <a:ext cx="14859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34" descr="Logo ENSTA Bretagne CMJ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87325"/>
            <a:ext cx="15128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5" t="51654" r="33649" b="18198"/>
          <a:stretch/>
        </p:blipFill>
        <p:spPr bwMode="auto">
          <a:xfrm>
            <a:off x="7447847" y="303461"/>
            <a:ext cx="1389938" cy="12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6450" cy="4943475"/>
          </a:xfrm>
          <a:noFill/>
          <a:ln/>
        </p:spPr>
        <p:txBody>
          <a:bodyPr lIns="90488" tIns="44450" rIns="90488" bIns="44450"/>
          <a:lstStyle/>
          <a:p>
            <a:pPr marL="334963" indent="-334963" defTabSz="892175">
              <a:lnSpc>
                <a:spcPct val="130000"/>
              </a:lnSpc>
            </a:pPr>
            <a:r>
              <a:rPr lang="fr-FR" altLang="fr-FR" sz="2400"/>
              <a:t> A priori, réservée aux modèles avec </a:t>
            </a:r>
            <a:r>
              <a:rPr lang="fr-FR" altLang="fr-FR" sz="2400" i="1">
                <a:solidFill>
                  <a:srgbClr val="FF0000"/>
                </a:solidFill>
              </a:rPr>
              <a:t>uniquement des événements</a:t>
            </a:r>
            <a:r>
              <a:rPr lang="fr-FR" altLang="fr-FR" sz="2400"/>
              <a:t> </a:t>
            </a:r>
            <a:r>
              <a:rPr lang="fr-FR" altLang="fr-FR" sz="2400" i="1">
                <a:solidFill>
                  <a:srgbClr val="FF0000"/>
                </a:solidFill>
              </a:rPr>
              <a:t>explicites</a:t>
            </a:r>
            <a:r>
              <a:rPr lang="fr-FR" altLang="fr-FR" sz="2400"/>
              <a:t> (prédictibles).</a:t>
            </a:r>
          </a:p>
          <a:p>
            <a:pPr marL="334963" indent="-334963" defTabSz="892175">
              <a:lnSpc>
                <a:spcPct val="130000"/>
              </a:lnSpc>
            </a:pPr>
            <a:r>
              <a:rPr lang="fr-FR" altLang="fr-FR" sz="2400"/>
              <a:t> Cela restreint, a priori, beaucoup, le champ d’application des simulations à événements, malgré la pratique d’astuces permettant de remplacer des événements «implicites» par des «pseudo-explicites».</a:t>
            </a:r>
          </a:p>
          <a:p>
            <a:pPr marL="334963" indent="-334963" defTabSz="892175">
              <a:lnSpc>
                <a:spcPct val="130000"/>
              </a:lnSpc>
            </a:pPr>
            <a:r>
              <a:rPr lang="fr-FR" altLang="fr-FR" sz="2400"/>
              <a:t> En fait, c’est la base des meilleures solutions plus générales et performantes de gestion du temps.</a:t>
            </a:r>
          </a:p>
          <a:p>
            <a:pPr marL="792163" lvl="1" indent="-266700" defTabSz="892175">
              <a:lnSpc>
                <a:spcPct val="130000"/>
              </a:lnSpc>
              <a:buFont typeface="Wingdings" pitchFamily="2" charset="2"/>
              <a:buNone/>
            </a:pPr>
            <a:r>
              <a:rPr lang="fr-FR" altLang="fr-FR" sz="2000" u="sng"/>
              <a:t>Remarque </a:t>
            </a:r>
            <a:r>
              <a:rPr lang="fr-FR" altLang="fr-FR" sz="2000"/>
              <a:t>: méthode bien adaptée à certaines classes de problème (simulation de processus, exemple: problèmes de transports).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0325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350" y="285750"/>
            <a:ext cx="5486400" cy="622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/>
          <a:lstStyle/>
          <a:p>
            <a:pPr defTabSz="892175"/>
            <a:r>
              <a:rPr lang="fr-FR" altLang="fr-FR" sz="3700"/>
              <a:t>Notion d’Échéancier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198563"/>
            <a:ext cx="8228012" cy="5254625"/>
          </a:xfrm>
          <a:noFill/>
          <a:ln/>
        </p:spPr>
        <p:txBody>
          <a:bodyPr lIns="90488" tIns="44450" rIns="90488" bIns="44450"/>
          <a:lstStyle/>
          <a:p>
            <a:pPr marL="334963" indent="-334963" defTabSz="892175"/>
            <a:r>
              <a:rPr lang="fr-FR" altLang="fr-FR" sz="2400" b="0"/>
              <a:t>On dit aussi</a:t>
            </a:r>
            <a:r>
              <a:rPr lang="fr-FR" altLang="fr-FR" sz="2400"/>
              <a:t> « chronologie » </a:t>
            </a:r>
            <a:r>
              <a:rPr lang="fr-FR" altLang="fr-FR" sz="2400" b="0"/>
              <a:t>ou</a:t>
            </a:r>
            <a:r>
              <a:rPr lang="fr-FR" altLang="fr-FR" sz="2400"/>
              <a:t> « calendrier »,</a:t>
            </a:r>
            <a:br>
              <a:rPr lang="fr-FR" altLang="fr-FR" sz="2400"/>
            </a:br>
            <a:r>
              <a:rPr lang="fr-FR" altLang="fr-FR" sz="2400" i="1">
                <a:solidFill>
                  <a:srgbClr val="00279F"/>
                </a:solidFill>
              </a:rPr>
              <a:t>« </a:t>
            </a:r>
            <a:r>
              <a:rPr lang="fr-FR" altLang="fr-FR" sz="2400" i="1">
                <a:solidFill>
                  <a:srgbClr val="0000FF"/>
                </a:solidFill>
              </a:rPr>
              <a:t>scheduler </a:t>
            </a:r>
            <a:r>
              <a:rPr lang="fr-FR" altLang="fr-FR" sz="2400" i="1">
                <a:solidFill>
                  <a:srgbClr val="00279F"/>
                </a:solidFill>
              </a:rPr>
              <a:t>»</a:t>
            </a:r>
            <a:r>
              <a:rPr lang="fr-FR" altLang="fr-FR" sz="2400"/>
              <a:t> </a:t>
            </a:r>
            <a:r>
              <a:rPr lang="fr-FR" altLang="fr-FR" sz="2400" b="0"/>
              <a:t>en Anglais.</a:t>
            </a:r>
            <a:endParaRPr lang="fr-FR" altLang="fr-FR" sz="2400"/>
          </a:p>
          <a:p>
            <a:pPr marL="334963" indent="-334963" defTabSz="892175"/>
            <a:r>
              <a:rPr lang="fr-FR" altLang="fr-FR" sz="2400" b="0" u="sng"/>
              <a:t>Définition</a:t>
            </a:r>
            <a:r>
              <a:rPr lang="fr-FR" altLang="fr-FR" sz="2400"/>
              <a:t> : structure informatique «classique» (liste «prioritaire») dans laquelle on trouve rangés par </a:t>
            </a:r>
            <a:r>
              <a:rPr lang="fr-FR" altLang="fr-FR" sz="2400" i="1"/>
              <a:t>dates d’exécution croissantes</a:t>
            </a:r>
            <a:r>
              <a:rPr lang="fr-FR" altLang="fr-FR" sz="2400"/>
              <a:t>, les événements prévus à des dates  T</a:t>
            </a:r>
            <a:r>
              <a:rPr lang="fr-FR" altLang="fr-FR" sz="2400" baseline="-25000"/>
              <a:t>i</a:t>
            </a:r>
            <a:r>
              <a:rPr lang="fr-FR" altLang="fr-FR" sz="2400"/>
              <a:t>  postérieures à la </a:t>
            </a:r>
            <a:r>
              <a:rPr lang="fr-FR" altLang="fr-FR" sz="2400" i="1"/>
              <a:t>date</a:t>
            </a:r>
            <a:r>
              <a:rPr lang="fr-FR" altLang="fr-FR" sz="2400"/>
              <a:t> </a:t>
            </a:r>
            <a:r>
              <a:rPr lang="fr-FR" altLang="fr-FR" sz="2400" i="1"/>
              <a:t>courante</a:t>
            </a:r>
            <a:r>
              <a:rPr lang="fr-FR" altLang="fr-FR" sz="2400"/>
              <a:t> (effective, actuelle)  T  (T</a:t>
            </a:r>
            <a:r>
              <a:rPr lang="fr-FR" altLang="fr-FR" sz="2400" baseline="-25000"/>
              <a:t>i</a:t>
            </a:r>
            <a:r>
              <a:rPr lang="fr-FR" altLang="fr-FR" sz="2400"/>
              <a:t>  &gt; T).</a:t>
            </a:r>
          </a:p>
          <a:p>
            <a:pPr marL="334963" indent="-334963" defTabSz="892175"/>
            <a:r>
              <a:rPr lang="fr-FR" altLang="fr-FR" sz="2400"/>
              <a:t>Chaque événement est référencé dans l’échéancier par :</a:t>
            </a:r>
          </a:p>
          <a:p>
            <a:pPr marL="725488" lvl="1" indent="-266700" defTabSz="892175"/>
            <a:r>
              <a:rPr lang="fr-FR" altLang="fr-FR" sz="2000"/>
              <a:t> sa date de réalisation T</a:t>
            </a:r>
            <a:r>
              <a:rPr lang="fr-FR" altLang="fr-FR" sz="2000" baseline="-25000"/>
              <a:t>i </a:t>
            </a:r>
            <a:r>
              <a:rPr lang="fr-FR" altLang="fr-FR" sz="2000"/>
              <a:t>,</a:t>
            </a:r>
          </a:p>
          <a:p>
            <a:pPr marL="725488" lvl="1" indent="-266700" defTabSz="892175"/>
            <a:r>
              <a:rPr lang="fr-FR" altLang="fr-FR" sz="2000"/>
              <a:t> son type (il a un nom),</a:t>
            </a:r>
          </a:p>
          <a:p>
            <a:pPr marL="725488" lvl="1" indent="-266700" defTabSz="892175"/>
            <a:r>
              <a:rPr lang="fr-FR" altLang="fr-FR" sz="2000"/>
              <a:t> l’entité </a:t>
            </a:r>
            <a:r>
              <a:rPr lang="fr-FR" altLang="fr-FR" sz="2000" i="1"/>
              <a:t>principale</a:t>
            </a:r>
            <a:r>
              <a:rPr lang="fr-FR" altLang="fr-FR" sz="2000"/>
              <a:t> concernée par le changement d’état,</a:t>
            </a:r>
          </a:p>
          <a:p>
            <a:pPr marL="725488" lvl="1" indent="-266700" defTabSz="892175"/>
            <a:r>
              <a:rPr lang="fr-FR" altLang="fr-FR" sz="2000"/>
              <a:t> autres informations éventuelles.</a:t>
            </a:r>
          </a:p>
        </p:txBody>
      </p:sp>
    </p:spTree>
    <p:extLst>
      <p:ext uri="{BB962C8B-B14F-4D97-AF65-F5344CB8AC3E}">
        <p14:creationId xmlns:p14="http://schemas.microsoft.com/office/powerpoint/2010/main" val="16311803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26988"/>
            <a:ext cx="6229350" cy="6223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/>
          <a:lstStyle/>
          <a:p>
            <a:pPr defTabSz="892175"/>
            <a:r>
              <a:rPr lang="fr-FR" altLang="fr-FR" sz="3000"/>
              <a:t>Simulation à événements:</a:t>
            </a:r>
            <a:br>
              <a:rPr lang="fr-FR" altLang="fr-FR" sz="3000"/>
            </a:br>
            <a:r>
              <a:rPr lang="fr-FR" altLang="fr-FR" sz="3000"/>
              <a:t>Organigramme</a:t>
            </a:r>
          </a:p>
        </p:txBody>
      </p:sp>
      <p:grpSp>
        <p:nvGrpSpPr>
          <p:cNvPr id="105522" name="Group 50"/>
          <p:cNvGrpSpPr>
            <a:grpSpLocks/>
          </p:cNvGrpSpPr>
          <p:nvPr/>
        </p:nvGrpSpPr>
        <p:grpSpPr bwMode="auto">
          <a:xfrm>
            <a:off x="2609850" y="981075"/>
            <a:ext cx="4130675" cy="5457825"/>
            <a:chOff x="1644" y="624"/>
            <a:chExt cx="2602" cy="3438"/>
          </a:xfrm>
        </p:grpSpPr>
        <p:sp>
          <p:nvSpPr>
            <p:cNvPr id="105475" name="Rectangle 3"/>
            <p:cNvSpPr>
              <a:spLocks noChangeArrowheads="1"/>
            </p:cNvSpPr>
            <p:nvPr/>
          </p:nvSpPr>
          <p:spPr bwMode="auto">
            <a:xfrm>
              <a:off x="2459" y="624"/>
              <a:ext cx="373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476" name="Rectangle 4"/>
            <p:cNvSpPr>
              <a:spLocks noChangeArrowheads="1"/>
            </p:cNvSpPr>
            <p:nvPr/>
          </p:nvSpPr>
          <p:spPr bwMode="auto">
            <a:xfrm>
              <a:off x="2481" y="624"/>
              <a:ext cx="385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T:= 0</a:t>
              </a:r>
            </a:p>
          </p:txBody>
        </p:sp>
        <p:sp>
          <p:nvSpPr>
            <p:cNvPr id="105478" name="Rectangle 6"/>
            <p:cNvSpPr>
              <a:spLocks noChangeArrowheads="1"/>
            </p:cNvSpPr>
            <p:nvPr/>
          </p:nvSpPr>
          <p:spPr bwMode="auto">
            <a:xfrm>
              <a:off x="2438" y="3876"/>
              <a:ext cx="362" cy="1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479" name="Freeform 7"/>
            <p:cNvSpPr>
              <a:spLocks/>
            </p:cNvSpPr>
            <p:nvPr/>
          </p:nvSpPr>
          <p:spPr bwMode="auto">
            <a:xfrm>
              <a:off x="2245" y="3339"/>
              <a:ext cx="771" cy="404"/>
            </a:xfrm>
            <a:custGeom>
              <a:avLst/>
              <a:gdLst>
                <a:gd name="T0" fmla="*/ 727 w 732"/>
                <a:gd name="T1" fmla="*/ 161 h 327"/>
                <a:gd name="T2" fmla="*/ 359 w 732"/>
                <a:gd name="T3" fmla="*/ 0 h 327"/>
                <a:gd name="T4" fmla="*/ 0 w 732"/>
                <a:gd name="T5" fmla="*/ 161 h 327"/>
                <a:gd name="T6" fmla="*/ 0 w 732"/>
                <a:gd name="T7" fmla="*/ 163 h 327"/>
                <a:gd name="T8" fmla="*/ 359 w 732"/>
                <a:gd name="T9" fmla="*/ 326 h 327"/>
                <a:gd name="T10" fmla="*/ 731 w 732"/>
                <a:gd name="T11" fmla="*/ 159 h 327"/>
                <a:gd name="T12" fmla="*/ 727 w 732"/>
                <a:gd name="T13" fmla="*/ 16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327">
                  <a:moveTo>
                    <a:pt x="727" y="161"/>
                  </a:moveTo>
                  <a:lnTo>
                    <a:pt x="359" y="0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359" y="326"/>
                  </a:lnTo>
                  <a:lnTo>
                    <a:pt x="731" y="159"/>
                  </a:lnTo>
                  <a:lnTo>
                    <a:pt x="727" y="16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0" name="Freeform 8"/>
            <p:cNvSpPr>
              <a:spLocks/>
            </p:cNvSpPr>
            <p:nvPr/>
          </p:nvSpPr>
          <p:spPr bwMode="auto">
            <a:xfrm>
              <a:off x="3061" y="3385"/>
              <a:ext cx="725" cy="348"/>
            </a:xfrm>
            <a:custGeom>
              <a:avLst/>
              <a:gdLst>
                <a:gd name="T0" fmla="*/ 782 w 785"/>
                <a:gd name="T1" fmla="*/ 161 h 327"/>
                <a:gd name="T2" fmla="*/ 386 w 785"/>
                <a:gd name="T3" fmla="*/ 0 h 327"/>
                <a:gd name="T4" fmla="*/ 0 w 785"/>
                <a:gd name="T5" fmla="*/ 161 h 327"/>
                <a:gd name="T6" fmla="*/ 0 w 785"/>
                <a:gd name="T7" fmla="*/ 163 h 327"/>
                <a:gd name="T8" fmla="*/ 386 w 785"/>
                <a:gd name="T9" fmla="*/ 326 h 327"/>
                <a:gd name="T10" fmla="*/ 784 w 785"/>
                <a:gd name="T11" fmla="*/ 159 h 327"/>
                <a:gd name="T12" fmla="*/ 782 w 785"/>
                <a:gd name="T13" fmla="*/ 16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5" h="327">
                  <a:moveTo>
                    <a:pt x="782" y="161"/>
                  </a:moveTo>
                  <a:lnTo>
                    <a:pt x="386" y="0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386" y="326"/>
                  </a:lnTo>
                  <a:lnTo>
                    <a:pt x="784" y="159"/>
                  </a:lnTo>
                  <a:lnTo>
                    <a:pt x="782" y="16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1791" y="2914"/>
              <a:ext cx="1415" cy="3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1983" y="2534"/>
              <a:ext cx="1487" cy="1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2440" y="3870"/>
              <a:ext cx="4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STOP</a:t>
              </a:r>
            </a:p>
          </p:txBody>
        </p:sp>
        <p:sp>
          <p:nvSpPr>
            <p:cNvPr id="105484" name="Rectangle 12"/>
            <p:cNvSpPr>
              <a:spLocks noChangeArrowheads="1"/>
            </p:cNvSpPr>
            <p:nvPr/>
          </p:nvSpPr>
          <p:spPr bwMode="auto">
            <a:xfrm>
              <a:off x="2336" y="3445"/>
              <a:ext cx="5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600" b="1">
                  <a:solidFill>
                    <a:srgbClr val="000000"/>
                  </a:solidFill>
                  <a:latin typeface="Arial" charset="0"/>
                </a:rPr>
                <a:t>T &gt; T</a:t>
              </a:r>
              <a:r>
                <a:rPr lang="fr-FR" altLang="fr-FR" sz="1600" b="1" baseline="-25000">
                  <a:solidFill>
                    <a:srgbClr val="000000"/>
                  </a:solidFill>
                  <a:latin typeface="Arial" charset="0"/>
                </a:rPr>
                <a:t>max</a:t>
              </a:r>
            </a:p>
          </p:txBody>
        </p:sp>
        <p:sp>
          <p:nvSpPr>
            <p:cNvPr id="105485" name="Freeform 13"/>
            <p:cNvSpPr>
              <a:spLocks/>
            </p:cNvSpPr>
            <p:nvPr/>
          </p:nvSpPr>
          <p:spPr bwMode="auto">
            <a:xfrm>
              <a:off x="2609" y="876"/>
              <a:ext cx="26" cy="43"/>
            </a:xfrm>
            <a:custGeom>
              <a:avLst/>
              <a:gdLst>
                <a:gd name="T0" fmla="*/ 0 w 28"/>
                <a:gd name="T1" fmla="*/ 0 h 43"/>
                <a:gd name="T2" fmla="*/ 14 w 28"/>
                <a:gd name="T3" fmla="*/ 42 h 43"/>
                <a:gd name="T4" fmla="*/ 27 w 28"/>
                <a:gd name="T5" fmla="*/ 0 h 43"/>
                <a:gd name="T6" fmla="*/ 0 w 28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3">
                  <a:moveTo>
                    <a:pt x="0" y="0"/>
                  </a:moveTo>
                  <a:lnTo>
                    <a:pt x="14" y="4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6" name="Freeform 14"/>
            <p:cNvSpPr>
              <a:spLocks/>
            </p:cNvSpPr>
            <p:nvPr/>
          </p:nvSpPr>
          <p:spPr bwMode="auto">
            <a:xfrm>
              <a:off x="2605" y="3352"/>
              <a:ext cx="25" cy="40"/>
            </a:xfrm>
            <a:custGeom>
              <a:avLst/>
              <a:gdLst>
                <a:gd name="T0" fmla="*/ 0 w 28"/>
                <a:gd name="T1" fmla="*/ 0 h 40"/>
                <a:gd name="T2" fmla="*/ 16 w 28"/>
                <a:gd name="T3" fmla="*/ 39 h 40"/>
                <a:gd name="T4" fmla="*/ 27 w 28"/>
                <a:gd name="T5" fmla="*/ 0 h 40"/>
                <a:gd name="T6" fmla="*/ 1 w 28"/>
                <a:gd name="T7" fmla="*/ 0 h 40"/>
                <a:gd name="T8" fmla="*/ 0 w 2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16" y="39"/>
                  </a:lnTo>
                  <a:lnTo>
                    <a:pt x="27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7" name="Freeform 15"/>
            <p:cNvSpPr>
              <a:spLocks/>
            </p:cNvSpPr>
            <p:nvPr/>
          </p:nvSpPr>
          <p:spPr bwMode="auto">
            <a:xfrm>
              <a:off x="2605" y="3822"/>
              <a:ext cx="27" cy="43"/>
            </a:xfrm>
            <a:custGeom>
              <a:avLst/>
              <a:gdLst>
                <a:gd name="T0" fmla="*/ 0 w 29"/>
                <a:gd name="T1" fmla="*/ 0 h 43"/>
                <a:gd name="T2" fmla="*/ 14 w 29"/>
                <a:gd name="T3" fmla="*/ 42 h 43"/>
                <a:gd name="T4" fmla="*/ 28 w 29"/>
                <a:gd name="T5" fmla="*/ 0 h 43"/>
                <a:gd name="T6" fmla="*/ 1 w 29"/>
                <a:gd name="T7" fmla="*/ 0 h 43"/>
                <a:gd name="T8" fmla="*/ 0 w 2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0" y="0"/>
                  </a:moveTo>
                  <a:lnTo>
                    <a:pt x="14" y="42"/>
                  </a:lnTo>
                  <a:lnTo>
                    <a:pt x="28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>
              <a:off x="3872" y="3403"/>
              <a:ext cx="3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non</a:t>
              </a:r>
            </a:p>
          </p:txBody>
        </p:sp>
        <p:sp>
          <p:nvSpPr>
            <p:cNvPr id="105489" name="Rectangle 17"/>
            <p:cNvSpPr>
              <a:spLocks noChangeArrowheads="1"/>
            </p:cNvSpPr>
            <p:nvPr/>
          </p:nvSpPr>
          <p:spPr bwMode="auto">
            <a:xfrm>
              <a:off x="2336" y="3691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oui</a:t>
              </a:r>
            </a:p>
          </p:txBody>
        </p:sp>
        <p:sp>
          <p:nvSpPr>
            <p:cNvPr id="105490" name="Freeform 18"/>
            <p:cNvSpPr>
              <a:spLocks/>
            </p:cNvSpPr>
            <p:nvPr/>
          </p:nvSpPr>
          <p:spPr bwMode="auto">
            <a:xfrm>
              <a:off x="2609" y="1563"/>
              <a:ext cx="26" cy="43"/>
            </a:xfrm>
            <a:custGeom>
              <a:avLst/>
              <a:gdLst>
                <a:gd name="T0" fmla="*/ 0 w 28"/>
                <a:gd name="T1" fmla="*/ 0 h 43"/>
                <a:gd name="T2" fmla="*/ 14 w 28"/>
                <a:gd name="T3" fmla="*/ 42 h 43"/>
                <a:gd name="T4" fmla="*/ 27 w 28"/>
                <a:gd name="T5" fmla="*/ 0 h 43"/>
                <a:gd name="T6" fmla="*/ 0 w 28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3">
                  <a:moveTo>
                    <a:pt x="0" y="0"/>
                  </a:moveTo>
                  <a:lnTo>
                    <a:pt x="14" y="4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1" name="Rectangle 19"/>
            <p:cNvSpPr>
              <a:spLocks noChangeArrowheads="1"/>
            </p:cNvSpPr>
            <p:nvPr/>
          </p:nvSpPr>
          <p:spPr bwMode="auto">
            <a:xfrm>
              <a:off x="2034" y="2532"/>
              <a:ext cx="1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Traiter le i</a:t>
              </a:r>
              <a:r>
                <a:rPr lang="fr-FR" altLang="fr-FR" sz="1400" b="1" baseline="30000">
                  <a:solidFill>
                    <a:srgbClr val="000000"/>
                  </a:solidFill>
                  <a:latin typeface="Arial" charset="0"/>
                </a:rPr>
                <a:t>ème</a:t>
              </a:r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 événement</a:t>
              </a:r>
            </a:p>
          </p:txBody>
        </p:sp>
        <p:sp>
          <p:nvSpPr>
            <p:cNvPr id="105492" name="Freeform 20"/>
            <p:cNvSpPr>
              <a:spLocks/>
            </p:cNvSpPr>
            <p:nvPr/>
          </p:nvSpPr>
          <p:spPr bwMode="auto">
            <a:xfrm>
              <a:off x="2609" y="2479"/>
              <a:ext cx="26" cy="43"/>
            </a:xfrm>
            <a:custGeom>
              <a:avLst/>
              <a:gdLst>
                <a:gd name="T0" fmla="*/ 0 w 28"/>
                <a:gd name="T1" fmla="*/ 0 h 43"/>
                <a:gd name="T2" fmla="*/ 14 w 28"/>
                <a:gd name="T3" fmla="*/ 42 h 43"/>
                <a:gd name="T4" fmla="*/ 27 w 28"/>
                <a:gd name="T5" fmla="*/ 0 h 43"/>
                <a:gd name="T6" fmla="*/ 0 w 28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3">
                  <a:moveTo>
                    <a:pt x="0" y="0"/>
                  </a:moveTo>
                  <a:lnTo>
                    <a:pt x="14" y="42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3" name="Rectangle 21"/>
            <p:cNvSpPr>
              <a:spLocks noChangeArrowheads="1"/>
            </p:cNvSpPr>
            <p:nvPr/>
          </p:nvSpPr>
          <p:spPr bwMode="auto">
            <a:xfrm>
              <a:off x="1929" y="2924"/>
              <a:ext cx="13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Insérer les événements</a:t>
              </a:r>
            </a:p>
          </p:txBody>
        </p:sp>
        <p:sp>
          <p:nvSpPr>
            <p:cNvPr id="105494" name="Rectangle 22"/>
            <p:cNvSpPr>
              <a:spLocks noChangeArrowheads="1"/>
            </p:cNvSpPr>
            <p:nvPr/>
          </p:nvSpPr>
          <p:spPr bwMode="auto">
            <a:xfrm>
              <a:off x="1862" y="3050"/>
              <a:ext cx="15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générés dans l'échéancier</a:t>
              </a:r>
            </a:p>
          </p:txBody>
        </p:sp>
        <p:sp>
          <p:nvSpPr>
            <p:cNvPr id="105495" name="Freeform 23"/>
            <p:cNvSpPr>
              <a:spLocks/>
            </p:cNvSpPr>
            <p:nvPr/>
          </p:nvSpPr>
          <p:spPr bwMode="auto">
            <a:xfrm>
              <a:off x="3035" y="3553"/>
              <a:ext cx="38" cy="35"/>
            </a:xfrm>
            <a:custGeom>
              <a:avLst/>
              <a:gdLst>
                <a:gd name="T0" fmla="*/ 0 w 41"/>
                <a:gd name="T1" fmla="*/ 34 h 35"/>
                <a:gd name="T2" fmla="*/ 40 w 41"/>
                <a:gd name="T3" fmla="*/ 13 h 35"/>
                <a:gd name="T4" fmla="*/ 0 w 41"/>
                <a:gd name="T5" fmla="*/ 0 h 35"/>
                <a:gd name="T6" fmla="*/ 0 w 41"/>
                <a:gd name="T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5">
                  <a:moveTo>
                    <a:pt x="0" y="34"/>
                  </a:moveTo>
                  <a:lnTo>
                    <a:pt x="40" y="13"/>
                  </a:lnTo>
                  <a:lnTo>
                    <a:pt x="0" y="0"/>
                  </a:lnTo>
                  <a:lnTo>
                    <a:pt x="0" y="3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6" name="Rectangle 24"/>
            <p:cNvSpPr>
              <a:spLocks noChangeArrowheads="1"/>
            </p:cNvSpPr>
            <p:nvPr/>
          </p:nvSpPr>
          <p:spPr bwMode="auto">
            <a:xfrm>
              <a:off x="3107" y="3465"/>
              <a:ext cx="6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 |N (T) | =0</a:t>
              </a:r>
            </a:p>
          </p:txBody>
        </p:sp>
        <p:sp>
          <p:nvSpPr>
            <p:cNvPr id="105497" name="Freeform 25"/>
            <p:cNvSpPr>
              <a:spLocks/>
            </p:cNvSpPr>
            <p:nvPr/>
          </p:nvSpPr>
          <p:spPr bwMode="auto">
            <a:xfrm>
              <a:off x="3297" y="2609"/>
              <a:ext cx="36" cy="30"/>
            </a:xfrm>
            <a:custGeom>
              <a:avLst/>
              <a:gdLst>
                <a:gd name="T0" fmla="*/ 39 w 40"/>
                <a:gd name="T1" fmla="*/ 0 h 30"/>
                <a:gd name="T2" fmla="*/ 0 w 40"/>
                <a:gd name="T3" fmla="*/ 15 h 30"/>
                <a:gd name="T4" fmla="*/ 39 w 40"/>
                <a:gd name="T5" fmla="*/ 29 h 30"/>
                <a:gd name="T6" fmla="*/ 39 w 4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0">
                  <a:moveTo>
                    <a:pt x="39" y="0"/>
                  </a:moveTo>
                  <a:lnTo>
                    <a:pt x="0" y="15"/>
                  </a:lnTo>
                  <a:lnTo>
                    <a:pt x="39" y="29"/>
                  </a:lnTo>
                  <a:lnTo>
                    <a:pt x="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8" name="Freeform 26"/>
            <p:cNvSpPr>
              <a:spLocks/>
            </p:cNvSpPr>
            <p:nvPr/>
          </p:nvSpPr>
          <p:spPr bwMode="auto">
            <a:xfrm>
              <a:off x="2814" y="3728"/>
              <a:ext cx="621" cy="220"/>
            </a:xfrm>
            <a:custGeom>
              <a:avLst/>
              <a:gdLst>
                <a:gd name="T0" fmla="*/ 669 w 673"/>
                <a:gd name="T1" fmla="*/ 0 h 220"/>
                <a:gd name="T2" fmla="*/ 669 w 673"/>
                <a:gd name="T3" fmla="*/ 217 h 220"/>
                <a:gd name="T4" fmla="*/ 670 w 673"/>
                <a:gd name="T5" fmla="*/ 215 h 220"/>
                <a:gd name="T6" fmla="*/ 0 w 673"/>
                <a:gd name="T7" fmla="*/ 215 h 220"/>
                <a:gd name="T8" fmla="*/ 0 w 673"/>
                <a:gd name="T9" fmla="*/ 219 h 220"/>
                <a:gd name="T10" fmla="*/ 672 w 673"/>
                <a:gd name="T11" fmla="*/ 219 h 220"/>
                <a:gd name="T12" fmla="*/ 672 w 673"/>
                <a:gd name="T13" fmla="*/ 0 h 220"/>
                <a:gd name="T14" fmla="*/ 669 w 673"/>
                <a:gd name="T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3" h="220">
                  <a:moveTo>
                    <a:pt x="669" y="0"/>
                  </a:moveTo>
                  <a:lnTo>
                    <a:pt x="669" y="217"/>
                  </a:lnTo>
                  <a:lnTo>
                    <a:pt x="670" y="215"/>
                  </a:lnTo>
                  <a:lnTo>
                    <a:pt x="0" y="215"/>
                  </a:lnTo>
                  <a:lnTo>
                    <a:pt x="0" y="219"/>
                  </a:lnTo>
                  <a:lnTo>
                    <a:pt x="672" y="219"/>
                  </a:lnTo>
                  <a:lnTo>
                    <a:pt x="672" y="0"/>
                  </a:lnTo>
                  <a:lnTo>
                    <a:pt x="66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9" name="Freeform 27"/>
            <p:cNvSpPr>
              <a:spLocks/>
            </p:cNvSpPr>
            <p:nvPr/>
          </p:nvSpPr>
          <p:spPr bwMode="auto">
            <a:xfrm>
              <a:off x="2808" y="3934"/>
              <a:ext cx="39" cy="29"/>
            </a:xfrm>
            <a:custGeom>
              <a:avLst/>
              <a:gdLst>
                <a:gd name="T0" fmla="*/ 41 w 42"/>
                <a:gd name="T1" fmla="*/ 0 h 29"/>
                <a:gd name="T2" fmla="*/ 0 w 42"/>
                <a:gd name="T3" fmla="*/ 17 h 29"/>
                <a:gd name="T4" fmla="*/ 41 w 42"/>
                <a:gd name="T5" fmla="*/ 28 h 29"/>
                <a:gd name="T6" fmla="*/ 41 w 42"/>
                <a:gd name="T7" fmla="*/ 1 h 29"/>
                <a:gd name="T8" fmla="*/ 41 w 4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1" y="0"/>
                  </a:moveTo>
                  <a:lnTo>
                    <a:pt x="0" y="17"/>
                  </a:lnTo>
                  <a:lnTo>
                    <a:pt x="41" y="28"/>
                  </a:lnTo>
                  <a:lnTo>
                    <a:pt x="41" y="1"/>
                  </a:lnTo>
                  <a:lnTo>
                    <a:pt x="4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500" name="Freeform 28"/>
            <p:cNvSpPr>
              <a:spLocks/>
            </p:cNvSpPr>
            <p:nvPr/>
          </p:nvSpPr>
          <p:spPr bwMode="auto">
            <a:xfrm>
              <a:off x="3937" y="3548"/>
              <a:ext cx="36" cy="28"/>
            </a:xfrm>
            <a:custGeom>
              <a:avLst/>
              <a:gdLst>
                <a:gd name="T0" fmla="*/ 0 w 39"/>
                <a:gd name="T1" fmla="*/ 0 h 28"/>
                <a:gd name="T2" fmla="*/ 38 w 39"/>
                <a:gd name="T3" fmla="*/ 15 h 28"/>
                <a:gd name="T4" fmla="*/ 0 w 39"/>
                <a:gd name="T5" fmla="*/ 27 h 28"/>
                <a:gd name="T6" fmla="*/ 0 w 39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8">
                  <a:moveTo>
                    <a:pt x="0" y="0"/>
                  </a:moveTo>
                  <a:lnTo>
                    <a:pt x="38" y="15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501" name="Rectangle 29"/>
            <p:cNvSpPr>
              <a:spLocks noChangeArrowheads="1"/>
            </p:cNvSpPr>
            <p:nvPr/>
          </p:nvSpPr>
          <p:spPr bwMode="auto">
            <a:xfrm>
              <a:off x="2877" y="3355"/>
              <a:ext cx="3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non</a:t>
              </a:r>
            </a:p>
          </p:txBody>
        </p:sp>
        <p:sp>
          <p:nvSpPr>
            <p:cNvPr id="105502" name="Rectangle 30"/>
            <p:cNvSpPr>
              <a:spLocks noChangeArrowheads="1"/>
            </p:cNvSpPr>
            <p:nvPr/>
          </p:nvSpPr>
          <p:spPr bwMode="auto">
            <a:xfrm>
              <a:off x="3428" y="3756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oui</a:t>
              </a:r>
            </a:p>
          </p:txBody>
        </p:sp>
        <p:sp>
          <p:nvSpPr>
            <p:cNvPr id="105503" name="Line 31"/>
            <p:cNvSpPr>
              <a:spLocks noChangeShapeType="1"/>
            </p:cNvSpPr>
            <p:nvPr/>
          </p:nvSpPr>
          <p:spPr bwMode="auto">
            <a:xfrm>
              <a:off x="2608" y="3741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04" name="Line 32"/>
            <p:cNvSpPr>
              <a:spLocks noChangeShapeType="1"/>
            </p:cNvSpPr>
            <p:nvPr/>
          </p:nvSpPr>
          <p:spPr bwMode="auto">
            <a:xfrm>
              <a:off x="2608" y="3261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05" name="Line 33"/>
            <p:cNvSpPr>
              <a:spLocks noChangeShapeType="1"/>
            </p:cNvSpPr>
            <p:nvPr/>
          </p:nvSpPr>
          <p:spPr bwMode="auto">
            <a:xfrm>
              <a:off x="2640" y="2733"/>
              <a:ext cx="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06" name="Line 34"/>
            <p:cNvSpPr>
              <a:spLocks noChangeShapeType="1"/>
            </p:cNvSpPr>
            <p:nvPr/>
          </p:nvSpPr>
          <p:spPr bwMode="auto">
            <a:xfrm>
              <a:off x="2640" y="2034"/>
              <a:ext cx="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07" name="Line 35"/>
            <p:cNvSpPr>
              <a:spLocks noChangeShapeType="1"/>
            </p:cNvSpPr>
            <p:nvPr/>
          </p:nvSpPr>
          <p:spPr bwMode="auto">
            <a:xfrm>
              <a:off x="2640" y="1412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08" name="Line 36"/>
            <p:cNvSpPr>
              <a:spLocks noChangeShapeType="1"/>
            </p:cNvSpPr>
            <p:nvPr/>
          </p:nvSpPr>
          <p:spPr bwMode="auto">
            <a:xfrm>
              <a:off x="2640" y="79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09" name="Freeform 37"/>
            <p:cNvSpPr>
              <a:spLocks/>
            </p:cNvSpPr>
            <p:nvPr/>
          </p:nvSpPr>
          <p:spPr bwMode="auto">
            <a:xfrm>
              <a:off x="2818" y="3931"/>
              <a:ext cx="40" cy="31"/>
            </a:xfrm>
            <a:custGeom>
              <a:avLst/>
              <a:gdLst>
                <a:gd name="T0" fmla="*/ 40 w 44"/>
                <a:gd name="T1" fmla="*/ 1 h 31"/>
                <a:gd name="T2" fmla="*/ 42 w 44"/>
                <a:gd name="T3" fmla="*/ 2 h 31"/>
                <a:gd name="T4" fmla="*/ 4 w 44"/>
                <a:gd name="T5" fmla="*/ 17 h 31"/>
                <a:gd name="T6" fmla="*/ 4 w 44"/>
                <a:gd name="T7" fmla="*/ 15 h 31"/>
                <a:gd name="T8" fmla="*/ 42 w 44"/>
                <a:gd name="T9" fmla="*/ 27 h 31"/>
                <a:gd name="T10" fmla="*/ 40 w 44"/>
                <a:gd name="T11" fmla="*/ 28 h 31"/>
                <a:gd name="T12" fmla="*/ 40 w 44"/>
                <a:gd name="T13" fmla="*/ 1 h 31"/>
                <a:gd name="T14" fmla="*/ 43 w 44"/>
                <a:gd name="T15" fmla="*/ 0 h 31"/>
                <a:gd name="T16" fmla="*/ 43 w 44"/>
                <a:gd name="T17" fmla="*/ 30 h 31"/>
                <a:gd name="T18" fmla="*/ 0 w 44"/>
                <a:gd name="T19" fmla="*/ 16 h 31"/>
                <a:gd name="T20" fmla="*/ 43 w 44"/>
                <a:gd name="T21" fmla="*/ 0 h 31"/>
                <a:gd name="T22" fmla="*/ 40 w 44"/>
                <a:gd name="T2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31">
                  <a:moveTo>
                    <a:pt x="40" y="1"/>
                  </a:moveTo>
                  <a:lnTo>
                    <a:pt x="42" y="2"/>
                  </a:lnTo>
                  <a:lnTo>
                    <a:pt x="4" y="17"/>
                  </a:lnTo>
                  <a:lnTo>
                    <a:pt x="4" y="15"/>
                  </a:lnTo>
                  <a:lnTo>
                    <a:pt x="42" y="27"/>
                  </a:lnTo>
                  <a:lnTo>
                    <a:pt x="40" y="28"/>
                  </a:lnTo>
                  <a:lnTo>
                    <a:pt x="40" y="1"/>
                  </a:lnTo>
                  <a:lnTo>
                    <a:pt x="43" y="0"/>
                  </a:lnTo>
                  <a:lnTo>
                    <a:pt x="43" y="30"/>
                  </a:lnTo>
                  <a:lnTo>
                    <a:pt x="0" y="16"/>
                  </a:lnTo>
                  <a:lnTo>
                    <a:pt x="43" y="0"/>
                  </a:lnTo>
                  <a:lnTo>
                    <a:pt x="40" y="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510" name="Rectangle 38"/>
            <p:cNvSpPr>
              <a:spLocks noChangeArrowheads="1"/>
            </p:cNvSpPr>
            <p:nvPr/>
          </p:nvSpPr>
          <p:spPr bwMode="auto">
            <a:xfrm>
              <a:off x="1794" y="2923"/>
              <a:ext cx="1633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11" name="Rectangle 39"/>
            <p:cNvSpPr>
              <a:spLocks noChangeArrowheads="1"/>
            </p:cNvSpPr>
            <p:nvPr/>
          </p:nvSpPr>
          <p:spPr bwMode="auto">
            <a:xfrm>
              <a:off x="2418" y="3883"/>
              <a:ext cx="399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12" name="Line 40"/>
            <p:cNvSpPr>
              <a:spLocks noChangeShapeType="1"/>
            </p:cNvSpPr>
            <p:nvPr/>
          </p:nvSpPr>
          <p:spPr bwMode="auto">
            <a:xfrm>
              <a:off x="2976" y="3566"/>
              <a:ext cx="1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13" name="Line 41"/>
            <p:cNvSpPr>
              <a:spLocks noChangeShapeType="1"/>
            </p:cNvSpPr>
            <p:nvPr/>
          </p:nvSpPr>
          <p:spPr bwMode="auto">
            <a:xfrm>
              <a:off x="3793" y="354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14" name="Line 42"/>
            <p:cNvSpPr>
              <a:spLocks noChangeShapeType="1"/>
            </p:cNvSpPr>
            <p:nvPr/>
          </p:nvSpPr>
          <p:spPr bwMode="auto">
            <a:xfrm flipV="1">
              <a:off x="4234" y="2293"/>
              <a:ext cx="0" cy="1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15" name="Line 43"/>
            <p:cNvSpPr>
              <a:spLocks noChangeShapeType="1"/>
            </p:cNvSpPr>
            <p:nvPr/>
          </p:nvSpPr>
          <p:spPr bwMode="auto">
            <a:xfrm flipH="1">
              <a:off x="2867" y="2291"/>
              <a:ext cx="13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16" name="Rectangle 44"/>
            <p:cNvSpPr>
              <a:spLocks noChangeArrowheads="1"/>
            </p:cNvSpPr>
            <p:nvPr/>
          </p:nvSpPr>
          <p:spPr bwMode="auto">
            <a:xfrm>
              <a:off x="1747" y="944"/>
              <a:ext cx="1859" cy="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17" name="Rectangle 45"/>
            <p:cNvSpPr>
              <a:spLocks noChangeArrowheads="1"/>
            </p:cNvSpPr>
            <p:nvPr/>
          </p:nvSpPr>
          <p:spPr bwMode="auto">
            <a:xfrm>
              <a:off x="1714" y="979"/>
              <a:ext cx="189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Lecture des variables exogènes,</a:t>
              </a:r>
            </a:p>
            <a:p>
              <a:pPr algn="ctr"/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initialisation des variables d'états</a:t>
              </a:r>
            </a:p>
            <a:p>
              <a:pPr algn="ctr"/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et des variables statistiques</a:t>
              </a:r>
            </a:p>
          </p:txBody>
        </p:sp>
        <p:sp>
          <p:nvSpPr>
            <p:cNvPr id="105518" name="Line 46"/>
            <p:cNvSpPr>
              <a:spLocks noChangeShapeType="1"/>
            </p:cNvSpPr>
            <p:nvPr/>
          </p:nvSpPr>
          <p:spPr bwMode="auto">
            <a:xfrm>
              <a:off x="2640" y="2364"/>
              <a:ext cx="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19" name="Rectangle 47"/>
            <p:cNvSpPr>
              <a:spLocks noChangeArrowheads="1"/>
            </p:cNvSpPr>
            <p:nvPr/>
          </p:nvSpPr>
          <p:spPr bwMode="auto">
            <a:xfrm>
              <a:off x="1689" y="1569"/>
              <a:ext cx="1962" cy="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5520" name="Rectangle 48"/>
            <p:cNvSpPr>
              <a:spLocks noChangeArrowheads="1"/>
            </p:cNvSpPr>
            <p:nvPr/>
          </p:nvSpPr>
          <p:spPr bwMode="auto">
            <a:xfrm>
              <a:off x="1644" y="1661"/>
              <a:ext cx="20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Initialisation de l'échéancier</a:t>
              </a:r>
            </a:p>
            <a:p>
              <a:pPr algn="ctr"/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(à l'aide des événements exogènes)</a:t>
              </a:r>
            </a:p>
          </p:txBody>
        </p:sp>
        <p:sp>
          <p:nvSpPr>
            <p:cNvPr id="105521" name="Rectangle 49"/>
            <p:cNvSpPr>
              <a:spLocks noChangeArrowheads="1"/>
            </p:cNvSpPr>
            <p:nvPr/>
          </p:nvSpPr>
          <p:spPr bwMode="auto">
            <a:xfrm>
              <a:off x="2459" y="2202"/>
              <a:ext cx="411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altLang="fr-FR" sz="1400" b="1">
                  <a:solidFill>
                    <a:srgbClr val="000000"/>
                  </a:solidFill>
                  <a:latin typeface="Arial" charset="0"/>
                </a:rPr>
                <a:t>T:= T</a:t>
              </a:r>
              <a:r>
                <a:rPr lang="fr-FR" altLang="fr-FR" sz="1400" b="1" baseline="-250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fr-FR" altLang="fr-FR" sz="14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40680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15200" cy="554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/>
          <a:lstStyle/>
          <a:p>
            <a:pPr defTabSz="892175"/>
            <a:r>
              <a:rPr lang="fr-FR" altLang="fr-FR"/>
              <a:t>Principes de fonctionnement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117600"/>
            <a:ext cx="8015287" cy="5119712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pPr marL="334963" indent="-334963" defTabSz="892175">
              <a:lnSpc>
                <a:spcPct val="90000"/>
              </a:lnSpc>
            </a:pPr>
            <a:r>
              <a:rPr lang="fr-FR" altLang="fr-FR" dirty="0"/>
              <a:t>Le temps courant est toujours une date d’événement ("événement courant");</a:t>
            </a:r>
          </a:p>
          <a:p>
            <a:pPr marL="334963" indent="-334963" defTabSz="892175">
              <a:lnSpc>
                <a:spcPct val="90000"/>
              </a:lnSpc>
            </a:pPr>
            <a:r>
              <a:rPr lang="fr-FR" altLang="fr-FR" dirty="0"/>
              <a:t> Événements simultanés: règle à définir pour l’exécution (en général, le premier événement généré est exécuté en premier);</a:t>
            </a:r>
          </a:p>
          <a:p>
            <a:pPr marL="334963" indent="-334963" defTabSz="892175">
              <a:lnSpc>
                <a:spcPct val="90000"/>
              </a:lnSpc>
            </a:pPr>
            <a:r>
              <a:rPr lang="fr-FR" altLang="fr-FR" dirty="0"/>
              <a:t>Critères d’arrêt:</a:t>
            </a:r>
          </a:p>
          <a:p>
            <a:pPr marL="725488" lvl="1" indent="-266700" defTabSz="892175">
              <a:lnSpc>
                <a:spcPct val="80000"/>
              </a:lnSpc>
            </a:pPr>
            <a:r>
              <a:rPr lang="fr-FR" altLang="fr-FR" dirty="0"/>
              <a:t> soit à une date maximale (</a:t>
            </a:r>
            <a:r>
              <a:rPr lang="fr-FR" altLang="fr-FR" dirty="0" err="1"/>
              <a:t>T</a:t>
            </a:r>
            <a:r>
              <a:rPr lang="fr-FR" altLang="fr-FR" baseline="-25000" dirty="0" err="1"/>
              <a:t>max</a:t>
            </a:r>
            <a:r>
              <a:rPr lang="fr-FR" altLang="fr-FR" dirty="0"/>
              <a:t>),</a:t>
            </a:r>
          </a:p>
          <a:p>
            <a:pPr marL="725488" lvl="1" indent="-266700" defTabSz="892175">
              <a:lnSpc>
                <a:spcPct val="80000"/>
              </a:lnSpc>
            </a:pPr>
            <a:r>
              <a:rPr lang="fr-FR" altLang="fr-FR" dirty="0"/>
              <a:t> soit quand il n’y a plus d’événements programmés.</a:t>
            </a:r>
          </a:p>
          <a:p>
            <a:pPr marL="334963" indent="-334963" defTabSz="892175">
              <a:lnSpc>
                <a:spcPct val="90000"/>
              </a:lnSpc>
            </a:pPr>
            <a:r>
              <a:rPr lang="fr-FR" altLang="fr-FR" dirty="0"/>
              <a:t>Remarque:</a:t>
            </a:r>
          </a:p>
          <a:p>
            <a:pPr marL="725488" lvl="1" indent="-266700" defTabSz="892175">
              <a:lnSpc>
                <a:spcPct val="80000"/>
              </a:lnSpc>
            </a:pPr>
            <a:r>
              <a:rPr lang="fr-FR" altLang="fr-FR" dirty="0"/>
              <a:t> Par rapport au «pas à pas», meilleure performance,</a:t>
            </a:r>
            <a:br>
              <a:rPr lang="fr-FR" altLang="fr-FR" dirty="0"/>
            </a:br>
            <a:r>
              <a:rPr lang="fr-FR" altLang="fr-FR" dirty="0"/>
              <a:t>car on évite de scruter, en permanence, des entités</a:t>
            </a:r>
            <a:br>
              <a:rPr lang="fr-FR" altLang="fr-FR" dirty="0"/>
            </a:br>
            <a:r>
              <a:rPr lang="fr-FR" altLang="fr-FR" dirty="0"/>
              <a:t>pour lesquelles «il ne se passe rien».</a:t>
            </a:r>
          </a:p>
        </p:txBody>
      </p:sp>
    </p:spTree>
    <p:extLst>
      <p:ext uri="{BB962C8B-B14F-4D97-AF65-F5344CB8AC3E}">
        <p14:creationId xmlns:p14="http://schemas.microsoft.com/office/powerpoint/2010/main" val="37197752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1818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/>
          <a:lstStyle/>
          <a:p>
            <a:pPr defTabSz="892175"/>
            <a:r>
              <a:rPr lang="fr-FR" altLang="fr-FR" sz="3300" dirty="0"/>
              <a:t>Principes de base d’une méthodologie événementielle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81150"/>
            <a:ext cx="8367712" cy="4440238"/>
          </a:xfrm>
          <a:noFill/>
          <a:ln/>
        </p:spPr>
        <p:txBody>
          <a:bodyPr lIns="90488" tIns="44450" rIns="90488" bIns="44450">
            <a:normAutofit fontScale="92500"/>
          </a:bodyPr>
          <a:lstStyle/>
          <a:p>
            <a:pPr marL="334963" indent="-334963" defTabSz="892175">
              <a:lnSpc>
                <a:spcPct val="110000"/>
              </a:lnSpc>
            </a:pPr>
            <a:r>
              <a:rPr lang="fr-FR" altLang="fr-FR" dirty="0"/>
              <a:t> Analyse statique du système à modéliser</a:t>
            </a:r>
          </a:p>
          <a:p>
            <a:pPr marL="334963" indent="-334963" defTabSz="892175">
              <a:lnSpc>
                <a:spcPct val="110000"/>
              </a:lnSpc>
            </a:pPr>
            <a:r>
              <a:rPr lang="fr-FR" altLang="fr-FR" dirty="0"/>
              <a:t> Identifier les événements particuliers qui affectent chaque entité,</a:t>
            </a:r>
          </a:p>
          <a:p>
            <a:pPr marL="334963" indent="-334963" defTabSz="892175">
              <a:lnSpc>
                <a:spcPct val="110000"/>
              </a:lnSpc>
            </a:pPr>
            <a:r>
              <a:rPr lang="fr-FR" altLang="fr-FR" dirty="0"/>
              <a:t> Établir un (des) graphe(s) décrivant l’enchaînement des événements, en mettant en évidence les contraintes et les conditions qui peuvent exister.</a:t>
            </a:r>
          </a:p>
          <a:p>
            <a:pPr marL="334963" indent="-334963" defTabSz="892175">
              <a:lnSpc>
                <a:spcPct val="110000"/>
              </a:lnSpc>
            </a:pPr>
            <a:r>
              <a:rPr lang="fr-FR" altLang="fr-FR" u="sng" dirty="0"/>
              <a:t>Exemple</a:t>
            </a:r>
            <a:r>
              <a:rPr lang="fr-FR" altLang="fr-FR" dirty="0"/>
              <a:t> des files d’attentes : </a:t>
            </a:r>
            <a:r>
              <a:rPr lang="fr-FR" altLang="fr-FR" i="1" dirty="0"/>
              <a:t>événements</a:t>
            </a:r>
            <a:r>
              <a:rPr lang="fr-FR" altLang="fr-FR" dirty="0"/>
              <a:t> ?  </a:t>
            </a:r>
          </a:p>
        </p:txBody>
      </p:sp>
    </p:spTree>
    <p:extLst>
      <p:ext uri="{BB962C8B-B14F-4D97-AF65-F5344CB8AC3E}">
        <p14:creationId xmlns:p14="http://schemas.microsoft.com/office/powerpoint/2010/main" val="41840485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/>
          <a:lstStyle/>
          <a:p>
            <a:pPr defTabSz="892175"/>
            <a:r>
              <a:rPr lang="fr-FR" altLang="fr-FR" sz="3700"/>
              <a:t>Implémentation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1125538"/>
            <a:ext cx="8016875" cy="5039766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pPr marL="334963" indent="-334963" defTabSz="892175"/>
            <a:r>
              <a:rPr lang="fr-FR" altLang="fr-FR" dirty="0"/>
              <a:t> La simulation par événements impose:</a:t>
            </a:r>
          </a:p>
          <a:p>
            <a:pPr marL="725488" lvl="1" indent="-266700" defTabSz="892175"/>
            <a:r>
              <a:rPr lang="fr-FR" altLang="fr-FR" dirty="0"/>
              <a:t> l'</a:t>
            </a:r>
            <a:r>
              <a:rPr lang="fr-FR" altLang="fr-FR" b="1" dirty="0"/>
              <a:t>utilisation systématique de mémoire dynamique,</a:t>
            </a:r>
            <a:r>
              <a:rPr lang="fr-FR" altLang="fr-FR" dirty="0"/>
              <a:t> (notion de « piles », « queues », « listes chaînées », « tables binaires », etc.), car elle doit traiter, souvent, des systèmes comportant un grand nombre d'entités temporaires.</a:t>
            </a:r>
          </a:p>
          <a:p>
            <a:pPr marL="334963" indent="-334963" defTabSz="892175"/>
            <a:r>
              <a:rPr lang="fr-FR" altLang="fr-FR" dirty="0"/>
              <a:t> La création et la gestion d'un échéancier.</a:t>
            </a:r>
            <a:br>
              <a:rPr lang="fr-FR" altLang="fr-FR" dirty="0"/>
            </a:br>
            <a:r>
              <a:rPr lang="fr-FR" altLang="fr-FR" dirty="0"/>
              <a:t> C'est une "liste prioritaire" typique dont la "priorité" est la date d'exécution des événements.</a:t>
            </a:r>
          </a:p>
          <a:p>
            <a:pPr marL="334963" indent="-334963" defTabSz="892175">
              <a:buFont typeface="Wingdings" pitchFamily="2" charset="2"/>
              <a:buNone/>
            </a:pPr>
            <a:r>
              <a:rPr lang="fr-FR" altLang="fr-FR" b="0" dirty="0"/>
              <a:t>Exemple habituel : files d'attente</a:t>
            </a:r>
            <a:r>
              <a:rPr lang="fr-FR" alt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4054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12709</TotalTime>
  <Words>351</Words>
  <Application>Microsoft Office PowerPoint</Application>
  <PresentationFormat>Affichage à l'écran (4:3)</PresentationFormat>
  <Paragraphs>69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Tahoma</vt:lpstr>
      <vt:lpstr>Times</vt:lpstr>
      <vt:lpstr>Wingdings</vt:lpstr>
      <vt:lpstr>Conception personnalisée</vt:lpstr>
      <vt:lpstr>Présentation PowerPoint</vt:lpstr>
      <vt:lpstr>Généralités</vt:lpstr>
      <vt:lpstr>Notion d’Échéancier</vt:lpstr>
      <vt:lpstr>Simulation à événements: Organigramme</vt:lpstr>
      <vt:lpstr>Principes de fonctionnement</vt:lpstr>
      <vt:lpstr>Principes de base d’une méthodologie événementielle</vt:lpstr>
      <vt:lpstr>Implémentation</vt:lpstr>
    </vt:vector>
  </TitlesOfParts>
  <Company>Basilic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Franceline Gigaud</dc:creator>
  <cp:lastModifiedBy>Audoli</cp:lastModifiedBy>
  <cp:revision>821</cp:revision>
  <dcterms:created xsi:type="dcterms:W3CDTF">2008-02-14T13:12:51Z</dcterms:created>
  <dcterms:modified xsi:type="dcterms:W3CDTF">2015-11-07T20:04:04Z</dcterms:modified>
</cp:coreProperties>
</file>