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7"/>
  </p:notesMasterIdLst>
  <p:handoutMasterIdLst>
    <p:handoutMasterId r:id="rId8"/>
  </p:handoutMasterIdLst>
  <p:sldIdLst>
    <p:sldId id="323" r:id="rId2"/>
    <p:sldId id="324" r:id="rId3"/>
    <p:sldId id="325" r:id="rId4"/>
    <p:sldId id="326" r:id="rId5"/>
    <p:sldId id="327" r:id="rId6"/>
  </p:sldIdLst>
  <p:sldSz cx="9144000" cy="6858000" type="screen4x3"/>
  <p:notesSz cx="7099300" cy="10234613"/>
  <p:defaultTextStyle>
    <a:defPPr>
      <a:defRPr lang="fr-FR"/>
    </a:defPPr>
    <a:lvl1pPr algn="ctr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33CC"/>
    <a:srgbClr val="B40C94"/>
    <a:srgbClr val="CC00FF"/>
    <a:srgbClr val="FF00FF"/>
    <a:srgbClr val="0000FF"/>
    <a:srgbClr val="66FF3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70909" autoAdjust="0"/>
  </p:normalViewPr>
  <p:slideViewPr>
    <p:cSldViewPr>
      <p:cViewPr varScale="1">
        <p:scale>
          <a:sx n="63" d="100"/>
          <a:sy n="63" d="100"/>
        </p:scale>
        <p:origin x="1915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4354"/>
    </p:cViewPr>
  </p:sorterViewPr>
  <p:notesViewPr>
    <p:cSldViewPr>
      <p:cViewPr varScale="1">
        <p:scale>
          <a:sx n="49" d="100"/>
          <a:sy n="49" d="100"/>
        </p:scale>
        <p:origin x="-3006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8" tIns="47814" rIns="95628" bIns="47814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8" tIns="47814" rIns="95628" bIns="4781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fld id="{B11D0E5C-1A6E-43B0-96B8-571EEC61D409}" type="datetime1">
              <a:rPr lang="fr-FR"/>
              <a:pPr>
                <a:defRPr/>
              </a:pPr>
              <a:t>07/11/2015</a:t>
            </a:fld>
            <a:endParaRPr lang="fr-F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8" tIns="47814" rIns="95628" bIns="47814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r>
              <a:rPr lang="fr-FR"/>
              <a:t>Nom de la conférence XXX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8" tIns="47814" rIns="95628" bIns="4781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fld id="{2752F69C-1BE9-42F5-89BA-BB6B74D4A7B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688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8" tIns="47814" rIns="95628" bIns="47814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8" tIns="47814" rIns="95628" bIns="4781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fld id="{D0D80B37-BC79-4495-BA2B-948C87C4E7B6}" type="datetime1">
              <a:rPr lang="fr-FR"/>
              <a:pPr>
                <a:defRPr/>
              </a:pPr>
              <a:t>07/11/2015</a:t>
            </a:fld>
            <a:endParaRPr lang="fr-FR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8" tIns="47814" rIns="95628" bIns="478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8" tIns="47814" rIns="95628" bIns="47814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r>
              <a:rPr lang="fr-FR"/>
              <a:t>Nom de la conférence XXX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8" tIns="47814" rIns="95628" bIns="4781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fld id="{1A9D42C2-6873-4F70-ACB1-536EE952CA2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05337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19D086E-2536-41C4-8E33-AAD0631367B7}" type="datetime1">
              <a:rPr lang="fr-FR" altLang="fr-FR" sz="1300" smtClean="0">
                <a:latin typeface="Times" pitchFamily="18" charset="0"/>
              </a:rPr>
              <a:pPr/>
              <a:t>07/11/2015</a:t>
            </a:fld>
            <a:endParaRPr lang="fr-FR" altLang="fr-FR" sz="1300" smtClean="0">
              <a:latin typeface="Times" pitchFamily="18" charset="0"/>
            </a:endParaRPr>
          </a:p>
        </p:txBody>
      </p:sp>
      <p:sp>
        <p:nvSpPr>
          <p:cNvPr id="942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fr-FR" altLang="fr-FR" sz="1300" smtClean="0">
                <a:latin typeface="Times" pitchFamily="18" charset="0"/>
              </a:rPr>
              <a:t>Nom de la conférence XXX</a:t>
            </a:r>
          </a:p>
        </p:txBody>
      </p:sp>
      <p:sp>
        <p:nvSpPr>
          <p:cNvPr id="942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057F558-DB14-4CE9-91ED-E5859D41DEEB}" type="slidenum">
              <a:rPr lang="fr-FR" altLang="fr-FR" sz="1300" smtClean="0">
                <a:latin typeface="Times" pitchFamily="18" charset="0"/>
              </a:rPr>
              <a:pPr/>
              <a:t>1</a:t>
            </a:fld>
            <a:endParaRPr lang="fr-FR" altLang="fr-FR" sz="1300" smtClean="0">
              <a:latin typeface="Times" pitchFamily="18" charset="0"/>
            </a:endParaRPr>
          </a:p>
        </p:txBody>
      </p:sp>
      <p:sp>
        <p:nvSpPr>
          <p:cNvPr id="942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fr-FR" smtClean="0"/>
          </a:p>
        </p:txBody>
      </p:sp>
    </p:spTree>
    <p:extLst>
      <p:ext uri="{BB962C8B-B14F-4D97-AF65-F5344CB8AC3E}">
        <p14:creationId xmlns:p14="http://schemas.microsoft.com/office/powerpoint/2010/main" val="3881745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4E6ECB1-C30A-4B59-8E3A-6CEFBFD1419F}" type="datetime1">
              <a:rPr lang="fr-FR" altLang="fr-FR"/>
              <a:pPr/>
              <a:t>07/11/2015</a:t>
            </a:fld>
            <a:endParaRPr lang="fr-FR" alt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DE6770-F971-44F0-833C-BE92E0E7AB4C}" type="slidenum">
              <a:rPr lang="fr-FR" altLang="fr-FR"/>
              <a:pPr/>
              <a:t>2</a:t>
            </a:fld>
            <a:endParaRPr lang="fr-FR" altLang="fr-FR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919163"/>
            <a:ext cx="4786313" cy="3589337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87913"/>
            <a:ext cx="5207000" cy="4551362"/>
          </a:xfrm>
          <a:ln/>
        </p:spPr>
        <p:txBody>
          <a:bodyPr lIns="93917" tIns="46960" rIns="93917" bIns="46960"/>
          <a:lstStyle/>
          <a:p>
            <a:pPr defTabSz="762000"/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2157438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12D10A5-59B2-487B-B61C-698C790E0170}" type="datetime1">
              <a:rPr lang="fr-FR" altLang="fr-FR"/>
              <a:pPr/>
              <a:t>07/11/2015</a:t>
            </a:fld>
            <a:endParaRPr lang="fr-FR" alt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6A7527-82BB-4C04-88F6-E584DBC65340}" type="slidenum">
              <a:rPr lang="fr-FR" altLang="fr-FR"/>
              <a:pPr/>
              <a:t>3</a:t>
            </a:fld>
            <a:endParaRPr lang="fr-FR" altLang="fr-FR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919163"/>
            <a:ext cx="4786313" cy="3589337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87913"/>
            <a:ext cx="5207000" cy="4551362"/>
          </a:xfrm>
          <a:ln/>
        </p:spPr>
        <p:txBody>
          <a:bodyPr lIns="93917" tIns="46960" rIns="93917" bIns="46960"/>
          <a:lstStyle/>
          <a:p>
            <a:pPr defTabSz="762000"/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104136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55314BA-9469-49E5-869F-B23401F276FC}" type="datetime1">
              <a:rPr lang="fr-FR" altLang="fr-FR"/>
              <a:pPr/>
              <a:t>07/11/2015</a:t>
            </a:fld>
            <a:endParaRPr lang="fr-FR" alt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6D1BD2-5550-4040-BAEB-7821542AC564}" type="slidenum">
              <a:rPr lang="fr-FR" altLang="fr-FR"/>
              <a:pPr/>
              <a:t>4</a:t>
            </a:fld>
            <a:endParaRPr lang="fr-FR" altLang="fr-FR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919163"/>
            <a:ext cx="4786313" cy="3589337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87913"/>
            <a:ext cx="5207000" cy="4551362"/>
          </a:xfrm>
          <a:ln/>
        </p:spPr>
        <p:txBody>
          <a:bodyPr lIns="93917" tIns="46960" rIns="93917" bIns="46960"/>
          <a:lstStyle/>
          <a:p>
            <a:pPr defTabSz="762000"/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2570466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61AF062-AAA3-4993-AEB6-133554F847E5}" type="datetime1">
              <a:rPr lang="fr-FR" altLang="fr-FR"/>
              <a:pPr/>
              <a:t>07/11/2015</a:t>
            </a:fld>
            <a:endParaRPr lang="fr-FR" alt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C8DDEE-1BCB-47DC-B94D-82462175D591}" type="slidenum">
              <a:rPr lang="fr-FR" altLang="fr-FR"/>
              <a:pPr/>
              <a:t>5</a:t>
            </a:fld>
            <a:endParaRPr lang="fr-FR" altLang="fr-FR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919163"/>
            <a:ext cx="4786313" cy="3589337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87913"/>
            <a:ext cx="5207000" cy="4551362"/>
          </a:xfrm>
          <a:ln/>
        </p:spPr>
        <p:txBody>
          <a:bodyPr lIns="93917" tIns="46960" rIns="93917" bIns="46960"/>
          <a:lstStyle/>
          <a:p>
            <a:pPr defTabSz="762000"/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1833406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925" y="44450"/>
            <a:ext cx="8229600" cy="93627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>
          <a:xfrm>
            <a:off x="163773" y="1340768"/>
            <a:ext cx="8856663" cy="4751387"/>
          </a:xfrm>
        </p:spPr>
        <p:txBody>
          <a:bodyPr/>
          <a:lstStyle>
            <a:lvl1pPr marL="342900" indent="-342900">
              <a:buClr>
                <a:srgbClr val="FF0000"/>
              </a:buClr>
              <a:buFont typeface="Arial" panose="020B0604020202020204" pitchFamily="34" charset="0"/>
              <a:buChar char="●"/>
              <a:defRPr/>
            </a:lvl1pPr>
            <a:lvl2pPr marL="742950" indent="-285750">
              <a:buClr>
                <a:srgbClr val="002060"/>
              </a:buClr>
              <a:buFont typeface="Arial" panose="020B0604020202020204" pitchFamily="34" charset="0"/>
              <a:buChar char="▪"/>
              <a:defRPr/>
            </a:lvl2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1278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29200"/>
            <a:ext cx="1825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029200"/>
            <a:ext cx="1825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70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5105400"/>
            <a:ext cx="5638800" cy="990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tx1"/>
                </a:solidFill>
                <a:latin typeface="Times" pitchFamily="18" charset="0"/>
              </a:defRPr>
            </a:lvl1pPr>
          </a:lstStyle>
          <a:p>
            <a:pPr>
              <a:defRPr/>
            </a:pPr>
            <a:r>
              <a:rPr lang="fr-FR"/>
              <a:t>Conférence XXXXX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239000" y="6324600"/>
            <a:ext cx="1905000" cy="45720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fld id="{8E5822D1-AF53-46C6-B4B7-2413675297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292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91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1547813" y="2708275"/>
            <a:ext cx="6119812" cy="1296988"/>
          </a:xfrm>
        </p:spPr>
        <p:txBody>
          <a:bodyPr anchor="ctr" anchorCtr="0"/>
          <a:lstStyle>
            <a:lvl1pPr marL="0" indent="0" algn="ctr">
              <a:buNone/>
              <a:defRPr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695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550" y="115888"/>
            <a:ext cx="7486650" cy="6096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755650" y="1196975"/>
            <a:ext cx="7777163" cy="4752975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376976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2837814"/>
      </p:ext>
    </p:extLst>
  </p:cSld>
  <p:clrMapOvr>
    <a:masterClrMapping/>
  </p:clrMapOvr>
  <p:transition spd="slow"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617710"/>
      </p:ext>
    </p:extLst>
  </p:cSld>
  <p:clrMapOvr>
    <a:masterClrMapping/>
  </p:clrMapOvr>
  <p:transition spd="slow"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25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fr-FR" smtClean="0"/>
              <a:t>Cliquez pour modifier le style du titre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fr-FR" smtClean="0"/>
              <a:t>Cliquez pour modifier les styles du texte du masque</a:t>
            </a:r>
          </a:p>
          <a:p>
            <a:pPr lvl="1"/>
            <a:r>
              <a:rPr lang="es-ES" altLang="fr-FR" smtClean="0"/>
              <a:t>Deuxième niveau</a:t>
            </a:r>
          </a:p>
          <a:p>
            <a:pPr lvl="2"/>
            <a:r>
              <a:rPr lang="es-ES" altLang="fr-FR" smtClean="0"/>
              <a:t>Troisième niveau</a:t>
            </a:r>
          </a:p>
          <a:p>
            <a:pPr lvl="3"/>
            <a:r>
              <a:rPr lang="es-ES" altLang="fr-FR" smtClean="0"/>
              <a:t>Quatrième niveau</a:t>
            </a:r>
          </a:p>
          <a:p>
            <a:pPr lvl="4"/>
            <a:r>
              <a:rPr lang="es-ES" altLang="fr-FR" smtClean="0"/>
              <a:t>Cinquième niveau</a:t>
            </a:r>
          </a:p>
        </p:txBody>
      </p:sp>
      <p:pic>
        <p:nvPicPr>
          <p:cNvPr id="3079" name="Picture 49" descr="Logo ENSTA Bretagne CMJ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75" y="0"/>
            <a:ext cx="11144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981075"/>
            <a:ext cx="8027988" cy="0"/>
          </a:xfrm>
          <a:prstGeom prst="line">
            <a:avLst/>
          </a:prstGeom>
          <a:noFill/>
          <a:ln w="9525">
            <a:solidFill>
              <a:srgbClr val="C8D1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033" name="Espace réservé du pied de page 3"/>
          <p:cNvSpPr txBox="1">
            <a:spLocks noGrp="1"/>
          </p:cNvSpPr>
          <p:nvPr/>
        </p:nvSpPr>
        <p:spPr bwMode="auto">
          <a:xfrm>
            <a:off x="0" y="6532563"/>
            <a:ext cx="914400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fr-FR" sz="1200" dirty="0">
                <a:solidFill>
                  <a:srgbClr val="005C87"/>
                </a:solidFill>
                <a:latin typeface="Times" pitchFamily="18" charset="0"/>
              </a:rPr>
              <a:t>Ecole Nationale Supérieure de Techniques Avancées Bretagne - </a:t>
            </a:r>
            <a:r>
              <a:rPr lang="fr-FR" sz="1200" dirty="0" smtClean="0">
                <a:solidFill>
                  <a:srgbClr val="005C87"/>
                </a:solidFill>
                <a:latin typeface="Times" pitchFamily="18" charset="0"/>
              </a:rPr>
              <a:t>11/15 </a:t>
            </a:r>
            <a:r>
              <a:rPr lang="fr-FR" sz="1200" dirty="0">
                <a:solidFill>
                  <a:srgbClr val="005C87"/>
                </a:solidFill>
                <a:latin typeface="Times" pitchFamily="18" charset="0"/>
              </a:rPr>
              <a:t>– page </a:t>
            </a:r>
            <a:fld id="{2601DC71-1AF5-4940-9CE0-285648ECE0D0}" type="slidenum">
              <a:rPr lang="fr-FR" sz="1200">
                <a:solidFill>
                  <a:srgbClr val="005C87"/>
                </a:solidFill>
                <a:latin typeface="Times" pitchFamily="18" charset="0"/>
              </a:rPr>
              <a:pPr>
                <a:defRPr/>
              </a:pPr>
              <a:t>‹N°›</a:t>
            </a:fld>
            <a:endParaRPr lang="fr-FR" sz="1200" dirty="0">
              <a:solidFill>
                <a:srgbClr val="005C87"/>
              </a:solidFill>
              <a:latin typeface="Times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55" t="51654" r="33649" b="18198"/>
          <a:stretch/>
        </p:blipFill>
        <p:spPr bwMode="auto">
          <a:xfrm>
            <a:off x="7884368" y="5765488"/>
            <a:ext cx="1124585" cy="1036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77" r:id="rId1"/>
    <p:sldLayoutId id="2147484474" r:id="rId2"/>
    <p:sldLayoutId id="2147484475" r:id="rId3"/>
    <p:sldLayoutId id="2147484478" r:id="rId4"/>
    <p:sldLayoutId id="2147484483" r:id="rId5"/>
    <p:sldLayoutId id="2147484484" r:id="rId6"/>
    <p:sldLayoutId id="2147484485" r:id="rId7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5C87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5C87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5C87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5C87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5C87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jpe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7424"/>
            <a:ext cx="9144000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12"/>
          <p:cNvSpPr>
            <a:spLocks noChangeArrowheads="1"/>
          </p:cNvSpPr>
          <p:nvPr/>
        </p:nvSpPr>
        <p:spPr bwMode="auto">
          <a:xfrm>
            <a:off x="298450" y="5941939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s-ES" altLang="fr-FR" sz="2400">
              <a:latin typeface="Times" pitchFamily="18" charset="0"/>
            </a:endParaRPr>
          </a:p>
        </p:txBody>
      </p:sp>
      <p:sp>
        <p:nvSpPr>
          <p:cNvPr id="27652" name="Rectangle 14"/>
          <p:cNvSpPr>
            <a:spLocks noChangeArrowheads="1"/>
          </p:cNvSpPr>
          <p:nvPr/>
        </p:nvSpPr>
        <p:spPr bwMode="auto">
          <a:xfrm>
            <a:off x="8018463" y="5772076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s-ES" altLang="fr-FR" sz="2400">
              <a:latin typeface="Times" pitchFamily="18" charset="0"/>
            </a:endParaRPr>
          </a:p>
        </p:txBody>
      </p:sp>
      <p:sp>
        <p:nvSpPr>
          <p:cNvPr id="27653" name="Rectangle 21"/>
          <p:cNvSpPr>
            <a:spLocks noChangeArrowheads="1"/>
          </p:cNvSpPr>
          <p:nvPr/>
        </p:nvSpPr>
        <p:spPr bwMode="auto">
          <a:xfrm>
            <a:off x="569913" y="4625727"/>
            <a:ext cx="80645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ts val="300"/>
              </a:spcBef>
              <a:buClr>
                <a:srgbClr val="000000"/>
              </a:buClr>
              <a:buSzPct val="100000"/>
            </a:pPr>
            <a:r>
              <a:rPr lang="fr-FR" altLang="fr-FR" sz="2800" dirty="0" smtClean="0">
                <a:solidFill>
                  <a:srgbClr val="0000FF"/>
                </a:solidFill>
                <a:latin typeface="Helvetica" pitchFamily="34" charset="0"/>
                <a:cs typeface="Helvetica" pitchFamily="34" charset="0"/>
              </a:rPr>
              <a:t>Introduction à la Modélisation et Simulation</a:t>
            </a:r>
          </a:p>
          <a:p>
            <a:pPr>
              <a:spcBef>
                <a:spcPts val="300"/>
              </a:spcBef>
              <a:buClr>
                <a:srgbClr val="000000"/>
              </a:buClr>
              <a:buSzPct val="100000"/>
            </a:pPr>
            <a:r>
              <a:rPr lang="fr-FR" altLang="fr-FR" sz="2800" dirty="0" smtClean="0">
                <a:solidFill>
                  <a:srgbClr val="0000FF"/>
                </a:solidFill>
                <a:latin typeface="Helvetica" pitchFamily="34" charset="0"/>
                <a:cs typeface="Helvetica" pitchFamily="34" charset="0"/>
              </a:rPr>
              <a:t>TD Simulation Pas à Pas / Intégration</a:t>
            </a:r>
          </a:p>
          <a:p>
            <a:pPr>
              <a:spcBef>
                <a:spcPts val="300"/>
              </a:spcBef>
              <a:buClr>
                <a:srgbClr val="000000"/>
              </a:buClr>
              <a:buSzPct val="100000"/>
            </a:pPr>
            <a:r>
              <a:rPr lang="fr-FR" altLang="fr-FR" sz="2000" dirty="0" smtClean="0">
                <a:solidFill>
                  <a:srgbClr val="808080"/>
                </a:solidFill>
                <a:latin typeface="Helvetica" pitchFamily="34" charset="0"/>
                <a:cs typeface="Helvetica" pitchFamily="34" charset="0"/>
              </a:rPr>
              <a:t>Olivier VERRON – </a:t>
            </a:r>
            <a:r>
              <a:rPr lang="fr-FR" altLang="fr-FR" sz="2000" dirty="0">
                <a:solidFill>
                  <a:srgbClr val="808080"/>
                </a:solidFill>
                <a:latin typeface="Helvetica" pitchFamily="34" charset="0"/>
                <a:cs typeface="Helvetica" pitchFamily="34" charset="0"/>
              </a:rPr>
              <a:t>simuenstabretagne@gmail.com</a:t>
            </a:r>
            <a:endParaRPr lang="fr-FR" altLang="fr-FR" sz="2000" dirty="0" smtClean="0">
              <a:solidFill>
                <a:srgbClr val="0000FF"/>
              </a:solidFill>
              <a:latin typeface="Helvetica" pitchFamily="34" charset="0"/>
              <a:cs typeface="Helvetica" pitchFamily="34" charset="0"/>
            </a:endParaRPr>
          </a:p>
          <a:p>
            <a:pPr>
              <a:spcBef>
                <a:spcPts val="300"/>
              </a:spcBef>
              <a:buClr>
                <a:srgbClr val="000000"/>
              </a:buClr>
              <a:buSzPct val="100000"/>
            </a:pPr>
            <a:r>
              <a:rPr lang="fr-FR" altLang="fr-FR" sz="2000" dirty="0" smtClean="0">
                <a:solidFill>
                  <a:schemeClr val="accent2"/>
                </a:solidFill>
                <a:latin typeface="Helvetica" pitchFamily="34" charset="0"/>
                <a:cs typeface="Helvetica" pitchFamily="34" charset="0"/>
              </a:rPr>
              <a:t>25 Novembre 2015</a:t>
            </a:r>
          </a:p>
          <a:p>
            <a:pPr>
              <a:spcBef>
                <a:spcPts val="300"/>
              </a:spcBef>
              <a:buClr>
                <a:srgbClr val="000000"/>
              </a:buClr>
              <a:buSzPct val="100000"/>
            </a:pPr>
            <a:r>
              <a:rPr lang="fr-FR" altLang="fr-FR" sz="2000" dirty="0" smtClean="0">
                <a:solidFill>
                  <a:schemeClr val="accent2"/>
                </a:solidFill>
                <a:latin typeface="Helvetica" pitchFamily="34" charset="0"/>
                <a:cs typeface="Helvetica" pitchFamily="34" charset="0"/>
              </a:rPr>
              <a:t>Auteur </a:t>
            </a:r>
            <a:r>
              <a:rPr lang="fr-FR" altLang="fr-FR" sz="2000" dirty="0" smtClean="0">
                <a:solidFill>
                  <a:schemeClr val="accent2"/>
                </a:solidFill>
                <a:latin typeface="Helvetica" pitchFamily="34" charset="0"/>
                <a:cs typeface="Helvetica" pitchFamily="34" charset="0"/>
              </a:rPr>
              <a:t>des planches:  Jean-Louis IGARZA</a:t>
            </a:r>
            <a:endParaRPr lang="fr-FR" altLang="fr-FR" dirty="0">
              <a:solidFill>
                <a:schemeClr val="bg2"/>
              </a:solidFill>
              <a:latin typeface="Helvetica" pitchFamily="34" charset="0"/>
            </a:endParaRPr>
          </a:p>
        </p:txBody>
      </p:sp>
      <p:pic>
        <p:nvPicPr>
          <p:cNvPr id="27654" name="Picture 31" descr="PICT00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088" y="1325489"/>
            <a:ext cx="1454150" cy="148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32" descr="TFV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889176"/>
            <a:ext cx="1482725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33" descr="etudiants9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075" y="2889176"/>
            <a:ext cx="14859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7" name="Picture 34" descr="Logo ENSTA Bretagne CMJ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87325"/>
            <a:ext cx="1512888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55" t="51654" r="33649" b="18198"/>
          <a:stretch/>
        </p:blipFill>
        <p:spPr bwMode="auto">
          <a:xfrm>
            <a:off x="7447847" y="303461"/>
            <a:ext cx="1389938" cy="128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dirty="0"/>
              <a:t>Principe général de</a:t>
            </a:r>
            <a:br>
              <a:rPr lang="fr-FR" altLang="fr-FR" dirty="0"/>
            </a:br>
            <a:r>
              <a:rPr lang="fr-FR" altLang="fr-FR" dirty="0"/>
              <a:t>la </a:t>
            </a:r>
            <a:r>
              <a:rPr lang="fr-FR" altLang="fr-FR" dirty="0" smtClean="0"/>
              <a:t>Simulation « pas à pas » à pas négocié</a:t>
            </a:r>
            <a:endParaRPr lang="fr-FR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06525"/>
            <a:ext cx="8791575" cy="5191125"/>
          </a:xfrm>
          <a:noFill/>
          <a:ln/>
        </p:spPr>
        <p:txBody>
          <a:bodyPr lIns="90488" tIns="44450" rIns="90488" bIns="44450">
            <a:normAutofit fontScale="92500" lnSpcReduction="20000"/>
          </a:bodyPr>
          <a:lstStyle/>
          <a:p>
            <a:pPr marL="525463" lvl="1" indent="41275" defTabSz="892175">
              <a:buFont typeface="Wingdings" pitchFamily="2" charset="2"/>
              <a:buNone/>
            </a:pPr>
            <a:r>
              <a:rPr lang="fr-FR" altLang="fr-FR" u="sng" dirty="0"/>
              <a:t>Remarque</a:t>
            </a:r>
            <a:r>
              <a:rPr lang="fr-FR" altLang="fr-FR" dirty="0"/>
              <a:t>: on dit aussi "</a:t>
            </a:r>
            <a:r>
              <a:rPr lang="fr-FR" altLang="fr-FR" b="1" i="1" dirty="0"/>
              <a:t>incrémentale</a:t>
            </a:r>
            <a:r>
              <a:rPr lang="fr-FR" altLang="fr-FR" dirty="0"/>
              <a:t>", "</a:t>
            </a:r>
            <a:r>
              <a:rPr lang="fr-FR" altLang="fr-FR" b="1" i="1" dirty="0"/>
              <a:t>par échelon de temps </a:t>
            </a:r>
            <a:r>
              <a:rPr lang="fr-FR" altLang="fr-FR" dirty="0"/>
              <a:t>" </a:t>
            </a:r>
            <a:br>
              <a:rPr lang="fr-FR" altLang="fr-FR" dirty="0"/>
            </a:br>
            <a:endParaRPr lang="fr-FR" altLang="fr-FR" sz="1000" dirty="0"/>
          </a:p>
          <a:p>
            <a:pPr marL="334963" indent="-334963" defTabSz="892175"/>
            <a:r>
              <a:rPr lang="fr-FR" altLang="fr-FR" dirty="0"/>
              <a:t> Principe: </a:t>
            </a:r>
          </a:p>
          <a:p>
            <a:pPr marL="525463" lvl="1" indent="41275" defTabSz="892175"/>
            <a:r>
              <a:rPr lang="fr-FR" altLang="fr-FR" dirty="0"/>
              <a:t> on scrute chaque entité </a:t>
            </a:r>
            <a:r>
              <a:rPr lang="fr-FR" altLang="fr-FR" dirty="0" smtClean="0"/>
              <a:t>pour connaitre le pas de temps de chacune. On prend le plus petit</a:t>
            </a:r>
          </a:p>
          <a:p>
            <a:pPr marL="525463" lvl="1" indent="41275" defTabSz="892175"/>
            <a:r>
              <a:rPr lang="fr-FR" altLang="fr-FR" dirty="0" smtClean="0"/>
              <a:t> </a:t>
            </a:r>
            <a:r>
              <a:rPr lang="fr-FR" altLang="fr-FR" dirty="0"/>
              <a:t>la date "courante" est une variable d'état du système</a:t>
            </a:r>
            <a:br>
              <a:rPr lang="fr-FR" altLang="fr-FR" dirty="0"/>
            </a:br>
            <a:r>
              <a:rPr lang="fr-FR" altLang="fr-FR" dirty="0"/>
              <a:t>(variable "endogène") incrémentée à chaque itération </a:t>
            </a:r>
            <a:r>
              <a:rPr lang="fr-FR" altLang="fr-FR" dirty="0" smtClean="0"/>
              <a:t>de la durée identifiée à l’étape précédente:</a:t>
            </a:r>
            <a:endParaRPr lang="fr-FR" altLang="fr-FR" dirty="0"/>
          </a:p>
          <a:p>
            <a:pPr marL="525463" lvl="1" indent="41275" algn="ctr" defTabSz="892175">
              <a:buFont typeface="Wingdings" pitchFamily="2" charset="2"/>
              <a:buNone/>
            </a:pPr>
            <a:r>
              <a:rPr lang="fr-FR" altLang="fr-FR" b="1" dirty="0"/>
              <a:t>T     </a:t>
            </a:r>
            <a:r>
              <a:rPr lang="fr-FR" altLang="fr-FR" b="1" dirty="0" err="1"/>
              <a:t>T</a:t>
            </a:r>
            <a:r>
              <a:rPr lang="fr-FR" altLang="fr-FR" b="1" dirty="0"/>
              <a:t> + </a:t>
            </a:r>
            <a:r>
              <a:rPr lang="fr-FR" altLang="fr-FR" b="1" dirty="0">
                <a:latin typeface="Symbol" pitchFamily="18" charset="2"/>
              </a:rPr>
              <a:t>D</a:t>
            </a:r>
            <a:r>
              <a:rPr lang="fr-FR" altLang="fr-FR" b="1" dirty="0"/>
              <a:t>T</a:t>
            </a:r>
            <a:endParaRPr lang="fr-FR" altLang="fr-FR" dirty="0"/>
          </a:p>
          <a:p>
            <a:pPr marL="525463" lvl="1" indent="41275" defTabSz="892175"/>
            <a:r>
              <a:rPr lang="fr-FR" altLang="fr-FR" dirty="0"/>
              <a:t> on scrute chaque entité pour mettre à jour son état, on "traite" les «événements» éventuels l'ayant affectée pendant l'intervalle [T , T + </a:t>
            </a:r>
            <a:r>
              <a:rPr lang="fr-FR" altLang="fr-FR" dirty="0">
                <a:latin typeface="Symbol" pitchFamily="18" charset="2"/>
              </a:rPr>
              <a:t>D</a:t>
            </a:r>
            <a:r>
              <a:rPr lang="fr-FR" altLang="fr-FR" dirty="0"/>
              <a:t>T] et on incrémente ses variables continues de l'incrément correspondant.</a:t>
            </a:r>
          </a:p>
        </p:txBody>
      </p:sp>
      <p:sp>
        <p:nvSpPr>
          <p:cNvPr id="89092" name="Line 4"/>
          <p:cNvSpPr>
            <a:spLocks noChangeShapeType="1"/>
          </p:cNvSpPr>
          <p:nvPr/>
        </p:nvSpPr>
        <p:spPr bwMode="auto">
          <a:xfrm>
            <a:off x="4125913" y="4581128"/>
            <a:ext cx="292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5448348"/>
      </p:ext>
    </p:extLst>
  </p:cSld>
  <p:clrMapOvr>
    <a:masterClrMapping/>
  </p:clrMapOvr>
  <p:transition spd="slow"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/>
              <a:t>Simulation "pas à pas"</a:t>
            </a:r>
            <a:endParaRPr lang="fr-FR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47700" y="1058863"/>
            <a:ext cx="8496300" cy="5249862"/>
          </a:xfrm>
          <a:noFill/>
          <a:ln/>
        </p:spPr>
        <p:txBody>
          <a:bodyPr lIns="90488" tIns="44450" rIns="90488" bIns="44450">
            <a:normAutofit lnSpcReduction="10000"/>
          </a:bodyPr>
          <a:lstStyle/>
          <a:p>
            <a:pPr marL="334963" indent="-334963" defTabSz="892175">
              <a:lnSpc>
                <a:spcPct val="110000"/>
              </a:lnSpc>
            </a:pPr>
            <a:r>
              <a:rPr lang="fr-FR" altLang="fr-FR" dirty="0"/>
              <a:t>  </a:t>
            </a:r>
            <a:r>
              <a:rPr lang="fr-FR" altLang="fr-FR" u="sng" dirty="0"/>
              <a:t>Cas des simulations qui ne comportent que des variables d'état continues</a:t>
            </a:r>
            <a:r>
              <a:rPr lang="fr-FR" altLang="fr-FR" dirty="0"/>
              <a:t>:</a:t>
            </a:r>
          </a:p>
          <a:p>
            <a:pPr marL="725488" lvl="1" indent="-266700" defTabSz="892175">
              <a:lnSpc>
                <a:spcPct val="110000"/>
              </a:lnSpc>
              <a:buFont typeface="Wingdings" pitchFamily="2" charset="2"/>
              <a:buNone/>
            </a:pPr>
            <a:r>
              <a:rPr lang="fr-FR" altLang="fr-FR" u="sng" dirty="0"/>
              <a:t>Exemple</a:t>
            </a:r>
            <a:r>
              <a:rPr lang="fr-FR" altLang="fr-FR" dirty="0"/>
              <a:t>: trajectoire d'un </a:t>
            </a:r>
            <a:r>
              <a:rPr lang="fr-FR" altLang="fr-FR" dirty="0" smtClean="0"/>
              <a:t>bateau à voile…</a:t>
            </a:r>
            <a:endParaRPr lang="fr-FR" altLang="fr-FR" dirty="0"/>
          </a:p>
          <a:p>
            <a:pPr marL="725488" lvl="1" indent="-266700" defTabSz="892175">
              <a:lnSpc>
                <a:spcPct val="110000"/>
              </a:lnSpc>
            </a:pPr>
            <a:r>
              <a:rPr lang="fr-FR" altLang="fr-FR" dirty="0"/>
              <a:t> Généralement: lois d'évolution régies par des </a:t>
            </a:r>
            <a:r>
              <a:rPr lang="fr-FR" altLang="fr-FR" i="1" dirty="0">
                <a:solidFill>
                  <a:schemeClr val="accent2"/>
                </a:solidFill>
              </a:rPr>
              <a:t>équations différentielles linéaires</a:t>
            </a:r>
          </a:p>
          <a:p>
            <a:pPr marL="1116013" lvl="2" indent="-223838" defTabSz="892175">
              <a:lnSpc>
                <a:spcPct val="110000"/>
              </a:lnSpc>
            </a:pPr>
            <a:r>
              <a:rPr lang="fr-FR" altLang="fr-FR" dirty="0"/>
              <a:t> la résolution relève du calcul numérique;</a:t>
            </a:r>
            <a:br>
              <a:rPr lang="fr-FR" altLang="fr-FR" dirty="0"/>
            </a:br>
            <a:r>
              <a:rPr lang="fr-FR" altLang="fr-FR" dirty="0"/>
              <a:t>pour les systèmes linéaires, méthode de Runge-</a:t>
            </a:r>
            <a:r>
              <a:rPr lang="fr-FR" altLang="fr-FR" dirty="0" err="1"/>
              <a:t>Kutta</a:t>
            </a:r>
            <a:r>
              <a:rPr lang="fr-FR" altLang="fr-FR" dirty="0"/>
              <a:t>, (d'ordre 2 à 4), la plus indiquée et la plus </a:t>
            </a:r>
            <a:r>
              <a:rPr lang="fr-FR" altLang="fr-FR" dirty="0" smtClean="0"/>
              <a:t>utilisée.</a:t>
            </a:r>
          </a:p>
          <a:p>
            <a:pPr marL="1116013" lvl="2" indent="-223838" defTabSz="892175">
              <a:lnSpc>
                <a:spcPct val="110000"/>
              </a:lnSpc>
            </a:pPr>
            <a:r>
              <a:rPr lang="fr-FR" altLang="fr-FR" dirty="0" smtClean="0"/>
              <a:t>Utilisation possible de la méthode d’Euler plus simple…</a:t>
            </a:r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65743361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8640"/>
            <a:ext cx="73152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t"/>
          <a:lstStyle/>
          <a:p>
            <a:pPr defTabSz="892175"/>
            <a:r>
              <a:rPr lang="fr-FR" altLang="fr-FR" dirty="0"/>
              <a:t>« Pas à pas » et événements 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171574"/>
            <a:ext cx="8750300" cy="4993729"/>
          </a:xfrm>
          <a:noFill/>
          <a:ln/>
        </p:spPr>
        <p:txBody>
          <a:bodyPr lIns="90488" tIns="44450" rIns="90488" bIns="44450">
            <a:normAutofit fontScale="92500" lnSpcReduction="10000"/>
          </a:bodyPr>
          <a:lstStyle/>
          <a:p>
            <a:pPr marL="334963" indent="-334963" defTabSz="892175">
              <a:lnSpc>
                <a:spcPct val="80000"/>
              </a:lnSpc>
            </a:pPr>
            <a:r>
              <a:rPr lang="fr-FR" altLang="fr-FR" dirty="0"/>
              <a:t>  </a:t>
            </a:r>
            <a:r>
              <a:rPr lang="fr-FR" altLang="fr-FR" dirty="0">
                <a:solidFill>
                  <a:srgbClr val="FF0000"/>
                </a:solidFill>
              </a:rPr>
              <a:t>Cas des événements implicites:</a:t>
            </a:r>
            <a:endParaRPr lang="fr-FR" altLang="fr-FR" dirty="0"/>
          </a:p>
          <a:p>
            <a:pPr marL="725488" lvl="1" indent="-266700" defTabSz="892175">
              <a:lnSpc>
                <a:spcPct val="80000"/>
              </a:lnSpc>
            </a:pPr>
            <a:r>
              <a:rPr lang="fr-FR" altLang="fr-FR" dirty="0"/>
              <a:t>  on «scrute» le système à intervalles réguliers: dès qu’une condition d’événement est remplie, on exécute l’événement.</a:t>
            </a:r>
          </a:p>
          <a:p>
            <a:pPr marL="725488" lvl="1" indent="-266700" defTabSz="892175">
              <a:lnSpc>
                <a:spcPct val="80000"/>
              </a:lnSpc>
              <a:buFont typeface="Wingdings" pitchFamily="2" charset="2"/>
              <a:buNone/>
            </a:pPr>
            <a:r>
              <a:rPr lang="fr-FR" altLang="fr-FR" dirty="0"/>
              <a:t> </a:t>
            </a:r>
            <a:r>
              <a:rPr lang="fr-FR" altLang="fr-FR" b="1" u="sng" dirty="0"/>
              <a:t>2 Inconvénients </a:t>
            </a:r>
            <a:r>
              <a:rPr lang="fr-FR" altLang="fr-FR" dirty="0"/>
              <a:t>:</a:t>
            </a:r>
          </a:p>
          <a:p>
            <a:pPr marL="725488" lvl="1" indent="-266700" defTabSz="892175">
              <a:lnSpc>
                <a:spcPct val="80000"/>
              </a:lnSpc>
            </a:pPr>
            <a:r>
              <a:rPr lang="fr-FR" altLang="fr-FR" dirty="0"/>
              <a:t>  événements exécutés à la fin du pas de temps, à la date</a:t>
            </a:r>
            <a:br>
              <a:rPr lang="fr-FR" altLang="fr-FR" dirty="0"/>
            </a:br>
            <a:r>
              <a:rPr lang="fr-FR" altLang="fr-FR" dirty="0"/>
              <a:t> T + </a:t>
            </a:r>
            <a:r>
              <a:rPr lang="fr-FR" altLang="fr-FR" dirty="0">
                <a:latin typeface="Symbol" pitchFamily="18" charset="2"/>
              </a:rPr>
              <a:t>D</a:t>
            </a:r>
            <a:r>
              <a:rPr lang="fr-FR" altLang="fr-FR" dirty="0"/>
              <a:t>T   au lieu de la date réelle T’ :  T &lt; T’ </a:t>
            </a:r>
            <a:r>
              <a:rPr lang="fr-FR" altLang="fr-FR" dirty="0">
                <a:sym typeface="Symbol" pitchFamily="18" charset="2"/>
              </a:rPr>
              <a:t></a:t>
            </a:r>
            <a:r>
              <a:rPr lang="fr-FR" altLang="fr-FR" dirty="0"/>
              <a:t> T + </a:t>
            </a:r>
            <a:r>
              <a:rPr lang="fr-FR" altLang="fr-FR" dirty="0">
                <a:latin typeface="Symbol" pitchFamily="18" charset="2"/>
              </a:rPr>
              <a:t>D</a:t>
            </a:r>
            <a:r>
              <a:rPr lang="fr-FR" altLang="fr-FR" dirty="0"/>
              <a:t>T ,</a:t>
            </a:r>
          </a:p>
          <a:p>
            <a:pPr marL="725488" lvl="1" indent="-266700" defTabSz="892175">
              <a:lnSpc>
                <a:spcPct val="80000"/>
              </a:lnSpc>
            </a:pPr>
            <a:r>
              <a:rPr lang="fr-FR" altLang="fr-FR" dirty="0"/>
              <a:t>  examens de pas de temps où «il ne se passe rien»</a:t>
            </a:r>
          </a:p>
          <a:p>
            <a:pPr marL="334963" indent="-334963" defTabSz="892175">
              <a:lnSpc>
                <a:spcPct val="80000"/>
              </a:lnSpc>
            </a:pPr>
            <a:r>
              <a:rPr lang="fr-FR" altLang="fr-FR" dirty="0">
                <a:solidFill>
                  <a:srgbClr val="FF0000"/>
                </a:solidFill>
              </a:rPr>
              <a:t> Cas des événements explicites :</a:t>
            </a:r>
          </a:p>
          <a:p>
            <a:pPr marL="725488" lvl="1" indent="-266700" defTabSz="892175">
              <a:lnSpc>
                <a:spcPct val="80000"/>
              </a:lnSpc>
            </a:pPr>
            <a:r>
              <a:rPr lang="fr-FR" altLang="fr-FR" dirty="0"/>
              <a:t> ils sont traités quelquefois (voir plus loin) comme des événements implicites dont la condition serait:</a:t>
            </a:r>
          </a:p>
          <a:p>
            <a:pPr marL="725488" lvl="1" indent="-266700" algn="ctr" defTabSz="892175">
              <a:lnSpc>
                <a:spcPct val="80000"/>
              </a:lnSpc>
              <a:buFont typeface="Wingdings" pitchFamily="2" charset="2"/>
              <a:buNone/>
            </a:pPr>
            <a:r>
              <a:rPr lang="fr-FR" altLang="fr-FR" dirty="0"/>
              <a:t>(T + </a:t>
            </a:r>
            <a:r>
              <a:rPr lang="fr-FR" altLang="fr-FR" dirty="0">
                <a:latin typeface="Symbol" pitchFamily="18" charset="2"/>
              </a:rPr>
              <a:t>D</a:t>
            </a:r>
            <a:r>
              <a:rPr lang="fr-FR" altLang="fr-FR" dirty="0"/>
              <a:t>T) - D(X,T) &gt; 0</a:t>
            </a:r>
          </a:p>
          <a:p>
            <a:pPr marL="725488" lvl="1" indent="-266700" defTabSz="892175">
              <a:lnSpc>
                <a:spcPct val="80000"/>
              </a:lnSpc>
              <a:buFont typeface="Wingdings" pitchFamily="2" charset="2"/>
              <a:buNone/>
            </a:pPr>
            <a:r>
              <a:rPr lang="fr-FR" altLang="fr-FR" i="1" dirty="0"/>
              <a:t>mais la méthode "pure" ne permet pas de les traiter</a:t>
            </a:r>
            <a:r>
              <a:rPr lang="fr-FR" altLang="fr-FR" dirty="0"/>
              <a:t> </a:t>
            </a:r>
            <a:r>
              <a:rPr lang="fr-FR" altLang="fr-FR" dirty="0" smtClean="0"/>
              <a:t>!</a:t>
            </a:r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75406622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7" y="188640"/>
            <a:ext cx="7146925" cy="768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t"/>
          <a:lstStyle/>
          <a:p>
            <a:pPr defTabSz="892175"/>
            <a:r>
              <a:rPr lang="fr-FR" altLang="fr-FR" dirty="0"/>
              <a:t>« Pas à pas »: Organigramme</a:t>
            </a:r>
          </a:p>
        </p:txBody>
      </p:sp>
      <p:grpSp>
        <p:nvGrpSpPr>
          <p:cNvPr id="95283" name="Group 51"/>
          <p:cNvGrpSpPr>
            <a:grpSpLocks/>
          </p:cNvGrpSpPr>
          <p:nvPr/>
        </p:nvGrpSpPr>
        <p:grpSpPr bwMode="auto">
          <a:xfrm>
            <a:off x="1908175" y="1143000"/>
            <a:ext cx="5659438" cy="5259388"/>
            <a:chOff x="1335" y="720"/>
            <a:chExt cx="3565" cy="3313"/>
          </a:xfrm>
        </p:grpSpPr>
        <p:sp>
          <p:nvSpPr>
            <p:cNvPr id="95236" name="Rectangle 4"/>
            <p:cNvSpPr>
              <a:spLocks noChangeArrowheads="1"/>
            </p:cNvSpPr>
            <p:nvPr/>
          </p:nvSpPr>
          <p:spPr bwMode="auto">
            <a:xfrm>
              <a:off x="2625" y="720"/>
              <a:ext cx="407" cy="1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5237" name="Rectangle 5"/>
            <p:cNvSpPr>
              <a:spLocks noChangeArrowheads="1"/>
            </p:cNvSpPr>
            <p:nvPr/>
          </p:nvSpPr>
          <p:spPr bwMode="auto">
            <a:xfrm>
              <a:off x="2474" y="1075"/>
              <a:ext cx="701" cy="1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5238" name="Freeform 6"/>
            <p:cNvSpPr>
              <a:spLocks/>
            </p:cNvSpPr>
            <p:nvPr/>
          </p:nvSpPr>
          <p:spPr bwMode="auto">
            <a:xfrm>
              <a:off x="2469" y="1071"/>
              <a:ext cx="709" cy="186"/>
            </a:xfrm>
            <a:custGeom>
              <a:avLst/>
              <a:gdLst>
                <a:gd name="T0" fmla="*/ 0 w 768"/>
                <a:gd name="T1" fmla="*/ 0 h 186"/>
                <a:gd name="T2" fmla="*/ 0 w 768"/>
                <a:gd name="T3" fmla="*/ 185 h 186"/>
                <a:gd name="T4" fmla="*/ 767 w 768"/>
                <a:gd name="T5" fmla="*/ 185 h 186"/>
                <a:gd name="T6" fmla="*/ 767 w 768"/>
                <a:gd name="T7" fmla="*/ 0 h 186"/>
                <a:gd name="T8" fmla="*/ 0 w 768"/>
                <a:gd name="T9" fmla="*/ 0 h 186"/>
                <a:gd name="T10" fmla="*/ 5 w 768"/>
                <a:gd name="T11" fmla="*/ 9 h 186"/>
                <a:gd name="T12" fmla="*/ 762 w 768"/>
                <a:gd name="T13" fmla="*/ 9 h 186"/>
                <a:gd name="T14" fmla="*/ 756 w 768"/>
                <a:gd name="T15" fmla="*/ 4 h 186"/>
                <a:gd name="T16" fmla="*/ 756 w 768"/>
                <a:gd name="T17" fmla="*/ 179 h 186"/>
                <a:gd name="T18" fmla="*/ 762 w 768"/>
                <a:gd name="T19" fmla="*/ 174 h 186"/>
                <a:gd name="T20" fmla="*/ 5 w 768"/>
                <a:gd name="T21" fmla="*/ 174 h 186"/>
                <a:gd name="T22" fmla="*/ 11 w 768"/>
                <a:gd name="T23" fmla="*/ 179 h 186"/>
                <a:gd name="T24" fmla="*/ 11 w 768"/>
                <a:gd name="T25" fmla="*/ 4 h 186"/>
                <a:gd name="T26" fmla="*/ 5 w 768"/>
                <a:gd name="T27" fmla="*/ 9 h 186"/>
                <a:gd name="T28" fmla="*/ 0 w 768"/>
                <a:gd name="T2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8" h="186">
                  <a:moveTo>
                    <a:pt x="0" y="0"/>
                  </a:moveTo>
                  <a:lnTo>
                    <a:pt x="0" y="185"/>
                  </a:lnTo>
                  <a:lnTo>
                    <a:pt x="767" y="185"/>
                  </a:lnTo>
                  <a:lnTo>
                    <a:pt x="767" y="0"/>
                  </a:lnTo>
                  <a:lnTo>
                    <a:pt x="0" y="0"/>
                  </a:lnTo>
                  <a:lnTo>
                    <a:pt x="5" y="9"/>
                  </a:lnTo>
                  <a:lnTo>
                    <a:pt x="762" y="9"/>
                  </a:lnTo>
                  <a:lnTo>
                    <a:pt x="756" y="4"/>
                  </a:lnTo>
                  <a:lnTo>
                    <a:pt x="756" y="179"/>
                  </a:lnTo>
                  <a:lnTo>
                    <a:pt x="762" y="174"/>
                  </a:lnTo>
                  <a:lnTo>
                    <a:pt x="5" y="174"/>
                  </a:lnTo>
                  <a:lnTo>
                    <a:pt x="11" y="179"/>
                  </a:lnTo>
                  <a:lnTo>
                    <a:pt x="11" y="4"/>
                  </a:lnTo>
                  <a:lnTo>
                    <a:pt x="5" y="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5239" name="Rectangle 7"/>
            <p:cNvSpPr>
              <a:spLocks noChangeArrowheads="1"/>
            </p:cNvSpPr>
            <p:nvPr/>
          </p:nvSpPr>
          <p:spPr bwMode="auto">
            <a:xfrm>
              <a:off x="2037" y="1424"/>
              <a:ext cx="1796" cy="3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GB" altLang="fr-FR">
                <a:latin typeface="Arial" charset="0"/>
              </a:endParaRPr>
            </a:p>
          </p:txBody>
        </p:sp>
        <p:sp>
          <p:nvSpPr>
            <p:cNvPr id="95240" name="Freeform 8"/>
            <p:cNvSpPr>
              <a:spLocks/>
            </p:cNvSpPr>
            <p:nvPr/>
          </p:nvSpPr>
          <p:spPr bwMode="auto">
            <a:xfrm>
              <a:off x="1551" y="1994"/>
              <a:ext cx="2586" cy="510"/>
            </a:xfrm>
            <a:custGeom>
              <a:avLst/>
              <a:gdLst>
                <a:gd name="T0" fmla="*/ 183 w 2802"/>
                <a:gd name="T1" fmla="*/ 0 h 510"/>
                <a:gd name="T2" fmla="*/ 0 w 2802"/>
                <a:gd name="T3" fmla="*/ 247 h 510"/>
                <a:gd name="T4" fmla="*/ 183 w 2802"/>
                <a:gd name="T5" fmla="*/ 509 h 510"/>
                <a:gd name="T6" fmla="*/ 2611 w 2802"/>
                <a:gd name="T7" fmla="*/ 509 h 510"/>
                <a:gd name="T8" fmla="*/ 2801 w 2802"/>
                <a:gd name="T9" fmla="*/ 247 h 510"/>
                <a:gd name="T10" fmla="*/ 2611 w 2802"/>
                <a:gd name="T11" fmla="*/ 0 h 510"/>
                <a:gd name="T12" fmla="*/ 183 w 2802"/>
                <a:gd name="T13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02" h="510">
                  <a:moveTo>
                    <a:pt x="183" y="0"/>
                  </a:moveTo>
                  <a:lnTo>
                    <a:pt x="0" y="247"/>
                  </a:lnTo>
                  <a:lnTo>
                    <a:pt x="183" y="509"/>
                  </a:lnTo>
                  <a:lnTo>
                    <a:pt x="2611" y="509"/>
                  </a:lnTo>
                  <a:lnTo>
                    <a:pt x="2801" y="247"/>
                  </a:lnTo>
                  <a:lnTo>
                    <a:pt x="2611" y="0"/>
                  </a:lnTo>
                  <a:lnTo>
                    <a:pt x="18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5241" name="Freeform 9"/>
            <p:cNvSpPr>
              <a:spLocks/>
            </p:cNvSpPr>
            <p:nvPr/>
          </p:nvSpPr>
          <p:spPr bwMode="auto">
            <a:xfrm>
              <a:off x="1429" y="1990"/>
              <a:ext cx="2993" cy="520"/>
            </a:xfrm>
            <a:custGeom>
              <a:avLst/>
              <a:gdLst>
                <a:gd name="T0" fmla="*/ 187 w 2814"/>
                <a:gd name="T1" fmla="*/ 0 h 520"/>
                <a:gd name="T2" fmla="*/ 0 w 2814"/>
                <a:gd name="T3" fmla="*/ 252 h 520"/>
                <a:gd name="T4" fmla="*/ 187 w 2814"/>
                <a:gd name="T5" fmla="*/ 519 h 520"/>
                <a:gd name="T6" fmla="*/ 2619 w 2814"/>
                <a:gd name="T7" fmla="*/ 519 h 520"/>
                <a:gd name="T8" fmla="*/ 2813 w 2814"/>
                <a:gd name="T9" fmla="*/ 252 h 520"/>
                <a:gd name="T10" fmla="*/ 2619 w 2814"/>
                <a:gd name="T11" fmla="*/ 0 h 520"/>
                <a:gd name="T12" fmla="*/ 187 w 2814"/>
                <a:gd name="T13" fmla="*/ 0 h 520"/>
                <a:gd name="T14" fmla="*/ 189 w 2814"/>
                <a:gd name="T15" fmla="*/ 9 h 520"/>
                <a:gd name="T16" fmla="*/ 2617 w 2814"/>
                <a:gd name="T17" fmla="*/ 9 h 520"/>
                <a:gd name="T18" fmla="*/ 2613 w 2814"/>
                <a:gd name="T19" fmla="*/ 7 h 520"/>
                <a:gd name="T20" fmla="*/ 2803 w 2814"/>
                <a:gd name="T21" fmla="*/ 256 h 520"/>
                <a:gd name="T22" fmla="*/ 2801 w 2814"/>
                <a:gd name="T23" fmla="*/ 249 h 520"/>
                <a:gd name="T24" fmla="*/ 2611 w 2814"/>
                <a:gd name="T25" fmla="*/ 510 h 520"/>
                <a:gd name="T26" fmla="*/ 2617 w 2814"/>
                <a:gd name="T27" fmla="*/ 507 h 520"/>
                <a:gd name="T28" fmla="*/ 189 w 2814"/>
                <a:gd name="T29" fmla="*/ 507 h 520"/>
                <a:gd name="T30" fmla="*/ 194 w 2814"/>
                <a:gd name="T31" fmla="*/ 510 h 520"/>
                <a:gd name="T32" fmla="*/ 12 w 2814"/>
                <a:gd name="T33" fmla="*/ 249 h 520"/>
                <a:gd name="T34" fmla="*/ 10 w 2814"/>
                <a:gd name="T35" fmla="*/ 256 h 520"/>
                <a:gd name="T36" fmla="*/ 192 w 2814"/>
                <a:gd name="T37" fmla="*/ 7 h 520"/>
                <a:gd name="T38" fmla="*/ 189 w 2814"/>
                <a:gd name="T39" fmla="*/ 9 h 520"/>
                <a:gd name="T40" fmla="*/ 187 w 2814"/>
                <a:gd name="T41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14" h="520">
                  <a:moveTo>
                    <a:pt x="187" y="0"/>
                  </a:moveTo>
                  <a:lnTo>
                    <a:pt x="0" y="252"/>
                  </a:lnTo>
                  <a:lnTo>
                    <a:pt x="187" y="519"/>
                  </a:lnTo>
                  <a:lnTo>
                    <a:pt x="2619" y="519"/>
                  </a:lnTo>
                  <a:lnTo>
                    <a:pt x="2813" y="252"/>
                  </a:lnTo>
                  <a:lnTo>
                    <a:pt x="2619" y="0"/>
                  </a:lnTo>
                  <a:lnTo>
                    <a:pt x="187" y="0"/>
                  </a:lnTo>
                  <a:lnTo>
                    <a:pt x="189" y="9"/>
                  </a:lnTo>
                  <a:lnTo>
                    <a:pt x="2617" y="9"/>
                  </a:lnTo>
                  <a:lnTo>
                    <a:pt x="2613" y="7"/>
                  </a:lnTo>
                  <a:lnTo>
                    <a:pt x="2803" y="256"/>
                  </a:lnTo>
                  <a:lnTo>
                    <a:pt x="2801" y="249"/>
                  </a:lnTo>
                  <a:lnTo>
                    <a:pt x="2611" y="510"/>
                  </a:lnTo>
                  <a:lnTo>
                    <a:pt x="2617" y="507"/>
                  </a:lnTo>
                  <a:lnTo>
                    <a:pt x="189" y="507"/>
                  </a:lnTo>
                  <a:lnTo>
                    <a:pt x="194" y="510"/>
                  </a:lnTo>
                  <a:lnTo>
                    <a:pt x="12" y="249"/>
                  </a:lnTo>
                  <a:lnTo>
                    <a:pt x="10" y="256"/>
                  </a:lnTo>
                  <a:lnTo>
                    <a:pt x="192" y="7"/>
                  </a:lnTo>
                  <a:lnTo>
                    <a:pt x="189" y="9"/>
                  </a:lnTo>
                  <a:lnTo>
                    <a:pt x="18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5243" name="Freeform 11"/>
            <p:cNvSpPr>
              <a:spLocks/>
            </p:cNvSpPr>
            <p:nvPr/>
          </p:nvSpPr>
          <p:spPr bwMode="auto">
            <a:xfrm>
              <a:off x="2460" y="3387"/>
              <a:ext cx="735" cy="344"/>
            </a:xfrm>
            <a:custGeom>
              <a:avLst/>
              <a:gdLst>
                <a:gd name="T0" fmla="*/ 793 w 796"/>
                <a:gd name="T1" fmla="*/ 170 h 344"/>
                <a:gd name="T2" fmla="*/ 392 w 796"/>
                <a:gd name="T3" fmla="*/ 0 h 344"/>
                <a:gd name="T4" fmla="*/ 0 w 796"/>
                <a:gd name="T5" fmla="*/ 170 h 344"/>
                <a:gd name="T6" fmla="*/ 0 w 796"/>
                <a:gd name="T7" fmla="*/ 172 h 344"/>
                <a:gd name="T8" fmla="*/ 392 w 796"/>
                <a:gd name="T9" fmla="*/ 343 h 344"/>
                <a:gd name="T10" fmla="*/ 795 w 796"/>
                <a:gd name="T11" fmla="*/ 168 h 344"/>
                <a:gd name="T12" fmla="*/ 793 w 796"/>
                <a:gd name="T13" fmla="*/ 17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344">
                  <a:moveTo>
                    <a:pt x="793" y="170"/>
                  </a:moveTo>
                  <a:lnTo>
                    <a:pt x="392" y="0"/>
                  </a:lnTo>
                  <a:lnTo>
                    <a:pt x="0" y="170"/>
                  </a:lnTo>
                  <a:lnTo>
                    <a:pt x="0" y="172"/>
                  </a:lnTo>
                  <a:lnTo>
                    <a:pt x="392" y="343"/>
                  </a:lnTo>
                  <a:lnTo>
                    <a:pt x="795" y="168"/>
                  </a:lnTo>
                  <a:lnTo>
                    <a:pt x="793" y="17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5244" name="Rectangle 12"/>
            <p:cNvSpPr>
              <a:spLocks noChangeArrowheads="1"/>
            </p:cNvSpPr>
            <p:nvPr/>
          </p:nvSpPr>
          <p:spPr bwMode="auto">
            <a:xfrm>
              <a:off x="2624" y="3851"/>
              <a:ext cx="395" cy="1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5245" name="Freeform 13"/>
            <p:cNvSpPr>
              <a:spLocks/>
            </p:cNvSpPr>
            <p:nvPr/>
          </p:nvSpPr>
          <p:spPr bwMode="auto">
            <a:xfrm>
              <a:off x="2618" y="3845"/>
              <a:ext cx="404" cy="161"/>
            </a:xfrm>
            <a:custGeom>
              <a:avLst/>
              <a:gdLst>
                <a:gd name="T0" fmla="*/ 0 w 438"/>
                <a:gd name="T1" fmla="*/ 0 h 161"/>
                <a:gd name="T2" fmla="*/ 0 w 438"/>
                <a:gd name="T3" fmla="*/ 160 h 161"/>
                <a:gd name="T4" fmla="*/ 437 w 438"/>
                <a:gd name="T5" fmla="*/ 160 h 161"/>
                <a:gd name="T6" fmla="*/ 437 w 438"/>
                <a:gd name="T7" fmla="*/ 0 h 161"/>
                <a:gd name="T8" fmla="*/ 0 w 438"/>
                <a:gd name="T9" fmla="*/ 0 h 161"/>
                <a:gd name="T10" fmla="*/ 6 w 438"/>
                <a:gd name="T11" fmla="*/ 9 h 161"/>
                <a:gd name="T12" fmla="*/ 432 w 438"/>
                <a:gd name="T13" fmla="*/ 9 h 161"/>
                <a:gd name="T14" fmla="*/ 426 w 438"/>
                <a:gd name="T15" fmla="*/ 4 h 161"/>
                <a:gd name="T16" fmla="*/ 426 w 438"/>
                <a:gd name="T17" fmla="*/ 154 h 161"/>
                <a:gd name="T18" fmla="*/ 432 w 438"/>
                <a:gd name="T19" fmla="*/ 149 h 161"/>
                <a:gd name="T20" fmla="*/ 6 w 438"/>
                <a:gd name="T21" fmla="*/ 149 h 161"/>
                <a:gd name="T22" fmla="*/ 11 w 438"/>
                <a:gd name="T23" fmla="*/ 154 h 161"/>
                <a:gd name="T24" fmla="*/ 11 w 438"/>
                <a:gd name="T25" fmla="*/ 4 h 161"/>
                <a:gd name="T26" fmla="*/ 6 w 438"/>
                <a:gd name="T27" fmla="*/ 9 h 161"/>
                <a:gd name="T28" fmla="*/ 0 w 438"/>
                <a:gd name="T2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8" h="161">
                  <a:moveTo>
                    <a:pt x="0" y="0"/>
                  </a:moveTo>
                  <a:lnTo>
                    <a:pt x="0" y="160"/>
                  </a:lnTo>
                  <a:lnTo>
                    <a:pt x="437" y="160"/>
                  </a:lnTo>
                  <a:lnTo>
                    <a:pt x="437" y="0"/>
                  </a:lnTo>
                  <a:lnTo>
                    <a:pt x="0" y="0"/>
                  </a:lnTo>
                  <a:lnTo>
                    <a:pt x="6" y="9"/>
                  </a:lnTo>
                  <a:lnTo>
                    <a:pt x="432" y="9"/>
                  </a:lnTo>
                  <a:lnTo>
                    <a:pt x="426" y="4"/>
                  </a:lnTo>
                  <a:lnTo>
                    <a:pt x="426" y="154"/>
                  </a:lnTo>
                  <a:lnTo>
                    <a:pt x="432" y="149"/>
                  </a:lnTo>
                  <a:lnTo>
                    <a:pt x="6" y="149"/>
                  </a:lnTo>
                  <a:lnTo>
                    <a:pt x="11" y="154"/>
                  </a:lnTo>
                  <a:lnTo>
                    <a:pt x="11" y="4"/>
                  </a:lnTo>
                  <a:lnTo>
                    <a:pt x="6" y="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5246" name="Rectangle 14"/>
            <p:cNvSpPr>
              <a:spLocks noChangeArrowheads="1"/>
            </p:cNvSpPr>
            <p:nvPr/>
          </p:nvSpPr>
          <p:spPr bwMode="auto">
            <a:xfrm>
              <a:off x="2643" y="722"/>
              <a:ext cx="37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fr-FR" altLang="fr-FR" sz="1400" b="1">
                  <a:solidFill>
                    <a:srgbClr val="000000"/>
                  </a:solidFill>
                  <a:latin typeface="Arial" charset="0"/>
                </a:rPr>
                <a:t>T:= 0</a:t>
              </a:r>
            </a:p>
          </p:txBody>
        </p:sp>
        <p:sp>
          <p:nvSpPr>
            <p:cNvPr id="95247" name="Rectangle 15"/>
            <p:cNvSpPr>
              <a:spLocks noChangeArrowheads="1"/>
            </p:cNvSpPr>
            <p:nvPr/>
          </p:nvSpPr>
          <p:spPr bwMode="auto">
            <a:xfrm>
              <a:off x="2496" y="977"/>
              <a:ext cx="719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fr-FR" altLang="fr-FR" sz="1400" b="1">
                  <a:solidFill>
                    <a:srgbClr val="000000"/>
                  </a:solidFill>
                  <a:latin typeface="Arial" charset="0"/>
                </a:rPr>
                <a:t>T:= </a:t>
              </a:r>
              <a:r>
                <a:rPr lang="fr-FR" altLang="fr-FR" sz="1400" b="1">
                  <a:latin typeface="Arial" charset="0"/>
                </a:rPr>
                <a:t>T + DT</a:t>
              </a:r>
              <a:r>
                <a:rPr lang="fr-FR" altLang="fr-FR" sz="2600" b="1">
                  <a:latin typeface="Arial" charset="0"/>
                </a:rPr>
                <a:t> </a:t>
              </a:r>
            </a:p>
          </p:txBody>
        </p:sp>
        <p:sp>
          <p:nvSpPr>
            <p:cNvPr id="95248" name="Rectangle 16"/>
            <p:cNvSpPr>
              <a:spLocks noChangeArrowheads="1"/>
            </p:cNvSpPr>
            <p:nvPr/>
          </p:nvSpPr>
          <p:spPr bwMode="auto">
            <a:xfrm>
              <a:off x="2395" y="1421"/>
              <a:ext cx="92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fr-FR" altLang="fr-FR" sz="1400" b="1">
                  <a:solidFill>
                    <a:srgbClr val="000000"/>
                  </a:solidFill>
                  <a:latin typeface="Arial" charset="0"/>
                </a:rPr>
                <a:t>Mise à jour des</a:t>
              </a:r>
            </a:p>
          </p:txBody>
        </p:sp>
        <p:sp>
          <p:nvSpPr>
            <p:cNvPr id="95249" name="Rectangle 17"/>
            <p:cNvSpPr>
              <a:spLocks noChangeArrowheads="1"/>
            </p:cNvSpPr>
            <p:nvPr/>
          </p:nvSpPr>
          <p:spPr bwMode="auto">
            <a:xfrm>
              <a:off x="2064" y="1565"/>
              <a:ext cx="148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fr-FR" altLang="fr-FR" sz="1400" b="1">
                  <a:solidFill>
                    <a:srgbClr val="000000"/>
                  </a:solidFill>
                  <a:latin typeface="Arial" charset="0"/>
                </a:rPr>
                <a:t>variables d'état continues</a:t>
              </a:r>
            </a:p>
          </p:txBody>
        </p:sp>
        <p:sp>
          <p:nvSpPr>
            <p:cNvPr id="95253" name="Rectangle 21"/>
            <p:cNvSpPr>
              <a:spLocks noChangeArrowheads="1"/>
            </p:cNvSpPr>
            <p:nvPr/>
          </p:nvSpPr>
          <p:spPr bwMode="auto">
            <a:xfrm>
              <a:off x="2667" y="3841"/>
              <a:ext cx="2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fr-FR" altLang="fr-FR" sz="1400" b="1">
                  <a:solidFill>
                    <a:srgbClr val="000000"/>
                  </a:solidFill>
                  <a:latin typeface="Arial" charset="0"/>
                </a:rPr>
                <a:t>FIN</a:t>
              </a:r>
            </a:p>
          </p:txBody>
        </p:sp>
        <p:sp>
          <p:nvSpPr>
            <p:cNvPr id="95254" name="Line 22"/>
            <p:cNvSpPr>
              <a:spLocks noChangeShapeType="1"/>
            </p:cNvSpPr>
            <p:nvPr/>
          </p:nvSpPr>
          <p:spPr bwMode="auto">
            <a:xfrm>
              <a:off x="2827" y="87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5255" name="Freeform 23"/>
            <p:cNvSpPr>
              <a:spLocks/>
            </p:cNvSpPr>
            <p:nvPr/>
          </p:nvSpPr>
          <p:spPr bwMode="auto">
            <a:xfrm>
              <a:off x="2805" y="1025"/>
              <a:ext cx="41" cy="47"/>
            </a:xfrm>
            <a:custGeom>
              <a:avLst/>
              <a:gdLst>
                <a:gd name="T0" fmla="*/ 0 w 44"/>
                <a:gd name="T1" fmla="*/ 0 h 47"/>
                <a:gd name="T2" fmla="*/ 23 w 44"/>
                <a:gd name="T3" fmla="*/ 46 h 47"/>
                <a:gd name="T4" fmla="*/ 43 w 44"/>
                <a:gd name="T5" fmla="*/ 0 h 47"/>
                <a:gd name="T6" fmla="*/ 2 w 44"/>
                <a:gd name="T7" fmla="*/ 0 h 47"/>
                <a:gd name="T8" fmla="*/ 0 w 44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7">
                  <a:moveTo>
                    <a:pt x="0" y="0"/>
                  </a:moveTo>
                  <a:lnTo>
                    <a:pt x="23" y="46"/>
                  </a:lnTo>
                  <a:lnTo>
                    <a:pt x="43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5256" name="Line 24"/>
            <p:cNvSpPr>
              <a:spLocks noChangeShapeType="1"/>
            </p:cNvSpPr>
            <p:nvPr/>
          </p:nvSpPr>
          <p:spPr bwMode="auto">
            <a:xfrm>
              <a:off x="2827" y="1266"/>
              <a:ext cx="0" cy="1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5257" name="Freeform 25"/>
            <p:cNvSpPr>
              <a:spLocks/>
            </p:cNvSpPr>
            <p:nvPr/>
          </p:nvSpPr>
          <p:spPr bwMode="auto">
            <a:xfrm>
              <a:off x="2805" y="1372"/>
              <a:ext cx="41" cy="46"/>
            </a:xfrm>
            <a:custGeom>
              <a:avLst/>
              <a:gdLst>
                <a:gd name="T0" fmla="*/ 0 w 44"/>
                <a:gd name="T1" fmla="*/ 0 h 46"/>
                <a:gd name="T2" fmla="*/ 23 w 44"/>
                <a:gd name="T3" fmla="*/ 45 h 46"/>
                <a:gd name="T4" fmla="*/ 43 w 44"/>
                <a:gd name="T5" fmla="*/ 0 h 46"/>
                <a:gd name="T6" fmla="*/ 2 w 44"/>
                <a:gd name="T7" fmla="*/ 0 h 46"/>
                <a:gd name="T8" fmla="*/ 0 w 44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6">
                  <a:moveTo>
                    <a:pt x="0" y="0"/>
                  </a:moveTo>
                  <a:lnTo>
                    <a:pt x="23" y="45"/>
                  </a:lnTo>
                  <a:lnTo>
                    <a:pt x="43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5258" name="Line 26"/>
            <p:cNvSpPr>
              <a:spLocks noChangeShapeType="1"/>
            </p:cNvSpPr>
            <p:nvPr/>
          </p:nvSpPr>
          <p:spPr bwMode="auto">
            <a:xfrm>
              <a:off x="2827" y="1772"/>
              <a:ext cx="0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5259" name="Freeform 27"/>
            <p:cNvSpPr>
              <a:spLocks/>
            </p:cNvSpPr>
            <p:nvPr/>
          </p:nvSpPr>
          <p:spPr bwMode="auto">
            <a:xfrm>
              <a:off x="2805" y="1941"/>
              <a:ext cx="41" cy="48"/>
            </a:xfrm>
            <a:custGeom>
              <a:avLst/>
              <a:gdLst>
                <a:gd name="T0" fmla="*/ 0 w 44"/>
                <a:gd name="T1" fmla="*/ 0 h 48"/>
                <a:gd name="T2" fmla="*/ 23 w 44"/>
                <a:gd name="T3" fmla="*/ 47 h 48"/>
                <a:gd name="T4" fmla="*/ 43 w 44"/>
                <a:gd name="T5" fmla="*/ 0 h 48"/>
                <a:gd name="T6" fmla="*/ 2 w 44"/>
                <a:gd name="T7" fmla="*/ 0 h 48"/>
                <a:gd name="T8" fmla="*/ 0 w 44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8">
                  <a:moveTo>
                    <a:pt x="0" y="0"/>
                  </a:moveTo>
                  <a:lnTo>
                    <a:pt x="23" y="47"/>
                  </a:lnTo>
                  <a:lnTo>
                    <a:pt x="43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5260" name="Line 28"/>
            <p:cNvSpPr>
              <a:spLocks noChangeShapeType="1"/>
            </p:cNvSpPr>
            <p:nvPr/>
          </p:nvSpPr>
          <p:spPr bwMode="auto">
            <a:xfrm>
              <a:off x="2827" y="2516"/>
              <a:ext cx="0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5262" name="Line 30"/>
            <p:cNvSpPr>
              <a:spLocks noChangeShapeType="1"/>
            </p:cNvSpPr>
            <p:nvPr/>
          </p:nvSpPr>
          <p:spPr bwMode="auto">
            <a:xfrm>
              <a:off x="2824" y="3266"/>
              <a:ext cx="0" cy="1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5263" name="Freeform 31"/>
            <p:cNvSpPr>
              <a:spLocks/>
            </p:cNvSpPr>
            <p:nvPr/>
          </p:nvSpPr>
          <p:spPr bwMode="auto">
            <a:xfrm>
              <a:off x="2801" y="3343"/>
              <a:ext cx="40" cy="47"/>
            </a:xfrm>
            <a:custGeom>
              <a:avLst/>
              <a:gdLst>
                <a:gd name="T0" fmla="*/ 0 w 43"/>
                <a:gd name="T1" fmla="*/ 0 h 47"/>
                <a:gd name="T2" fmla="*/ 25 w 43"/>
                <a:gd name="T3" fmla="*/ 46 h 47"/>
                <a:gd name="T4" fmla="*/ 42 w 43"/>
                <a:gd name="T5" fmla="*/ 0 h 47"/>
                <a:gd name="T6" fmla="*/ 2 w 43"/>
                <a:gd name="T7" fmla="*/ 0 h 47"/>
                <a:gd name="T8" fmla="*/ 0 w 43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7">
                  <a:moveTo>
                    <a:pt x="0" y="0"/>
                  </a:moveTo>
                  <a:lnTo>
                    <a:pt x="25" y="46"/>
                  </a:lnTo>
                  <a:lnTo>
                    <a:pt x="4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5264" name="Freeform 32"/>
            <p:cNvSpPr>
              <a:spLocks/>
            </p:cNvSpPr>
            <p:nvPr/>
          </p:nvSpPr>
          <p:spPr bwMode="auto">
            <a:xfrm>
              <a:off x="1335" y="1170"/>
              <a:ext cx="1132" cy="2382"/>
            </a:xfrm>
            <a:custGeom>
              <a:avLst/>
              <a:gdLst>
                <a:gd name="T0" fmla="*/ 1213 w 1226"/>
                <a:gd name="T1" fmla="*/ 2381 h 2382"/>
                <a:gd name="T2" fmla="*/ 0 w 1226"/>
                <a:gd name="T3" fmla="*/ 2381 h 2382"/>
                <a:gd name="T4" fmla="*/ 0 w 1226"/>
                <a:gd name="T5" fmla="*/ 0 h 2382"/>
                <a:gd name="T6" fmla="*/ 1225 w 1226"/>
                <a:gd name="T7" fmla="*/ 0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6" h="2382">
                  <a:moveTo>
                    <a:pt x="1213" y="2381"/>
                  </a:moveTo>
                  <a:lnTo>
                    <a:pt x="0" y="2381"/>
                  </a:lnTo>
                  <a:lnTo>
                    <a:pt x="0" y="0"/>
                  </a:lnTo>
                  <a:lnTo>
                    <a:pt x="122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5265" name="Freeform 33"/>
            <p:cNvSpPr>
              <a:spLocks/>
            </p:cNvSpPr>
            <p:nvPr/>
          </p:nvSpPr>
          <p:spPr bwMode="auto">
            <a:xfrm>
              <a:off x="2308" y="3531"/>
              <a:ext cx="49" cy="39"/>
            </a:xfrm>
            <a:custGeom>
              <a:avLst/>
              <a:gdLst>
                <a:gd name="T0" fmla="*/ 52 w 53"/>
                <a:gd name="T1" fmla="*/ 0 h 39"/>
                <a:gd name="T2" fmla="*/ 0 w 53"/>
                <a:gd name="T3" fmla="*/ 20 h 39"/>
                <a:gd name="T4" fmla="*/ 52 w 53"/>
                <a:gd name="T5" fmla="*/ 38 h 39"/>
                <a:gd name="T6" fmla="*/ 52 w 5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39">
                  <a:moveTo>
                    <a:pt x="52" y="0"/>
                  </a:moveTo>
                  <a:lnTo>
                    <a:pt x="0" y="20"/>
                  </a:lnTo>
                  <a:lnTo>
                    <a:pt x="52" y="38"/>
                  </a:lnTo>
                  <a:lnTo>
                    <a:pt x="52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5266" name="Rectangle 34"/>
            <p:cNvSpPr>
              <a:spLocks noChangeArrowheads="1"/>
            </p:cNvSpPr>
            <p:nvPr/>
          </p:nvSpPr>
          <p:spPr bwMode="auto">
            <a:xfrm>
              <a:off x="2169" y="3368"/>
              <a:ext cx="3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fr-FR" altLang="fr-FR" sz="1400" b="1">
                  <a:solidFill>
                    <a:srgbClr val="000000"/>
                  </a:solidFill>
                  <a:latin typeface="Arial" charset="0"/>
                </a:rPr>
                <a:t>non</a:t>
              </a:r>
            </a:p>
          </p:txBody>
        </p:sp>
        <p:sp>
          <p:nvSpPr>
            <p:cNvPr id="95267" name="Rectangle 35"/>
            <p:cNvSpPr>
              <a:spLocks noChangeArrowheads="1"/>
            </p:cNvSpPr>
            <p:nvPr/>
          </p:nvSpPr>
          <p:spPr bwMode="auto">
            <a:xfrm>
              <a:off x="2802" y="2540"/>
              <a:ext cx="28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fr-FR" altLang="fr-FR" sz="1400" b="1">
                  <a:solidFill>
                    <a:schemeClr val="tx2"/>
                  </a:solidFill>
                  <a:latin typeface="Arial" charset="0"/>
                </a:rPr>
                <a:t>oui</a:t>
              </a:r>
            </a:p>
          </p:txBody>
        </p:sp>
        <p:sp>
          <p:nvSpPr>
            <p:cNvPr id="95268" name="Rectangle 36"/>
            <p:cNvSpPr>
              <a:spLocks noChangeArrowheads="1"/>
            </p:cNvSpPr>
            <p:nvPr/>
          </p:nvSpPr>
          <p:spPr bwMode="auto">
            <a:xfrm>
              <a:off x="2836" y="3657"/>
              <a:ext cx="28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fr-FR" altLang="fr-FR" sz="1400" b="1">
                  <a:solidFill>
                    <a:srgbClr val="000000"/>
                  </a:solidFill>
                  <a:latin typeface="Arial" charset="0"/>
                </a:rPr>
                <a:t>oui</a:t>
              </a:r>
            </a:p>
          </p:txBody>
        </p:sp>
        <p:sp>
          <p:nvSpPr>
            <p:cNvPr id="95269" name="Rectangle 37"/>
            <p:cNvSpPr>
              <a:spLocks noChangeArrowheads="1"/>
            </p:cNvSpPr>
            <p:nvPr/>
          </p:nvSpPr>
          <p:spPr bwMode="auto">
            <a:xfrm>
              <a:off x="2398" y="2014"/>
              <a:ext cx="102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fr-FR" altLang="fr-FR" sz="1400" b="1">
                  <a:solidFill>
                    <a:srgbClr val="000000"/>
                  </a:solidFill>
                  <a:latin typeface="Arial" charset="0"/>
                </a:rPr>
                <a:t>Rechercher si un</a:t>
              </a:r>
            </a:p>
          </p:txBody>
        </p:sp>
        <p:sp>
          <p:nvSpPr>
            <p:cNvPr id="95270" name="Rectangle 38"/>
            <p:cNvSpPr>
              <a:spLocks noChangeArrowheads="1"/>
            </p:cNvSpPr>
            <p:nvPr/>
          </p:nvSpPr>
          <p:spPr bwMode="auto">
            <a:xfrm>
              <a:off x="1519" y="2157"/>
              <a:ext cx="285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fr-FR" altLang="fr-FR" sz="1400" b="1">
                  <a:solidFill>
                    <a:srgbClr val="000000"/>
                  </a:solidFill>
                  <a:latin typeface="Arial" charset="0"/>
                </a:rPr>
                <a:t>ou plusieurs événements  implicites { C ( X , T) &gt; 0 }</a:t>
              </a:r>
            </a:p>
          </p:txBody>
        </p:sp>
        <p:sp>
          <p:nvSpPr>
            <p:cNvPr id="95271" name="Rectangle 39"/>
            <p:cNvSpPr>
              <a:spLocks noChangeArrowheads="1"/>
            </p:cNvSpPr>
            <p:nvPr/>
          </p:nvSpPr>
          <p:spPr bwMode="auto">
            <a:xfrm>
              <a:off x="2088" y="2298"/>
              <a:ext cx="175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fr-FR" altLang="fr-FR" sz="1400" b="1">
                  <a:solidFill>
                    <a:srgbClr val="000000"/>
                  </a:solidFill>
                  <a:latin typeface="Arial" charset="0"/>
                </a:rPr>
                <a:t>sont apparus entre T et </a:t>
              </a:r>
              <a:r>
                <a:rPr lang="fr-FR" altLang="fr-FR" sz="1400" b="1">
                  <a:latin typeface="Arial" charset="0"/>
                </a:rPr>
                <a:t>T + DT </a:t>
              </a:r>
            </a:p>
          </p:txBody>
        </p:sp>
        <p:sp>
          <p:nvSpPr>
            <p:cNvPr id="95272" name="Freeform 40"/>
            <p:cNvSpPr>
              <a:spLocks/>
            </p:cNvSpPr>
            <p:nvPr/>
          </p:nvSpPr>
          <p:spPr bwMode="auto">
            <a:xfrm>
              <a:off x="2835" y="2251"/>
              <a:ext cx="1747" cy="1134"/>
            </a:xfrm>
            <a:custGeom>
              <a:avLst/>
              <a:gdLst>
                <a:gd name="T0" fmla="*/ 1382 w 1520"/>
                <a:gd name="T1" fmla="*/ 0 h 1058"/>
                <a:gd name="T2" fmla="*/ 1519 w 1520"/>
                <a:gd name="T3" fmla="*/ 0 h 1058"/>
                <a:gd name="T4" fmla="*/ 1519 w 1520"/>
                <a:gd name="T5" fmla="*/ 1057 h 1058"/>
                <a:gd name="T6" fmla="*/ 0 w 1520"/>
                <a:gd name="T7" fmla="*/ 1057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0" h="1058">
                  <a:moveTo>
                    <a:pt x="1382" y="0"/>
                  </a:moveTo>
                  <a:lnTo>
                    <a:pt x="1519" y="0"/>
                  </a:lnTo>
                  <a:lnTo>
                    <a:pt x="1519" y="1057"/>
                  </a:lnTo>
                  <a:lnTo>
                    <a:pt x="0" y="105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5275" name="Rectangle 43"/>
            <p:cNvSpPr>
              <a:spLocks noChangeArrowheads="1"/>
            </p:cNvSpPr>
            <p:nvPr/>
          </p:nvSpPr>
          <p:spPr bwMode="auto">
            <a:xfrm>
              <a:off x="4580" y="2074"/>
              <a:ext cx="3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fr-FR" altLang="fr-FR" sz="1400" b="1">
                  <a:solidFill>
                    <a:srgbClr val="000000"/>
                  </a:solidFill>
                  <a:latin typeface="Arial" charset="0"/>
                </a:rPr>
                <a:t>non</a:t>
              </a:r>
            </a:p>
          </p:txBody>
        </p:sp>
        <p:sp>
          <p:nvSpPr>
            <p:cNvPr id="95276" name="Rectangle 44"/>
            <p:cNvSpPr>
              <a:spLocks noChangeArrowheads="1"/>
            </p:cNvSpPr>
            <p:nvPr/>
          </p:nvSpPr>
          <p:spPr bwMode="auto">
            <a:xfrm>
              <a:off x="2581" y="3461"/>
              <a:ext cx="5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fr-FR" altLang="fr-FR" sz="1400" b="1">
                  <a:solidFill>
                    <a:srgbClr val="000000"/>
                  </a:solidFill>
                </a:rPr>
                <a:t>T </a:t>
              </a:r>
              <a:r>
                <a:rPr lang="fr-FR" altLang="fr-FR" sz="1400" b="1">
                  <a:solidFill>
                    <a:srgbClr val="000000"/>
                  </a:solidFill>
                  <a:latin typeface="Symbol" pitchFamily="18" charset="2"/>
                </a:rPr>
                <a:t>³</a:t>
              </a:r>
              <a:r>
                <a:rPr lang="fr-FR" altLang="fr-FR" sz="1400" b="1">
                  <a:solidFill>
                    <a:srgbClr val="000000"/>
                  </a:solidFill>
                </a:rPr>
                <a:t> T</a:t>
              </a:r>
              <a:r>
                <a:rPr lang="fr-FR" altLang="fr-FR" sz="1400" b="1" baseline="-25000">
                  <a:solidFill>
                    <a:srgbClr val="000000"/>
                  </a:solidFill>
                </a:rPr>
                <a:t>max</a:t>
              </a:r>
            </a:p>
          </p:txBody>
        </p:sp>
        <p:sp>
          <p:nvSpPr>
            <p:cNvPr id="95277" name="Freeform 45"/>
            <p:cNvSpPr>
              <a:spLocks/>
            </p:cNvSpPr>
            <p:nvPr/>
          </p:nvSpPr>
          <p:spPr bwMode="auto">
            <a:xfrm>
              <a:off x="2418" y="1153"/>
              <a:ext cx="49" cy="40"/>
            </a:xfrm>
            <a:custGeom>
              <a:avLst/>
              <a:gdLst>
                <a:gd name="T0" fmla="*/ 0 w 53"/>
                <a:gd name="T1" fmla="*/ 39 h 40"/>
                <a:gd name="T2" fmla="*/ 52 w 53"/>
                <a:gd name="T3" fmla="*/ 17 h 40"/>
                <a:gd name="T4" fmla="*/ 0 w 53"/>
                <a:gd name="T5" fmla="*/ 0 h 40"/>
                <a:gd name="T6" fmla="*/ 0 w 53"/>
                <a:gd name="T7" fmla="*/ 37 h 40"/>
                <a:gd name="T8" fmla="*/ 0 w 53"/>
                <a:gd name="T9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40">
                  <a:moveTo>
                    <a:pt x="0" y="39"/>
                  </a:moveTo>
                  <a:lnTo>
                    <a:pt x="52" y="17"/>
                  </a:lnTo>
                  <a:lnTo>
                    <a:pt x="0" y="0"/>
                  </a:lnTo>
                  <a:lnTo>
                    <a:pt x="0" y="37"/>
                  </a:lnTo>
                  <a:lnTo>
                    <a:pt x="0" y="39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5278" name="Line 46"/>
            <p:cNvSpPr>
              <a:spLocks noChangeShapeType="1"/>
            </p:cNvSpPr>
            <p:nvPr/>
          </p:nvSpPr>
          <p:spPr bwMode="auto">
            <a:xfrm>
              <a:off x="2836" y="3733"/>
              <a:ext cx="0" cy="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5279" name="Rectangle 47"/>
            <p:cNvSpPr>
              <a:spLocks noChangeArrowheads="1"/>
            </p:cNvSpPr>
            <p:nvPr/>
          </p:nvSpPr>
          <p:spPr bwMode="auto">
            <a:xfrm>
              <a:off x="2064" y="1427"/>
              <a:ext cx="1524" cy="35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5280" name="Rectangle 48"/>
            <p:cNvSpPr>
              <a:spLocks noChangeArrowheads="1"/>
            </p:cNvSpPr>
            <p:nvPr/>
          </p:nvSpPr>
          <p:spPr bwMode="auto">
            <a:xfrm>
              <a:off x="2659" y="726"/>
              <a:ext cx="354" cy="15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5242" name="Rectangle 10"/>
            <p:cNvSpPr>
              <a:spLocks noChangeArrowheads="1"/>
            </p:cNvSpPr>
            <p:nvPr/>
          </p:nvSpPr>
          <p:spPr bwMode="auto">
            <a:xfrm>
              <a:off x="2009" y="2805"/>
              <a:ext cx="1698" cy="5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GB" altLang="fr-FR">
                <a:latin typeface="Arial" charset="0"/>
              </a:endParaRPr>
            </a:p>
          </p:txBody>
        </p:sp>
        <p:sp>
          <p:nvSpPr>
            <p:cNvPr id="95250" name="Rectangle 18"/>
            <p:cNvSpPr>
              <a:spLocks noChangeArrowheads="1"/>
            </p:cNvSpPr>
            <p:nvPr/>
          </p:nvSpPr>
          <p:spPr bwMode="auto">
            <a:xfrm>
              <a:off x="2359" y="2816"/>
              <a:ext cx="10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fr-FR" altLang="fr-FR" sz="1400" b="1">
                  <a:solidFill>
                    <a:srgbClr val="000000"/>
                  </a:solidFill>
                  <a:latin typeface="Arial" charset="0"/>
                </a:rPr>
                <a:t>Exécuter le ou les</a:t>
              </a:r>
            </a:p>
          </p:txBody>
        </p:sp>
        <p:sp>
          <p:nvSpPr>
            <p:cNvPr id="95251" name="Rectangle 19"/>
            <p:cNvSpPr>
              <a:spLocks noChangeArrowheads="1"/>
            </p:cNvSpPr>
            <p:nvPr/>
          </p:nvSpPr>
          <p:spPr bwMode="auto">
            <a:xfrm>
              <a:off x="2109" y="2959"/>
              <a:ext cx="15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fr-FR" altLang="fr-FR" sz="1400" b="1">
                  <a:solidFill>
                    <a:srgbClr val="000000"/>
                  </a:solidFill>
                  <a:latin typeface="Arial" charset="0"/>
                </a:rPr>
                <a:t>procédures correspondant</a:t>
              </a:r>
            </a:p>
          </p:txBody>
        </p:sp>
        <p:sp>
          <p:nvSpPr>
            <p:cNvPr id="95252" name="Rectangle 20"/>
            <p:cNvSpPr>
              <a:spLocks noChangeArrowheads="1"/>
            </p:cNvSpPr>
            <p:nvPr/>
          </p:nvSpPr>
          <p:spPr bwMode="auto">
            <a:xfrm>
              <a:off x="2433" y="3102"/>
              <a:ext cx="9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fr-FR" altLang="fr-FR" sz="1400" b="1">
                  <a:solidFill>
                    <a:srgbClr val="000000"/>
                  </a:solidFill>
                  <a:latin typeface="Arial" charset="0"/>
                </a:rPr>
                <a:t>aux événements</a:t>
              </a:r>
            </a:p>
          </p:txBody>
        </p:sp>
        <p:sp>
          <p:nvSpPr>
            <p:cNvPr id="95261" name="Freeform 29"/>
            <p:cNvSpPr>
              <a:spLocks/>
            </p:cNvSpPr>
            <p:nvPr/>
          </p:nvSpPr>
          <p:spPr bwMode="auto">
            <a:xfrm>
              <a:off x="2805" y="2750"/>
              <a:ext cx="43" cy="49"/>
            </a:xfrm>
            <a:custGeom>
              <a:avLst/>
              <a:gdLst>
                <a:gd name="T0" fmla="*/ 0 w 46"/>
                <a:gd name="T1" fmla="*/ 0 h 49"/>
                <a:gd name="T2" fmla="*/ 25 w 46"/>
                <a:gd name="T3" fmla="*/ 48 h 49"/>
                <a:gd name="T4" fmla="*/ 45 w 46"/>
                <a:gd name="T5" fmla="*/ 0 h 49"/>
                <a:gd name="T6" fmla="*/ 2 w 46"/>
                <a:gd name="T7" fmla="*/ 0 h 49"/>
                <a:gd name="T8" fmla="*/ 0 w 46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9">
                  <a:moveTo>
                    <a:pt x="0" y="0"/>
                  </a:moveTo>
                  <a:lnTo>
                    <a:pt x="25" y="48"/>
                  </a:lnTo>
                  <a:lnTo>
                    <a:pt x="45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5273" name="Line 41"/>
            <p:cNvSpPr>
              <a:spLocks noChangeShapeType="1"/>
            </p:cNvSpPr>
            <p:nvPr/>
          </p:nvSpPr>
          <p:spPr bwMode="auto">
            <a:xfrm flipH="1">
              <a:off x="2843" y="3385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5274" name="Freeform 42"/>
            <p:cNvSpPr>
              <a:spLocks/>
            </p:cNvSpPr>
            <p:nvPr/>
          </p:nvSpPr>
          <p:spPr bwMode="auto">
            <a:xfrm>
              <a:off x="2823" y="3345"/>
              <a:ext cx="47" cy="38"/>
            </a:xfrm>
            <a:custGeom>
              <a:avLst/>
              <a:gdLst>
                <a:gd name="T0" fmla="*/ 50 w 51"/>
                <a:gd name="T1" fmla="*/ 0 h 38"/>
                <a:gd name="T2" fmla="*/ 0 w 51"/>
                <a:gd name="T3" fmla="*/ 21 h 38"/>
                <a:gd name="T4" fmla="*/ 50 w 51"/>
                <a:gd name="T5" fmla="*/ 37 h 38"/>
                <a:gd name="T6" fmla="*/ 50 w 51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38">
                  <a:moveTo>
                    <a:pt x="50" y="0"/>
                  </a:moveTo>
                  <a:lnTo>
                    <a:pt x="0" y="21"/>
                  </a:lnTo>
                  <a:lnTo>
                    <a:pt x="50" y="37"/>
                  </a:lnTo>
                  <a:lnTo>
                    <a:pt x="5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5281" name="Rectangle 49"/>
            <p:cNvSpPr>
              <a:spLocks noChangeArrowheads="1"/>
            </p:cNvSpPr>
            <p:nvPr/>
          </p:nvSpPr>
          <p:spPr bwMode="auto">
            <a:xfrm>
              <a:off x="2082" y="2793"/>
              <a:ext cx="1660" cy="5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69230565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ception personnalisée">
  <a:themeElements>
    <a:clrScheme name="Conception personnalisé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nception personnalisé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12811</TotalTime>
  <Words>208</Words>
  <Application>Microsoft Office PowerPoint</Application>
  <PresentationFormat>Affichage à l'écran (4:3)</PresentationFormat>
  <Paragraphs>56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3" baseType="lpstr">
      <vt:lpstr>Arial</vt:lpstr>
      <vt:lpstr>Helvetica</vt:lpstr>
      <vt:lpstr>Symbol</vt:lpstr>
      <vt:lpstr>Tahoma</vt:lpstr>
      <vt:lpstr>Times</vt:lpstr>
      <vt:lpstr>Times New Roman</vt:lpstr>
      <vt:lpstr>Wingdings</vt:lpstr>
      <vt:lpstr>Conception personnalisée</vt:lpstr>
      <vt:lpstr>Présentation PowerPoint</vt:lpstr>
      <vt:lpstr>Principe général de la Simulation « pas à pas » à pas négocié</vt:lpstr>
      <vt:lpstr>Simulation "pas à pas"</vt:lpstr>
      <vt:lpstr>« Pas à pas » et événements </vt:lpstr>
      <vt:lpstr>« Pas à pas »: Organigramme</vt:lpstr>
    </vt:vector>
  </TitlesOfParts>
  <Company>Basilic Communication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Franceline Gigaud</dc:creator>
  <cp:lastModifiedBy>Audoli</cp:lastModifiedBy>
  <cp:revision>822</cp:revision>
  <dcterms:created xsi:type="dcterms:W3CDTF">2008-02-14T13:12:51Z</dcterms:created>
  <dcterms:modified xsi:type="dcterms:W3CDTF">2015-11-07T20:08:58Z</dcterms:modified>
</cp:coreProperties>
</file>