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9" r:id="rId6"/>
    <p:sldId id="266" r:id="rId7"/>
    <p:sldId id="258" r:id="rId8"/>
    <p:sldId id="261" r:id="rId9"/>
    <p:sldId id="263" r:id="rId10"/>
    <p:sldId id="262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8C3B6-55BD-4D12-9ACE-F83FDB96BDA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2FAE0-5D3D-418F-991C-6EF635CA7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7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2FAE0-5D3D-418F-991C-6EF635CA77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7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0409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9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53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23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4515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8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4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52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73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87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0B40AC-B9B5-4C7A-A568-580BA2C17C8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D23F83-4131-42C2-807A-70AC1E0612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0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9D66-E5B7-49BA-AF6B-CF2A5E6F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909" y="2379887"/>
            <a:ext cx="8361229" cy="2098226"/>
          </a:xfrm>
        </p:spPr>
        <p:txBody>
          <a:bodyPr/>
          <a:lstStyle/>
          <a:p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Cas d’usages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Innovants Assurance IARD</a:t>
            </a:r>
            <a:b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31F556-AAB2-4015-9F5F-A59184115A32}"/>
              </a:ext>
            </a:extLst>
          </p:cNvPr>
          <p:cNvSpPr txBox="1"/>
          <p:nvPr/>
        </p:nvSpPr>
        <p:spPr>
          <a:xfrm>
            <a:off x="1340350" y="4619135"/>
            <a:ext cx="3075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Idée proposée et conçue par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Nicolas GROSPERRIN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Maxime ROUSSET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Baptiste MESSIN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Soumia BRAHMI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120B57-2C13-4144-BC4B-E8A356FC99BA}"/>
              </a:ext>
            </a:extLst>
          </p:cNvPr>
          <p:cNvSpPr txBox="1"/>
          <p:nvPr/>
        </p:nvSpPr>
        <p:spPr>
          <a:xfrm>
            <a:off x="1340350" y="4247280"/>
            <a:ext cx="475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de l’entreprise : </a:t>
            </a:r>
            <a:r>
              <a:rPr lang="fr-FR" sz="2400" dirty="0"/>
              <a:t>Soumiassure</a:t>
            </a:r>
          </a:p>
        </p:txBody>
      </p:sp>
    </p:spTree>
    <p:extLst>
      <p:ext uri="{BB962C8B-B14F-4D97-AF65-F5344CB8AC3E}">
        <p14:creationId xmlns:p14="http://schemas.microsoft.com/office/powerpoint/2010/main" val="5092734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E9C1F-5E08-471E-B702-AB1E2D36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0B5EE6-426F-4FEE-8FA3-FB3F1C0E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9" y="496111"/>
            <a:ext cx="10366443" cy="636188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523157-1998-4A71-B24B-BBA21B0D8EE4}"/>
              </a:ext>
            </a:extLst>
          </p:cNvPr>
          <p:cNvSpPr txBox="1"/>
          <p:nvPr/>
        </p:nvSpPr>
        <p:spPr>
          <a:xfrm>
            <a:off x="723089" y="-142007"/>
            <a:ext cx="4168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Diagramme UML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F51380-E05A-466D-AAA5-96E3C3E2E049}"/>
              </a:ext>
            </a:extLst>
          </p:cNvPr>
          <p:cNvSpPr txBox="1"/>
          <p:nvPr/>
        </p:nvSpPr>
        <p:spPr>
          <a:xfrm>
            <a:off x="6096000" y="1274861"/>
            <a:ext cx="47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5916A-5F86-4965-BD4A-A9D622018077}"/>
              </a:ext>
            </a:extLst>
          </p:cNvPr>
          <p:cNvSpPr txBox="1"/>
          <p:nvPr/>
        </p:nvSpPr>
        <p:spPr>
          <a:xfrm>
            <a:off x="4562272" y="4237850"/>
            <a:ext cx="97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0…*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E7AAB3-8E81-443C-9D4F-2D11CC84294A}"/>
              </a:ext>
            </a:extLst>
          </p:cNvPr>
          <p:cNvSpPr txBox="1"/>
          <p:nvPr/>
        </p:nvSpPr>
        <p:spPr>
          <a:xfrm>
            <a:off x="1857983" y="562258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148ECE-8EC4-4436-9BAA-41D2102BE95E}"/>
              </a:ext>
            </a:extLst>
          </p:cNvPr>
          <p:cNvSpPr txBox="1"/>
          <p:nvPr/>
        </p:nvSpPr>
        <p:spPr>
          <a:xfrm>
            <a:off x="4048403" y="61722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86143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38B9A-337A-4851-A7A2-12E0618B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Fonctionnalités</a:t>
            </a:r>
            <a:r>
              <a:rPr lang="fr-FR" dirty="0"/>
              <a:t> </a:t>
            </a:r>
            <a:r>
              <a:rPr lang="fr-FR" sz="5400" dirty="0"/>
              <a:t>futures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87C58-AAC3-43F2-96D9-E337D70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573"/>
            <a:ext cx="9601200" cy="3581400"/>
          </a:xfrm>
        </p:spPr>
        <p:txBody>
          <a:bodyPr/>
          <a:lstStyle/>
          <a:p>
            <a:r>
              <a:rPr lang="fr-FR" dirty="0"/>
              <a:t>Ajout des contrats collectifs</a:t>
            </a:r>
          </a:p>
          <a:p>
            <a:r>
              <a:rPr lang="fr-FR" dirty="0"/>
              <a:t>Ajout des écoles privées</a:t>
            </a:r>
          </a:p>
          <a:p>
            <a:r>
              <a:rPr lang="fr-FR" dirty="0"/>
              <a:t>Ajout des facteurs sociaux</a:t>
            </a:r>
          </a:p>
          <a:p>
            <a:r>
              <a:rPr lang="fr-FR" dirty="0"/>
              <a:t>Proposition de la couverture du prix de l’hébergement</a:t>
            </a:r>
          </a:p>
          <a:p>
            <a:r>
              <a:rPr lang="fr-FR" dirty="0"/>
              <a:t>Remboursement partiel en cas de réussite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4336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38B9A-337A-4851-A7A2-12E0618B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Bilan &amp;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87C58-AAC3-43F2-96D9-E337D70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0173"/>
            <a:ext cx="9889067" cy="443749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Répartition des tâches</a:t>
            </a:r>
          </a:p>
          <a:p>
            <a:r>
              <a:rPr lang="fr-FR" dirty="0"/>
              <a:t>Travail sur différentes branches par fonctionnalités puis mise en commun</a:t>
            </a:r>
          </a:p>
          <a:p>
            <a:endParaRPr lang="fr-FR" dirty="0"/>
          </a:p>
          <a:p>
            <a:r>
              <a:rPr lang="fr-FR" dirty="0"/>
              <a:t>Difficultés : </a:t>
            </a:r>
          </a:p>
          <a:p>
            <a:pPr lvl="1"/>
            <a:r>
              <a:rPr lang="fr-FR" dirty="0"/>
              <a:t>Respect des délais</a:t>
            </a:r>
          </a:p>
          <a:p>
            <a:pPr lvl="1"/>
            <a:r>
              <a:rPr lang="fr-FR" dirty="0"/>
              <a:t>Cohérence du MVP</a:t>
            </a:r>
          </a:p>
          <a:p>
            <a:endParaRPr lang="fr-FR" dirty="0"/>
          </a:p>
          <a:p>
            <a:r>
              <a:rPr lang="fr-FR" dirty="0"/>
              <a:t>Points positifs :</a:t>
            </a:r>
          </a:p>
          <a:p>
            <a:pPr lvl="1"/>
            <a:r>
              <a:rPr lang="fr-FR" dirty="0"/>
              <a:t>Création d’un projet complet</a:t>
            </a:r>
          </a:p>
          <a:p>
            <a:pPr lvl="1"/>
            <a:r>
              <a:rPr lang="fr-FR" dirty="0"/>
              <a:t>Travail collaboratif</a:t>
            </a:r>
          </a:p>
          <a:p>
            <a:pPr lvl="1"/>
            <a:r>
              <a:rPr lang="fr-FR" dirty="0"/>
              <a:t>Application des connaissances vues en cours</a:t>
            </a:r>
          </a:p>
        </p:txBody>
      </p:sp>
    </p:spTree>
    <p:extLst>
      <p:ext uri="{BB962C8B-B14F-4D97-AF65-F5344CB8AC3E}">
        <p14:creationId xmlns:p14="http://schemas.microsoft.com/office/powerpoint/2010/main" val="21359979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6134" y="2717799"/>
            <a:ext cx="8068733" cy="1498601"/>
          </a:xfrm>
        </p:spPr>
        <p:txBody>
          <a:bodyPr>
            <a:noAutofit/>
          </a:bodyPr>
          <a:lstStyle/>
          <a:p>
            <a:r>
              <a:rPr lang="fr-FR" sz="9600" dirty="0"/>
              <a:t>Démonstration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1213729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F0615-37FB-4ACE-9DC5-8FA512C7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Notre idée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66949-4889-4863-AA08-2F597871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562735" cy="4256202"/>
          </a:xfrm>
        </p:spPr>
        <p:txBody>
          <a:bodyPr>
            <a:normAutofit/>
          </a:bodyPr>
          <a:lstStyle/>
          <a:p>
            <a:r>
              <a:rPr lang="fr-FR" sz="2800" dirty="0"/>
              <a:t>Proposer un nouveau produit au sein d’une assurance afin de couvrir les études supérieurs des assurés. </a:t>
            </a:r>
          </a:p>
          <a:p>
            <a:r>
              <a:rPr lang="fr-FR" sz="2800" dirty="0"/>
              <a:t>Chaque étudiant devra renseigner ses informations personnelles :</a:t>
            </a:r>
          </a:p>
          <a:p>
            <a:pPr lvl="1"/>
            <a:r>
              <a:rPr lang="fr-FR" sz="2800" dirty="0"/>
              <a:t>Bac (Général/Techno/Pro) avec la mention obtenu</a:t>
            </a:r>
          </a:p>
          <a:p>
            <a:pPr lvl="1"/>
            <a:r>
              <a:rPr lang="fr-FR" sz="2800" dirty="0"/>
              <a:t>Notes de l’année précédente si déjà en études supérieurs </a:t>
            </a:r>
          </a:p>
          <a:p>
            <a:pPr lvl="1"/>
            <a:r>
              <a:rPr lang="fr-FR" sz="2800" dirty="0"/>
              <a:t>Formation choisie pour l’année à venir (Ex : Licence 1 Droit)</a:t>
            </a:r>
          </a:p>
          <a:p>
            <a:r>
              <a:rPr lang="fr-FR" sz="2800" dirty="0"/>
              <a:t>En cas d’échec de son année, une indemnité est versée à l’assuré afin de parer au cout de l’année qui suivra.</a:t>
            </a:r>
          </a:p>
        </p:txBody>
      </p:sp>
    </p:spTree>
    <p:extLst>
      <p:ext uri="{BB962C8B-B14F-4D97-AF65-F5344CB8AC3E}">
        <p14:creationId xmlns:p14="http://schemas.microsoft.com/office/powerpoint/2010/main" val="39624664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Business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171700"/>
            <a:ext cx="10354733" cy="3941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800" b="1" u="sng" dirty="0"/>
              <a:t>Clients ciblés :</a:t>
            </a:r>
            <a:endParaRPr lang="fr-FR" sz="2800" kern="150" dirty="0">
              <a:latin typeface="Liberation Serif"/>
              <a:ea typeface="AR PL SungtiL GB"/>
              <a:cs typeface="Lohit Devanagari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</a:pPr>
            <a:endParaRPr lang="fr-FR" u="sng" kern="150" dirty="0">
              <a:latin typeface="Liberation Serif"/>
              <a:ea typeface="AR PL SungtiL GB"/>
              <a:cs typeface="Lohit Devanagari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</a:pPr>
            <a:r>
              <a:rPr lang="fr-FR" sz="2000" u="sng" kern="150" dirty="0">
                <a:latin typeface="Liberation Serif"/>
                <a:ea typeface="AR PL SungtiL GB"/>
                <a:cs typeface="Lohit Devanagari"/>
              </a:rPr>
              <a:t>Étudiant :</a:t>
            </a:r>
            <a:endParaRPr lang="fr-FR" sz="2000" kern="150" dirty="0">
              <a:latin typeface="Liberation Serif"/>
              <a:ea typeface="AR PL SungtiL GB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000" kern="150" dirty="0">
                <a:latin typeface="Liberation Serif"/>
                <a:ea typeface="AR PL SungtiL GB"/>
                <a:cs typeface="Lohit Devanagari"/>
              </a:rPr>
              <a:t>Contrat individuel pouvant être souscrit par un étudiant inscrit dans un établissement ne possédant pas le contrat collectif.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fr-FR" kern="150" dirty="0">
              <a:latin typeface="Liberation Serif"/>
              <a:ea typeface="AR PL SungtiL GB"/>
              <a:cs typeface="Lohit Devanagari"/>
            </a:endParaRPr>
          </a:p>
          <a:p>
            <a:pPr lvl="0">
              <a:lnSpc>
                <a:spcPct val="115000"/>
              </a:lnSpc>
              <a:spcAft>
                <a:spcPts val="700"/>
              </a:spcAft>
            </a:pPr>
            <a:r>
              <a:rPr lang="fr-FR" sz="2000" u="sng" kern="150" dirty="0">
                <a:latin typeface="Liberation Serif"/>
                <a:ea typeface="AR PL SungtiL GB"/>
                <a:cs typeface="Lohit Devanagari"/>
              </a:rPr>
              <a:t>Établissement d’étude supérieur :</a:t>
            </a:r>
            <a:endParaRPr lang="fr-FR" sz="2000" kern="150" dirty="0">
              <a:latin typeface="Liberation Serif"/>
              <a:ea typeface="AR PL SungtiL GB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000" kern="150" dirty="0">
                <a:latin typeface="Liberation Serif"/>
                <a:ea typeface="AR PL SungtiL GB"/>
                <a:cs typeface="Lohit Devanagari"/>
              </a:rPr>
              <a:t>Contrat collectif à adhésion obligatoire pour les étudiants inscrits dans cet établissement.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latin typeface="Liberation Serif"/>
                <a:ea typeface="AR PL SungtiL GB"/>
                <a:cs typeface="Lohit Devanaga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929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Business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171700"/>
            <a:ext cx="10041467" cy="380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2800" b="1" u="sng" dirty="0"/>
              <a:t>Communication :</a:t>
            </a:r>
            <a:endParaRPr lang="fr-FR" sz="2800" kern="150" dirty="0">
              <a:latin typeface="Liberation Serif"/>
              <a:ea typeface="AR PL SungtiL GB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fr-FR" kern="150" dirty="0">
              <a:latin typeface="Liberation Serif"/>
              <a:ea typeface="AR PL SungtiL GB"/>
              <a:cs typeface="Lohit Devanagari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/>
              <a:t>Contrats collectifs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Démarcher les établissements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Démarcher les entreprises (enfants des salariés)</a:t>
            </a:r>
          </a:p>
          <a:p>
            <a:r>
              <a:rPr lang="fr-FR" dirty="0"/>
              <a:t> 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/>
              <a:t>Contrats individuels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Être présent aux forums des étudiants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Communication dans la presse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Communication sur les réseaux sociaux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latin typeface="Liberation Serif"/>
                <a:ea typeface="AR PL SungtiL GB"/>
                <a:cs typeface="Lohit Devanaga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90861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884754-E413-4409-BA8D-2CF9D708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sz="2800"/>
              <a:t>Solution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F25384-29D5-44BD-8ED7-CE6E0E87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6" y="193580"/>
            <a:ext cx="7680522" cy="647083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16DE4-56A7-472F-92CF-93B0F00B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fr-FR" sz="1600" dirty="0"/>
              <a:t>Chaque année, un batch tournera afin de récupérer les taux de réussite de chaque cursus par rapport à l’année, au type de bac et à la mention obtenu.</a:t>
            </a:r>
          </a:p>
          <a:p>
            <a:r>
              <a:rPr lang="fr-FR" sz="1600" dirty="0"/>
              <a:t>On distingue 3 grands types de scolarités garanties par le contrat :</a:t>
            </a:r>
          </a:p>
          <a:p>
            <a:pPr lvl="1">
              <a:buFont typeface="+mj-lt"/>
              <a:buAutoNum type="arabicPeriod"/>
            </a:pPr>
            <a:r>
              <a:rPr lang="fr-FR" sz="1600" dirty="0"/>
              <a:t>BTS privé sous contrat</a:t>
            </a:r>
          </a:p>
          <a:p>
            <a:pPr lvl="1">
              <a:buFont typeface="+mj-lt"/>
              <a:buAutoNum type="arabicPeriod"/>
            </a:pPr>
            <a:r>
              <a:rPr lang="fr-FR" sz="1600" dirty="0"/>
              <a:t>Licence/Master (frais inscriptions + CVEC)</a:t>
            </a:r>
          </a:p>
          <a:p>
            <a:pPr lvl="1">
              <a:buFont typeface="+mj-lt"/>
              <a:buAutoNum type="arabicPeriod"/>
            </a:pPr>
            <a:r>
              <a:rPr lang="fr-FR" sz="1600" dirty="0"/>
              <a:t>DUT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78AC52B-0862-4727-AB85-1B8F3DD75B91}"/>
              </a:ext>
            </a:extLst>
          </p:cNvPr>
          <p:cNvSpPr/>
          <p:nvPr/>
        </p:nvSpPr>
        <p:spPr>
          <a:xfrm>
            <a:off x="3630874" y="2256040"/>
            <a:ext cx="721685" cy="30637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Mention Bien</a:t>
            </a:r>
          </a:p>
        </p:txBody>
      </p:sp>
    </p:spTree>
    <p:extLst>
      <p:ext uri="{BB962C8B-B14F-4D97-AF65-F5344CB8AC3E}">
        <p14:creationId xmlns:p14="http://schemas.microsoft.com/office/powerpoint/2010/main" val="16392493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Business</a:t>
            </a:r>
            <a:r>
              <a:rPr lang="fr-FR" dirty="0"/>
              <a:t> Model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98146"/>
            <a:ext cx="8541808" cy="1857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1521883"/>
            <a:ext cx="775507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b="1" kern="150" dirty="0">
                <a:latin typeface="Liberation Serif"/>
                <a:ea typeface="AR PL SungtiL GB"/>
                <a:cs typeface="Lohit Devanagari"/>
              </a:rPr>
              <a:t>Calcul de la cotisation annuelle : </a:t>
            </a:r>
            <a:r>
              <a:rPr lang="fr-FR" kern="150" dirty="0">
                <a:latin typeface="Liberation Serif"/>
                <a:ea typeface="AR PL SungtiL GB"/>
                <a:cs typeface="Lohit Devanagari"/>
              </a:rPr>
              <a:t>Tranche obtenue * Prix de l’école * 1/3</a:t>
            </a:r>
            <a:endParaRPr lang="fr-FR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32350"/>
            <a:ext cx="8551333" cy="15547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125" y="4307417"/>
            <a:ext cx="698139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b="1" kern="150" dirty="0">
                <a:latin typeface="Liberation Serif"/>
                <a:ea typeface="AR PL SungtiL GB"/>
                <a:cs typeface="Lohit Devanagari"/>
              </a:rPr>
              <a:t>Indemnité en cas d’échec : </a:t>
            </a:r>
            <a:r>
              <a:rPr lang="fr-FR" kern="150" dirty="0">
                <a:latin typeface="Liberation Serif"/>
                <a:ea typeface="AR PL SungtiL GB"/>
                <a:cs typeface="Lohit Devanagari"/>
              </a:rPr>
              <a:t>Prix de l’école * % de remboursement</a:t>
            </a:r>
            <a:endParaRPr lang="fr-FR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8358940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F13BA-BAEB-4CD2-849E-30B7F0F2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Principe du proDUIT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B1BDF2-901D-4055-8940-AC3FA80A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36" y="2016617"/>
            <a:ext cx="6248363" cy="3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88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D09DD3-E531-4A63-8A0D-EB9C9D65006A}"/>
              </a:ext>
            </a:extLst>
          </p:cNvPr>
          <p:cNvSpPr txBox="1"/>
          <p:nvPr/>
        </p:nvSpPr>
        <p:spPr>
          <a:xfrm>
            <a:off x="160867" y="43463"/>
            <a:ext cx="8649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Diagramme architecture applicative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6BF83F-FCCB-40F1-876E-BA2F251D7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700391"/>
            <a:ext cx="11870264" cy="59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129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6618E-9C35-4964-A81C-D47C7F9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Fonctionnalités</a:t>
            </a:r>
            <a:r>
              <a:rPr lang="fr-FR" dirty="0"/>
              <a:t> </a:t>
            </a:r>
            <a:r>
              <a:rPr lang="fr-FR" sz="5400" dirty="0"/>
              <a:t>contrats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24850-7EAF-4135-973F-EB1C341D5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6253"/>
            <a:ext cx="4447786" cy="4161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Souscription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B52431-63C1-455B-B922-57D766F7B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6253"/>
            <a:ext cx="4447786" cy="416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Indemnité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E7DBCC-4D07-46EA-9B43-EF83760C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2" y="2371726"/>
            <a:ext cx="3857625" cy="23145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1BFBAE-EFB2-4084-88EB-D740BF85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33" y="2371725"/>
            <a:ext cx="4010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16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728</TotalTime>
  <Words>369</Words>
  <Application>Microsoft Office PowerPoint</Application>
  <PresentationFormat>Grand écran</PresentationFormat>
  <Paragraphs>75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Liberation Serif</vt:lpstr>
      <vt:lpstr>Wingdings</vt:lpstr>
      <vt:lpstr>Cadrage</vt:lpstr>
      <vt:lpstr>Cas d’usages Innovants Assurance IARD </vt:lpstr>
      <vt:lpstr>Notre idée</vt:lpstr>
      <vt:lpstr>Business Model</vt:lpstr>
      <vt:lpstr>Business Model</vt:lpstr>
      <vt:lpstr>Solution</vt:lpstr>
      <vt:lpstr>Business Model</vt:lpstr>
      <vt:lpstr>Principe du proDUIT</vt:lpstr>
      <vt:lpstr>Présentation PowerPoint</vt:lpstr>
      <vt:lpstr>Fonctionnalités contrats</vt:lpstr>
      <vt:lpstr>Présentation PowerPoint</vt:lpstr>
      <vt:lpstr>Fonctionnalités futures</vt:lpstr>
      <vt:lpstr>Bilan &amp; Organisation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d’usages Innovants Assurance IARD </dc:title>
  <dc:creator>Nicolas Grosperrin</dc:creator>
  <cp:lastModifiedBy>Nicolas Grosperrin</cp:lastModifiedBy>
  <cp:revision>23</cp:revision>
  <dcterms:created xsi:type="dcterms:W3CDTF">2022-03-14T11:57:51Z</dcterms:created>
  <dcterms:modified xsi:type="dcterms:W3CDTF">2022-03-17T13:47:22Z</dcterms:modified>
</cp:coreProperties>
</file>