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76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9ac42c56e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9ac42c56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8301789" y="-866274"/>
            <a:ext cx="4066673" cy="4066673"/>
          </a:xfrm>
          <a:prstGeom prst="arc">
            <a:avLst>
              <a:gd fmla="val 1409913" name="adj1"/>
              <a:gd fmla="val 12880072" name="adj2"/>
            </a:avLst>
          </a:prstGeom>
          <a:noFill/>
          <a:ln cap="flat" cmpd="sng" w="19050">
            <a:solidFill>
              <a:schemeClr val="lt1">
                <a:alpha val="11764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Images &amp; Contents">
  <p:cSld name="38_Images &amp; Conten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/>
          <p:nvPr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2"/>
          <p:cNvSpPr/>
          <p:nvPr>
            <p:ph idx="2" type="pic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Images &amp; Contents">
  <p:cSld name="22_Images &amp; Conten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>
            <p:ph idx="2" type="pic"/>
          </p:nvPr>
        </p:nvSpPr>
        <p:spPr>
          <a:xfrm>
            <a:off x="5104465" y="844530"/>
            <a:ext cx="6265900" cy="51689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1" y="339509"/>
            <a:ext cx="12192000" cy="792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_Images &amp; Contents Layout">
  <p:cSld name="57_Images &amp; Contents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0" y="863125"/>
            <a:ext cx="7036904" cy="513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/>
          <p:nvPr>
            <p:ph idx="2" type="pic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5"/>
          <p:cNvSpPr/>
          <p:nvPr>
            <p:ph idx="3" type="pic"/>
          </p:nvPr>
        </p:nvSpPr>
        <p:spPr>
          <a:xfrm>
            <a:off x="238056" y="412403"/>
            <a:ext cx="4125224" cy="60331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/>
          <p:nvPr>
            <p:ph idx="2" type="pic"/>
          </p:nvPr>
        </p:nvSpPr>
        <p:spPr>
          <a:xfrm>
            <a:off x="7266709" y="529965"/>
            <a:ext cx="4925290" cy="57980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6"/>
          <p:cNvSpPr/>
          <p:nvPr>
            <p:ph idx="3" type="pic"/>
          </p:nvPr>
        </p:nvSpPr>
        <p:spPr>
          <a:xfrm>
            <a:off x="4525108" y="2105085"/>
            <a:ext cx="4925290" cy="26478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/>
          <p:nvPr>
            <p:ph idx="2" type="pic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s slide layout">
  <p:cSld name="4_Contents slide layou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/>
          <p:nvPr>
            <p:ph idx="2" type="pic"/>
          </p:nvPr>
        </p:nvSpPr>
        <p:spPr>
          <a:xfrm>
            <a:off x="5847486" y="342900"/>
            <a:ext cx="5926499" cy="6172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tyle slide layout">
  <p:cSld name="5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8FAFD">
                  <a:alpha val="0"/>
                </a:srgbClr>
              </a:gs>
              <a:gs pos="29000">
                <a:srgbClr val="F8FAFD">
                  <a:alpha val="0"/>
                </a:srgbClr>
              </a:gs>
              <a:gs pos="66000">
                <a:srgbClr val="87ADDB">
                  <a:alpha val="57647"/>
                </a:srgbClr>
              </a:gs>
              <a:gs pos="80000">
                <a:srgbClr val="87ADDB">
                  <a:alpha val="60784"/>
                </a:srgbClr>
              </a:gs>
              <a:gs pos="100000">
                <a:srgbClr val="87ADDB">
                  <a:alpha val="60784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 flipH="1">
            <a:off x="3994321" y="809154"/>
            <a:ext cx="4427783" cy="5323880"/>
          </a:xfrm>
          <a:custGeom>
            <a:rect b="b" l="l" r="r" t="t"/>
            <a:pathLst>
              <a:path extrusionOk="0" h="962025" w="800100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4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4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4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4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4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4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4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/>
          <p:nvPr>
            <p:ph idx="2" type="pic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/>
          <p:nvPr>
            <p:ph idx="3" type="pic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idx="1" type="body"/>
          </p:nvPr>
        </p:nvSpPr>
        <p:spPr>
          <a:xfrm>
            <a:off x="1" y="339509"/>
            <a:ext cx="12192000" cy="792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7"/>
          <p:cNvSpPr/>
          <p:nvPr/>
        </p:nvSpPr>
        <p:spPr>
          <a:xfrm>
            <a:off x="323530" y="6357257"/>
            <a:ext cx="11868470" cy="3396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/>
          <p:nvPr/>
        </p:nvSpPr>
        <p:spPr>
          <a:xfrm>
            <a:off x="323530" y="6349287"/>
            <a:ext cx="565116" cy="347603"/>
          </a:xfrm>
          <a:custGeom>
            <a:rect b="b" l="l" r="r" t="t"/>
            <a:pathLst>
              <a:path extrusionOk="0" h="3128874" w="508677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Images &amp; Contents Layout">
  <p:cSld name="28_Images &amp; Contents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/>
        </p:nvSpPr>
        <p:spPr>
          <a:xfrm>
            <a:off x="5836726" y="1955549"/>
            <a:ext cx="6355274" cy="1473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/>
          <p:nvPr>
            <p:ph idx="2" type="pic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9"/>
          <p:cNvSpPr/>
          <p:nvPr>
            <p:ph idx="3" type="pic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9"/>
          <p:cNvSpPr/>
          <p:nvPr>
            <p:ph idx="4" type="pic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/>
          <p:nvPr/>
        </p:nvSpPr>
        <p:spPr>
          <a:xfrm>
            <a:off x="0" y="161317"/>
            <a:ext cx="11191164" cy="1026038"/>
          </a:xfrm>
          <a:custGeom>
            <a:rect b="b" l="l" r="r" t="t"/>
            <a:pathLst>
              <a:path extrusionOk="0" h="1026038" w="11191164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0"/>
          <p:cNvSpPr/>
          <p:nvPr/>
        </p:nvSpPr>
        <p:spPr>
          <a:xfrm>
            <a:off x="0" y="161317"/>
            <a:ext cx="1668083" cy="1026038"/>
          </a:xfrm>
          <a:custGeom>
            <a:rect b="b" l="l" r="r" t="t"/>
            <a:pathLst>
              <a:path extrusionOk="0" h="3128874" w="508677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1288971" y="161317"/>
            <a:ext cx="903029" cy="1026038"/>
          </a:xfrm>
          <a:custGeom>
            <a:rect b="b" l="l" r="r" t="t"/>
            <a:pathLst>
              <a:path extrusionOk="0" h="1026038" w="903029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1"/>
          <p:cNvSpPr/>
          <p:nvPr/>
        </p:nvSpPr>
        <p:spPr>
          <a:xfrm>
            <a:off x="8301789" y="-866274"/>
            <a:ext cx="4066673" cy="4066673"/>
          </a:xfrm>
          <a:prstGeom prst="arc">
            <a:avLst>
              <a:gd fmla="val 1409913" name="adj1"/>
              <a:gd fmla="val 12880072" name="adj2"/>
            </a:avLst>
          </a:prstGeom>
          <a:noFill/>
          <a:ln cap="flat" cmpd="sng" w="19050">
            <a:solidFill>
              <a:schemeClr val="lt1">
                <a:alpha val="11764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/>
        </p:nvSpPr>
        <p:spPr>
          <a:xfrm>
            <a:off x="6498199" y="3438461"/>
            <a:ext cx="56106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</a:rPr>
              <a:t>Nicolás Aguirre Espinosa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</a:rPr>
              <a:t>Jorge Orobio Auz 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27"/>
          <p:cNvGrpSpPr/>
          <p:nvPr/>
        </p:nvGrpSpPr>
        <p:grpSpPr>
          <a:xfrm>
            <a:off x="361896" y="1483989"/>
            <a:ext cx="5407180" cy="3876769"/>
            <a:chOff x="2491486" y="2154095"/>
            <a:chExt cx="4802421" cy="3443177"/>
          </a:xfrm>
        </p:grpSpPr>
        <p:grpSp>
          <p:nvGrpSpPr>
            <p:cNvPr id="77" name="Google Shape;77;p27"/>
            <p:cNvGrpSpPr/>
            <p:nvPr/>
          </p:nvGrpSpPr>
          <p:grpSpPr>
            <a:xfrm rot="10800000">
              <a:off x="2736206" y="2565662"/>
              <a:ext cx="3591640" cy="768191"/>
              <a:chOff x="4298394" y="3045618"/>
              <a:chExt cx="3591640" cy="768191"/>
            </a:xfrm>
          </p:grpSpPr>
          <p:sp>
            <p:nvSpPr>
              <p:cNvPr id="78" name="Google Shape;78;p2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7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7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7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7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7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7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7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7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7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7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7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7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7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7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7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7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8" name="Google Shape;98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1" name="Google Shape;101;p27"/>
            <p:cNvGrpSpPr/>
            <p:nvPr/>
          </p:nvGrpSpPr>
          <p:grpSpPr>
            <a:xfrm rot="10800000">
              <a:off x="2851116" y="3792900"/>
              <a:ext cx="3591640" cy="768191"/>
              <a:chOff x="4298394" y="3045618"/>
              <a:chExt cx="3591640" cy="768191"/>
            </a:xfrm>
          </p:grpSpPr>
          <p:sp>
            <p:nvSpPr>
              <p:cNvPr id="102" name="Google Shape;102;p2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7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7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7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7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7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7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7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7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7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7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7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7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7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7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7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7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7"/>
            <p:cNvGrpSpPr/>
            <p:nvPr/>
          </p:nvGrpSpPr>
          <p:grpSpPr>
            <a:xfrm>
              <a:off x="3818399" y="2183374"/>
              <a:ext cx="2675401" cy="572223"/>
              <a:chOff x="4298394" y="3045618"/>
              <a:chExt cx="3591640" cy="768191"/>
            </a:xfrm>
          </p:grpSpPr>
          <p:sp>
            <p:nvSpPr>
              <p:cNvPr id="123" name="Google Shape;123;p2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7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7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7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7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7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7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7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7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7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7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7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7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7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7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7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7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27"/>
            <p:cNvGrpSpPr/>
            <p:nvPr/>
          </p:nvGrpSpPr>
          <p:grpSpPr>
            <a:xfrm>
              <a:off x="3267976" y="2332275"/>
              <a:ext cx="3501920" cy="1194157"/>
              <a:chOff x="7533182" y="1351307"/>
              <a:chExt cx="4265295" cy="1454468"/>
            </a:xfrm>
          </p:grpSpPr>
          <p:sp>
            <p:nvSpPr>
              <p:cNvPr id="144" name="Google Shape;144;p27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rect b="b" l="l" r="r" t="t"/>
                <a:pathLst>
                  <a:path extrusionOk="0" h="762000" w="35814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7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rect b="b" l="l" r="r" t="t"/>
                <a:pathLst>
                  <a:path extrusionOk="0" h="742950" w="35623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7"/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rect b="b" l="l" r="r" t="t"/>
                <a:pathLst>
                  <a:path extrusionOk="0" h="771525" w="35528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rect b="b" l="l" r="r" t="t"/>
                <a:pathLst>
                  <a:path extrusionOk="0" h="752475" w="35337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7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rect b="b" l="l" r="r" t="t"/>
                <a:pathLst>
                  <a:path extrusionOk="0" h="1152525" w="4210050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7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rect b="b" l="l" r="r" t="t"/>
                <a:pathLst>
                  <a:path extrusionOk="0" h="1133475" w="420052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27"/>
            <p:cNvGrpSpPr/>
            <p:nvPr/>
          </p:nvGrpSpPr>
          <p:grpSpPr>
            <a:xfrm>
              <a:off x="4048905" y="5006583"/>
              <a:ext cx="2675401" cy="572223"/>
              <a:chOff x="4298394" y="3045618"/>
              <a:chExt cx="3591640" cy="768191"/>
            </a:xfrm>
          </p:grpSpPr>
          <p:sp>
            <p:nvSpPr>
              <p:cNvPr id="151" name="Google Shape;151;p2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7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7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7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7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7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7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7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7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7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7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7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27"/>
            <p:cNvGrpSpPr/>
            <p:nvPr/>
          </p:nvGrpSpPr>
          <p:grpSpPr>
            <a:xfrm>
              <a:off x="4373595" y="2154095"/>
              <a:ext cx="2920313" cy="3443177"/>
              <a:chOff x="5269706" y="2450306"/>
              <a:chExt cx="1654493" cy="1950720"/>
            </a:xfrm>
          </p:grpSpPr>
          <p:sp>
            <p:nvSpPr>
              <p:cNvPr id="172" name="Google Shape;172;p27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7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7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rect b="b" l="l" r="r" t="t"/>
                <a:pathLst>
                  <a:path extrusionOk="0" h="114300" w="123825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7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7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7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rect b="b" l="l" r="r" t="t"/>
                <a:pathLst>
                  <a:path extrusionOk="0" h="47625" w="57150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7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7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rect b="b" l="l" r="r" t="t"/>
                <a:pathLst>
                  <a:path extrusionOk="0" h="38100" w="28575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rect b="b" l="l" r="r" t="t"/>
                <a:pathLst>
                  <a:path extrusionOk="0" h="85725" w="76200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rect b="b" l="l" r="r" t="t"/>
                <a:pathLst>
                  <a:path extrusionOk="0" h="57150" w="66675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rect b="b" l="l" r="r" t="t"/>
                <a:pathLst>
                  <a:path extrusionOk="0" h="85725" w="57150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rect b="b" l="l" r="r" t="t"/>
                <a:pathLst>
                  <a:path extrusionOk="0" h="85725" w="76200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rect b="b" l="l" r="r" t="t"/>
                <a:pathLst>
                  <a:path extrusionOk="0" h="95250" w="7620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rect b="b" l="l" r="r" t="t"/>
                <a:pathLst>
                  <a:path extrusionOk="0" h="28575" w="38100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rect b="b" l="l" r="r" t="t"/>
                <a:pathLst>
                  <a:path extrusionOk="0" h="85725" w="76200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rect b="b" l="l" r="r" t="t"/>
                <a:pathLst>
                  <a:path extrusionOk="0" h="133350" w="161925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rect b="b" l="l" r="r" t="t"/>
                <a:pathLst>
                  <a:path extrusionOk="0" h="114300" w="9525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rect b="b" l="l" r="r" t="t"/>
                <a:pathLst>
                  <a:path extrusionOk="0" h="85725" w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rect b="b" l="l" r="r" t="t"/>
                <a:pathLst>
                  <a:path extrusionOk="0" h="95250" w="85725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rect b="b" l="l" r="r" t="t"/>
                <a:pathLst>
                  <a:path extrusionOk="0" h="85725" w="95250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rect b="b" l="l" r="r" t="t"/>
                <a:pathLst>
                  <a:path extrusionOk="0" h="95250" w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rect b="b" l="l" r="r" t="t"/>
                <a:pathLst>
                  <a:path extrusionOk="0" h="114300" w="180975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rect b="b" l="l" r="r" t="t"/>
                <a:pathLst>
                  <a:path extrusionOk="0" h="57150" w="66675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rect b="b" l="l" r="r" t="t"/>
                <a:pathLst>
                  <a:path extrusionOk="0" h="123825" w="14287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rect b="b" l="l" r="r" t="t"/>
                <a:pathLst>
                  <a:path extrusionOk="0" h="190500" w="17145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rect b="b" l="l" r="r" t="t"/>
                <a:pathLst>
                  <a:path extrusionOk="0" h="57150" w="66675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rect b="b" l="l" r="r" t="t"/>
                <a:pathLst>
                  <a:path extrusionOk="0" h="76200" w="66675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27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rect b="b" l="l" r="r" t="t"/>
                <a:pathLst>
                  <a:path extrusionOk="0" h="1857375" w="12477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9" name="Google Shape;299;p27"/>
          <p:cNvSpPr txBox="1"/>
          <p:nvPr/>
        </p:nvSpPr>
        <p:spPr>
          <a:xfrm>
            <a:off x="6581325" y="1745675"/>
            <a:ext cx="56106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</a:rPr>
              <a:t>Proyección y predicciones</a:t>
            </a:r>
            <a:endParaRPr b="1" sz="5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6"/>
          <p:cNvSpPr txBox="1"/>
          <p:nvPr/>
        </p:nvSpPr>
        <p:spPr>
          <a:xfrm>
            <a:off x="703375" y="1898675"/>
            <a:ext cx="100122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</a:rPr>
              <a:t>Los datos fueron presentados como se puede ver en la parte izquierda, y posteriormente adaptados para generar el </a:t>
            </a:r>
            <a:r>
              <a:rPr lang="en-US" sz="2000">
                <a:solidFill>
                  <a:srgbClr val="3F3F3F"/>
                </a:solidFill>
              </a:rPr>
              <a:t>gráfico</a:t>
            </a:r>
            <a:r>
              <a:rPr lang="en-US" sz="2000">
                <a:solidFill>
                  <a:srgbClr val="3F3F3F"/>
                </a:solidFill>
              </a:rPr>
              <a:t> y las predicciones como se puede ver en la parte derecha.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6"/>
          <p:cNvSpPr txBox="1"/>
          <p:nvPr/>
        </p:nvSpPr>
        <p:spPr>
          <a:xfrm>
            <a:off x="888473" y="5657600"/>
            <a:ext cx="29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</a:rPr>
              <a:t>Datos sin procesar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6"/>
          <p:cNvSpPr txBox="1"/>
          <p:nvPr/>
        </p:nvSpPr>
        <p:spPr>
          <a:xfrm>
            <a:off x="7381700" y="5657750"/>
            <a:ext cx="320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</a:rPr>
              <a:t>Datos listos para el análisis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6"/>
          <p:cNvSpPr txBox="1"/>
          <p:nvPr/>
        </p:nvSpPr>
        <p:spPr>
          <a:xfrm>
            <a:off x="888464" y="452075"/>
            <a:ext cx="10570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62626"/>
                </a:solidFill>
              </a:rPr>
              <a:t>Limpieza de datos</a:t>
            </a:r>
            <a:endParaRPr b="1" sz="4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8" name="Google Shape;8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39" y="3394000"/>
            <a:ext cx="5046511" cy="174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4452" y="3394375"/>
            <a:ext cx="2146641" cy="17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36"/>
          <p:cNvSpPr/>
          <p:nvPr/>
        </p:nvSpPr>
        <p:spPr>
          <a:xfrm>
            <a:off x="6019875" y="3771900"/>
            <a:ext cx="1688100" cy="844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7"/>
          <p:cNvSpPr txBox="1"/>
          <p:nvPr>
            <p:ph idx="1" type="body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en-US" sz="4995"/>
              <a:t>Codificación</a:t>
            </a:r>
            <a:endParaRPr/>
          </a:p>
        </p:txBody>
      </p:sp>
      <p:sp>
        <p:nvSpPr>
          <p:cNvPr id="826" name="Google Shape;826;p37"/>
          <p:cNvSpPr txBox="1"/>
          <p:nvPr/>
        </p:nvSpPr>
        <p:spPr>
          <a:xfrm>
            <a:off x="8609150" y="2008525"/>
            <a:ext cx="31395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</a:rPr>
              <a:t>Predicción:</a:t>
            </a:r>
            <a:br>
              <a:rPr lang="en-US">
                <a:solidFill>
                  <a:srgbClr val="595959"/>
                </a:solidFill>
              </a:rPr>
            </a:br>
            <a:r>
              <a:rPr lang="en-US">
                <a:solidFill>
                  <a:srgbClr val="595959"/>
                </a:solidFill>
              </a:rPr>
              <a:t>Se realizaron las predicciones con una función de grado 10 que se planteó predecir </a:t>
            </a:r>
            <a:r>
              <a:rPr lang="en-US">
                <a:solidFill>
                  <a:srgbClr val="595959"/>
                </a:solidFill>
              </a:rPr>
              <a:t>cuándo</a:t>
            </a:r>
            <a:r>
              <a:rPr lang="en-US">
                <a:solidFill>
                  <a:srgbClr val="595959"/>
                </a:solidFill>
              </a:rPr>
              <a:t> se llegaría al valor de </a:t>
            </a:r>
            <a:r>
              <a:rPr lang="en-US">
                <a:solidFill>
                  <a:srgbClr val="595959"/>
                </a:solidFill>
              </a:rPr>
              <a:t>conversión</a:t>
            </a:r>
            <a:r>
              <a:rPr lang="en-US">
                <a:solidFill>
                  <a:srgbClr val="595959"/>
                </a:solidFill>
              </a:rPr>
              <a:t> 1 USD = 5 000 COP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7"/>
          <p:cNvSpPr txBox="1"/>
          <p:nvPr/>
        </p:nvSpPr>
        <p:spPr>
          <a:xfrm>
            <a:off x="8636900" y="4799875"/>
            <a:ext cx="30840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</a:rPr>
              <a:t>Escala:</a:t>
            </a:r>
            <a:br>
              <a:rPr lang="en-US" sz="1200">
                <a:solidFill>
                  <a:srgbClr val="595959"/>
                </a:solidFill>
              </a:rPr>
            </a:br>
            <a:r>
              <a:rPr lang="en-US" sz="1200">
                <a:solidFill>
                  <a:srgbClr val="595959"/>
                </a:solidFill>
              </a:rPr>
              <a:t>Para algunos gráficos se </a:t>
            </a:r>
            <a:r>
              <a:rPr lang="en-US" sz="1200">
                <a:solidFill>
                  <a:srgbClr val="595959"/>
                </a:solidFill>
              </a:rPr>
              <a:t>amplió</a:t>
            </a:r>
            <a:r>
              <a:rPr lang="en-US" sz="1200">
                <a:solidFill>
                  <a:srgbClr val="595959"/>
                </a:solidFill>
              </a:rPr>
              <a:t> el rango de los ejes con el objetivo de tener una mejor perspectiva sobre el problema y elegir una mejor función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7"/>
          <p:cNvSpPr txBox="1"/>
          <p:nvPr/>
        </p:nvSpPr>
        <p:spPr>
          <a:xfrm>
            <a:off x="720425" y="2008525"/>
            <a:ext cx="28776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</a:rPr>
              <a:t>Variables:</a:t>
            </a:r>
            <a:r>
              <a:rPr lang="en-US" sz="1600">
                <a:solidFill>
                  <a:srgbClr val="595959"/>
                </a:solidFill>
              </a:rPr>
              <a:t> </a:t>
            </a:r>
            <a:br>
              <a:rPr lang="en-US" sz="1600">
                <a:solidFill>
                  <a:srgbClr val="595959"/>
                </a:solidFill>
              </a:rPr>
            </a:br>
            <a:r>
              <a:rPr lang="en-US" sz="1600">
                <a:solidFill>
                  <a:srgbClr val="595959"/>
                </a:solidFill>
              </a:rPr>
              <a:t>Para algunas constantes se </a:t>
            </a:r>
            <a:r>
              <a:rPr lang="en-US" sz="1600">
                <a:solidFill>
                  <a:srgbClr val="595959"/>
                </a:solidFill>
              </a:rPr>
              <a:t>asignaron</a:t>
            </a:r>
            <a:r>
              <a:rPr lang="en-US" sz="1600">
                <a:solidFill>
                  <a:srgbClr val="595959"/>
                </a:solidFill>
              </a:rPr>
              <a:t> variables para facilitar las </a:t>
            </a:r>
            <a:r>
              <a:rPr lang="en-US" sz="1600">
                <a:solidFill>
                  <a:srgbClr val="595959"/>
                </a:solidFill>
              </a:rPr>
              <a:t>modificaciones</a:t>
            </a:r>
            <a:r>
              <a:rPr lang="en-US" sz="1600">
                <a:solidFill>
                  <a:srgbClr val="595959"/>
                </a:solidFill>
              </a:rPr>
              <a:t> en el código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7"/>
          <p:cNvSpPr txBox="1"/>
          <p:nvPr/>
        </p:nvSpPr>
        <p:spPr>
          <a:xfrm>
            <a:off x="720200" y="4770725"/>
            <a:ext cx="2877600" cy="15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</a:rPr>
              <a:t>Grafico</a:t>
            </a:r>
            <a:br>
              <a:rPr lang="en-US" sz="1500">
                <a:solidFill>
                  <a:srgbClr val="595959"/>
                </a:solidFill>
              </a:rPr>
            </a:br>
            <a:r>
              <a:rPr lang="en-US" sz="1500">
                <a:solidFill>
                  <a:srgbClr val="595959"/>
                </a:solidFill>
              </a:rPr>
              <a:t>Para graficar los datos y las predicciones se convirtió el intervalo de tiempo de semanas a dos años para mejorar la visualización</a:t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7"/>
          <p:cNvSpPr/>
          <p:nvPr/>
        </p:nvSpPr>
        <p:spPr>
          <a:xfrm>
            <a:off x="7564576" y="2026799"/>
            <a:ext cx="894000" cy="9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7"/>
          <p:cNvSpPr/>
          <p:nvPr/>
        </p:nvSpPr>
        <p:spPr>
          <a:xfrm>
            <a:off x="7370626" y="4836350"/>
            <a:ext cx="1087800" cy="9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7"/>
          <p:cNvSpPr/>
          <p:nvPr/>
        </p:nvSpPr>
        <p:spPr>
          <a:xfrm>
            <a:off x="3733548" y="2035129"/>
            <a:ext cx="1007400" cy="106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7"/>
          <p:cNvSpPr/>
          <p:nvPr/>
        </p:nvSpPr>
        <p:spPr>
          <a:xfrm>
            <a:off x="3733548" y="4799878"/>
            <a:ext cx="1007400" cy="106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4" name="Google Shape;834;p37"/>
          <p:cNvGrpSpPr/>
          <p:nvPr/>
        </p:nvGrpSpPr>
        <p:grpSpPr>
          <a:xfrm>
            <a:off x="5274528" y="2964521"/>
            <a:ext cx="1669479" cy="1669479"/>
            <a:chOff x="3807530" y="2946763"/>
            <a:chExt cx="1512168" cy="1512168"/>
          </a:xfrm>
        </p:grpSpPr>
        <p:sp>
          <p:nvSpPr>
            <p:cNvPr id="835" name="Google Shape;835;p37"/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solidFill>
              <a:srgbClr val="BF9000"/>
            </a:solidFill>
            <a:ln cap="flat" cmpd="sng" w="15875">
              <a:solidFill>
                <a:schemeClr val="accent6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37" name="Google Shape;837;p37"/>
          <p:cNvCxnSpPr>
            <a:stCxn id="832" idx="6"/>
            <a:endCxn id="836" idx="1"/>
          </p:cNvCxnSpPr>
          <p:nvPr/>
        </p:nvCxnSpPr>
        <p:spPr>
          <a:xfrm>
            <a:off x="4740948" y="2569279"/>
            <a:ext cx="778200" cy="639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8" name="Google Shape;838;p37"/>
          <p:cNvCxnSpPr>
            <a:stCxn id="833" idx="6"/>
            <a:endCxn id="836" idx="3"/>
          </p:cNvCxnSpPr>
          <p:nvPr/>
        </p:nvCxnSpPr>
        <p:spPr>
          <a:xfrm flipH="1" rot="10800000">
            <a:off x="4740948" y="4389628"/>
            <a:ext cx="778200" cy="944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9" name="Google Shape;839;p37"/>
          <p:cNvCxnSpPr>
            <a:stCxn id="831" idx="2"/>
            <a:endCxn id="836" idx="5"/>
          </p:cNvCxnSpPr>
          <p:nvPr/>
        </p:nvCxnSpPr>
        <p:spPr>
          <a:xfrm rot="10800000">
            <a:off x="6699526" y="4389500"/>
            <a:ext cx="671100" cy="919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0" name="Google Shape;840;p37"/>
          <p:cNvCxnSpPr>
            <a:stCxn id="830" idx="2"/>
            <a:endCxn id="836" idx="7"/>
          </p:cNvCxnSpPr>
          <p:nvPr/>
        </p:nvCxnSpPr>
        <p:spPr>
          <a:xfrm flipH="1">
            <a:off x="6699376" y="2499149"/>
            <a:ext cx="865200" cy="709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1" name="Google Shape;841;p37"/>
          <p:cNvSpPr txBox="1"/>
          <p:nvPr/>
        </p:nvSpPr>
        <p:spPr>
          <a:xfrm>
            <a:off x="5409202" y="3550308"/>
            <a:ext cx="14309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Convenciones del </a:t>
            </a:r>
            <a:r>
              <a:rPr b="1" lang="en-US">
                <a:solidFill>
                  <a:schemeClr val="lt1"/>
                </a:solidFill>
              </a:rPr>
              <a:t>código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7"/>
          <p:cNvSpPr/>
          <p:nvPr/>
        </p:nvSpPr>
        <p:spPr>
          <a:xfrm>
            <a:off x="3976419" y="5030657"/>
            <a:ext cx="453600" cy="524961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7"/>
          <p:cNvSpPr/>
          <p:nvPr/>
        </p:nvSpPr>
        <p:spPr>
          <a:xfrm>
            <a:off x="3969127" y="2262096"/>
            <a:ext cx="542700" cy="526500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7"/>
          <p:cNvSpPr/>
          <p:nvPr/>
        </p:nvSpPr>
        <p:spPr>
          <a:xfrm>
            <a:off x="7871882" y="3610846"/>
            <a:ext cx="407618" cy="407618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7"/>
          <p:cNvSpPr/>
          <p:nvPr/>
        </p:nvSpPr>
        <p:spPr>
          <a:xfrm rot="-2785926">
            <a:off x="7673590" y="5064269"/>
            <a:ext cx="511325" cy="543915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7"/>
          <p:cNvSpPr/>
          <p:nvPr/>
        </p:nvSpPr>
        <p:spPr>
          <a:xfrm>
            <a:off x="7787050" y="2258149"/>
            <a:ext cx="449051" cy="407974"/>
          </a:xfrm>
          <a:custGeom>
            <a:rect b="b" l="l" r="r" t="t"/>
            <a:pathLst>
              <a:path extrusionOk="0" h="3795110" w="3821708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8"/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67">
                <a:solidFill>
                  <a:srgbClr val="427EC6"/>
                </a:solidFill>
              </a:rPr>
              <a:t>Gracias </a:t>
            </a:r>
            <a:endParaRPr sz="5867">
              <a:solidFill>
                <a:srgbClr val="427E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8"/>
          <p:cNvSpPr txBox="1"/>
          <p:nvPr/>
        </p:nvSpPr>
        <p:spPr>
          <a:xfrm>
            <a:off x="7133550" y="6236100"/>
            <a:ext cx="5096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https://repl.it/join/yctgqbky-jorgeorobio</a:t>
            </a:r>
            <a:endParaRPr b="1" sz="2000"/>
          </a:p>
        </p:txBody>
      </p:sp>
      <p:sp>
        <p:nvSpPr>
          <p:cNvPr id="853" name="Google Shape;853;p38"/>
          <p:cNvSpPr txBox="1"/>
          <p:nvPr/>
        </p:nvSpPr>
        <p:spPr>
          <a:xfrm>
            <a:off x="5181600" y="3906975"/>
            <a:ext cx="20505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/>
          <p:nvPr/>
        </p:nvSpPr>
        <p:spPr>
          <a:xfrm rot="-2094635">
            <a:off x="7177291" y="1098565"/>
            <a:ext cx="4481901" cy="4392262"/>
          </a:xfrm>
          <a:custGeom>
            <a:rect b="b" l="l" r="r" t="t"/>
            <a:pathLst>
              <a:path extrusionOk="0" h="466725" w="47625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3F3F3F"/>
                </a:solidFill>
              </a:rPr>
              <a:t>Contenido</a:t>
            </a:r>
            <a:endParaRPr sz="5400">
              <a:solidFill>
                <a:srgbClr val="3F3F3F"/>
              </a:solidFill>
            </a:endParaRPr>
          </a:p>
        </p:txBody>
      </p:sp>
      <p:grpSp>
        <p:nvGrpSpPr>
          <p:cNvPr id="306" name="Google Shape;306;p28"/>
          <p:cNvGrpSpPr/>
          <p:nvPr/>
        </p:nvGrpSpPr>
        <p:grpSpPr>
          <a:xfrm>
            <a:off x="1680768" y="1706975"/>
            <a:ext cx="5383988" cy="1099644"/>
            <a:chOff x="1848112" y="1575921"/>
            <a:chExt cx="5383988" cy="1099644"/>
          </a:xfrm>
        </p:grpSpPr>
        <p:sp>
          <p:nvSpPr>
            <p:cNvPr id="307" name="Google Shape;307;p28"/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8"/>
            <p:cNvSpPr txBox="1"/>
            <p:nvPr/>
          </p:nvSpPr>
          <p:spPr>
            <a:xfrm>
              <a:off x="2705936" y="1713203"/>
              <a:ext cx="4507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</a:t>
              </a:r>
              <a:r>
                <a:rPr b="1" lang="en-US" sz="2700">
                  <a:solidFill>
                    <a:srgbClr val="3F3F3F"/>
                  </a:solidFill>
                </a:rPr>
                <a:t>junto de Datos </a:t>
              </a:r>
              <a:endParaRPr b="1"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28"/>
          <p:cNvGrpSpPr/>
          <p:nvPr/>
        </p:nvGrpSpPr>
        <p:grpSpPr>
          <a:xfrm>
            <a:off x="1680768" y="2841953"/>
            <a:ext cx="5383988" cy="1099644"/>
            <a:chOff x="1848112" y="1575921"/>
            <a:chExt cx="5383988" cy="1099644"/>
          </a:xfrm>
        </p:grpSpPr>
        <p:sp>
          <p:nvSpPr>
            <p:cNvPr id="311" name="Google Shape;311;p28"/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3F3F3F"/>
                  </a:solidFill>
                </a:rPr>
                <a:t>Hipótesis</a:t>
              </a:r>
              <a:r>
                <a:rPr b="1" lang="en-US" sz="2700">
                  <a:solidFill>
                    <a:srgbClr val="3F3F3F"/>
                  </a:solidFill>
                </a:rPr>
                <a:t> sobre los datos</a:t>
              </a:r>
              <a:endParaRPr b="1"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8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28"/>
          <p:cNvGrpSpPr/>
          <p:nvPr/>
        </p:nvGrpSpPr>
        <p:grpSpPr>
          <a:xfrm>
            <a:off x="1680768" y="3976931"/>
            <a:ext cx="5365516" cy="769441"/>
            <a:chOff x="1848112" y="1575921"/>
            <a:chExt cx="5365516" cy="769441"/>
          </a:xfrm>
        </p:grpSpPr>
        <p:sp>
          <p:nvSpPr>
            <p:cNvPr id="315" name="Google Shape;315;p2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3F3F3F"/>
                  </a:solidFill>
                </a:rPr>
                <a:t>Limpieza de datos y codificación</a:t>
              </a:r>
              <a:endParaRPr b="1"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8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28"/>
          <p:cNvGrpSpPr/>
          <p:nvPr/>
        </p:nvGrpSpPr>
        <p:grpSpPr>
          <a:xfrm>
            <a:off x="1680768" y="5111908"/>
            <a:ext cx="5365516" cy="769441"/>
            <a:chOff x="1848112" y="1575921"/>
            <a:chExt cx="5365516" cy="769441"/>
          </a:xfrm>
        </p:grpSpPr>
        <p:sp>
          <p:nvSpPr>
            <p:cNvPr id="318" name="Google Shape;318;p2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3F3F3F"/>
                  </a:solidFill>
                </a:rPr>
                <a:t>Conclusiones</a:t>
              </a:r>
              <a:endParaRPr b="1"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8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28"/>
          <p:cNvGrpSpPr/>
          <p:nvPr/>
        </p:nvGrpSpPr>
        <p:grpSpPr>
          <a:xfrm flipH="1">
            <a:off x="7697143" y="599185"/>
            <a:ext cx="2885349" cy="5668968"/>
            <a:chOff x="4348215" y="-3215"/>
            <a:chExt cx="3492933" cy="6862716"/>
          </a:xfrm>
        </p:grpSpPr>
        <p:sp>
          <p:nvSpPr>
            <p:cNvPr id="321" name="Google Shape;321;p28"/>
            <p:cNvSpPr/>
            <p:nvPr/>
          </p:nvSpPr>
          <p:spPr>
            <a:xfrm>
              <a:off x="7175064" y="2830854"/>
              <a:ext cx="227171" cy="124301"/>
            </a:xfrm>
            <a:custGeom>
              <a:rect b="b" l="l" r="r" t="t"/>
              <a:pathLst>
                <a:path extrusionOk="0" h="124301" w="22717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7212354" y="2887004"/>
              <a:ext cx="210026" cy="128588"/>
            </a:xfrm>
            <a:custGeom>
              <a:rect b="b" l="l" r="r" t="t"/>
              <a:pathLst>
                <a:path extrusionOk="0" h="128587" w="210026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676144" y="3952137"/>
              <a:ext cx="98584" cy="334328"/>
            </a:xfrm>
            <a:custGeom>
              <a:rect b="b" l="l" r="r" t="t"/>
              <a:pathLst>
                <a:path extrusionOk="0" h="334327" w="98583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7238500" y="5847945"/>
              <a:ext cx="55721" cy="197168"/>
            </a:xfrm>
            <a:custGeom>
              <a:rect b="b" l="l" r="r" t="t"/>
              <a:pathLst>
                <a:path extrusionOk="0" h="197167" w="55721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7258645" y="2938439"/>
              <a:ext cx="180023" cy="115729"/>
            </a:xfrm>
            <a:custGeom>
              <a:rect b="b" l="l" r="r" t="t"/>
              <a:pathLst>
                <a:path extrusionOk="0" h="115728" w="180022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7200699" y="3407783"/>
              <a:ext cx="21431" cy="42863"/>
            </a:xfrm>
            <a:custGeom>
              <a:rect b="b" l="l" r="r" t="t"/>
              <a:pathLst>
                <a:path extrusionOk="0" h="42862" w="21431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7208068" y="3045595"/>
              <a:ext cx="300038" cy="458629"/>
            </a:xfrm>
            <a:custGeom>
              <a:rect b="b" l="l" r="r" t="t"/>
              <a:pathLst>
                <a:path extrusionOk="0" h="458628" w="300037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726722" y="4008715"/>
              <a:ext cx="60008" cy="287179"/>
            </a:xfrm>
            <a:custGeom>
              <a:rect b="b" l="l" r="r" t="t"/>
              <a:pathLst>
                <a:path extrusionOk="0" h="287178" w="60007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777728" y="4008715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7228642" y="3014305"/>
              <a:ext cx="244316" cy="252889"/>
            </a:xfrm>
            <a:custGeom>
              <a:rect b="b" l="l" r="r" t="t"/>
              <a:pathLst>
                <a:path extrusionOk="0" h="252888" w="244316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984325" y="2508528"/>
              <a:ext cx="265748" cy="257175"/>
            </a:xfrm>
            <a:custGeom>
              <a:rect b="b" l="l" r="r" t="t"/>
              <a:pathLst>
                <a:path extrusionOk="0" h="257175" w="265747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6799588" y="2266355"/>
              <a:ext cx="342900" cy="342900"/>
            </a:xfrm>
            <a:custGeom>
              <a:rect b="b" l="l" r="r" t="t"/>
              <a:pathLst>
                <a:path extrusionOk="0" h="342900" w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7057620" y="2570678"/>
              <a:ext cx="261461" cy="295751"/>
            </a:xfrm>
            <a:custGeom>
              <a:rect b="b" l="l" r="r" t="t"/>
              <a:pathLst>
                <a:path extrusionOk="0" h="295751" w="26146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6592562" y="3826121"/>
              <a:ext cx="154305" cy="424339"/>
            </a:xfrm>
            <a:custGeom>
              <a:rect b="b" l="l" r="r" t="t"/>
              <a:pathLst>
                <a:path extrusionOk="0" h="424338" w="154305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6637139" y="3908417"/>
              <a:ext cx="124301" cy="355759"/>
            </a:xfrm>
            <a:custGeom>
              <a:rect b="b" l="l" r="r" t="t"/>
              <a:pathLst>
                <a:path extrusionOk="0" h="355758" w="124301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6496122" y="3624667"/>
              <a:ext cx="175736" cy="587216"/>
            </a:xfrm>
            <a:custGeom>
              <a:rect b="b" l="l" r="r" t="t"/>
              <a:pathLst>
                <a:path extrusionOk="0" h="587216" w="17573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7136916" y="2725412"/>
              <a:ext cx="210026" cy="184309"/>
            </a:xfrm>
            <a:custGeom>
              <a:rect b="b" l="l" r="r" t="t"/>
              <a:pathLst>
                <a:path extrusionOk="0" h="184308" w="210026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6915745" y="2392799"/>
              <a:ext cx="295751" cy="278606"/>
            </a:xfrm>
            <a:custGeom>
              <a:rect b="b" l="l" r="r" t="t"/>
              <a:pathLst>
                <a:path extrusionOk="0" h="278606" w="295751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6819305" y="4280464"/>
              <a:ext cx="12859" cy="17145"/>
            </a:xfrm>
            <a:custGeom>
              <a:rect b="b" l="l" r="r" t="t"/>
              <a:pathLst>
                <a:path extrusionOk="0" h="17145" w="12858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338387" y="2212348"/>
              <a:ext cx="64294" cy="55721"/>
            </a:xfrm>
            <a:custGeom>
              <a:rect b="b" l="l" r="r" t="t"/>
              <a:pathLst>
                <a:path extrusionOk="0" h="55721" w="64293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6814161" y="4192167"/>
              <a:ext cx="12859" cy="68580"/>
            </a:xfrm>
            <a:custGeom>
              <a:rect b="b" l="l" r="r" t="t"/>
              <a:pathLst>
                <a:path extrusionOk="0" h="68580" w="12858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6362390" y="2291644"/>
              <a:ext cx="38576" cy="90011"/>
            </a:xfrm>
            <a:custGeom>
              <a:rect b="b" l="l" r="r" t="t"/>
              <a:pathLst>
                <a:path extrusionOk="0" h="90011" w="38576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14161" y="4318611"/>
              <a:ext cx="8573" cy="8573"/>
            </a:xfrm>
            <a:custGeom>
              <a:rect b="b" l="l" r="r" t="t"/>
              <a:pathLst>
                <a:path extrusionOk="0" h="8572" w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554843" y="3714250"/>
              <a:ext cx="167164" cy="514350"/>
            </a:xfrm>
            <a:custGeom>
              <a:rect b="b" l="l" r="r" t="t"/>
              <a:pathLst>
                <a:path extrusionOk="0" h="514350" w="167163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6783300" y="4332327"/>
              <a:ext cx="55721" cy="38576"/>
            </a:xfrm>
            <a:custGeom>
              <a:rect b="b" l="l" r="r" t="t"/>
              <a:pathLst>
                <a:path extrusionOk="0" h="38576" w="55721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6560415" y="3424499"/>
              <a:ext cx="8573" cy="12859"/>
            </a:xfrm>
            <a:custGeom>
              <a:rect b="b" l="l" r="r" t="t"/>
              <a:pathLst>
                <a:path extrusionOk="0" h="12858" w="8572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492246" y="3442073"/>
              <a:ext cx="145733" cy="210026"/>
            </a:xfrm>
            <a:custGeom>
              <a:rect b="b" l="l" r="r" t="t"/>
              <a:pathLst>
                <a:path extrusionOk="0" h="210026" w="145732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343942" y="3174611"/>
              <a:ext cx="235744" cy="394335"/>
            </a:xfrm>
            <a:custGeom>
              <a:rect b="b" l="l" r="r" t="t"/>
              <a:pathLst>
                <a:path extrusionOk="0" h="394335" w="235743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538538" y="3481935"/>
              <a:ext cx="102870" cy="132874"/>
            </a:xfrm>
            <a:custGeom>
              <a:rect b="b" l="l" r="r" t="t"/>
              <a:pathLst>
                <a:path extrusionOk="0" h="132873" w="102870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6316956" y="2133910"/>
              <a:ext cx="90011" cy="60008"/>
            </a:xfrm>
            <a:custGeom>
              <a:rect b="b" l="l" r="r" t="t"/>
              <a:pathLst>
                <a:path extrusionOk="0" h="60007" w="90011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449812" y="3579233"/>
              <a:ext cx="34290" cy="81439"/>
            </a:xfrm>
            <a:custGeom>
              <a:rect b="b" l="l" r="r" t="t"/>
              <a:pathLst>
                <a:path extrusionOk="0" h="81438" w="34290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6270665" y="1672709"/>
              <a:ext cx="458629" cy="291465"/>
            </a:xfrm>
            <a:custGeom>
              <a:rect b="b" l="l" r="r" t="t"/>
              <a:pathLst>
                <a:path extrusionOk="0" h="291465" w="458628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6295096" y="1940171"/>
              <a:ext cx="132874" cy="180023"/>
            </a:xfrm>
            <a:custGeom>
              <a:rect b="b" l="l" r="r" t="t"/>
              <a:pathLst>
                <a:path extrusionOk="0" h="180022" w="132873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6283952" y="1785866"/>
              <a:ext cx="531495" cy="261461"/>
            </a:xfrm>
            <a:custGeom>
              <a:rect b="b" l="l" r="r" t="t"/>
              <a:pathLst>
                <a:path extrusionOk="0" h="261461" w="531495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6773442" y="2205490"/>
              <a:ext cx="304324" cy="278606"/>
            </a:xfrm>
            <a:custGeom>
              <a:rect b="b" l="l" r="r" t="t"/>
              <a:pathLst>
                <a:path extrusionOk="0" h="278606" w="304323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728454" y="3630239"/>
              <a:ext cx="8573" cy="17145"/>
            </a:xfrm>
            <a:custGeom>
              <a:rect b="b" l="l" r="r" t="t"/>
              <a:pathLst>
                <a:path extrusionOk="0" h="17145" w="8572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454563" y="3259907"/>
              <a:ext cx="77153" cy="77153"/>
            </a:xfrm>
            <a:custGeom>
              <a:rect b="b" l="l" r="r" t="t"/>
              <a:pathLst>
                <a:path extrusionOk="0" h="77152" w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5704022" y="3466505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5610582" y="3440359"/>
              <a:ext cx="98584" cy="102870"/>
            </a:xfrm>
            <a:custGeom>
              <a:rect b="b" l="l" r="r" t="t"/>
              <a:pathLst>
                <a:path extrusionOk="0" h="102870" w="98583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5334548" y="3122319"/>
              <a:ext cx="64294" cy="64294"/>
            </a:xfrm>
            <a:custGeom>
              <a:rect b="b" l="l" r="r" t="t"/>
              <a:pathLst>
                <a:path extrusionOk="0" h="64293" w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388126" y="3184041"/>
              <a:ext cx="85725" cy="90011"/>
            </a:xfrm>
            <a:custGeom>
              <a:rect b="b" l="l" r="r" t="t"/>
              <a:pathLst>
                <a:path extrusionOk="0" h="90011" w="85725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520142" y="3312200"/>
              <a:ext cx="55721" cy="55721"/>
            </a:xfrm>
            <a:custGeom>
              <a:rect b="b" l="l" r="r" t="t"/>
              <a:pathLst>
                <a:path extrusionOk="0" h="55721" w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568577" y="3402639"/>
              <a:ext cx="90011" cy="98584"/>
            </a:xfrm>
            <a:custGeom>
              <a:rect b="b" l="l" r="r" t="t"/>
              <a:pathLst>
                <a:path extrusionOk="0" h="98583" w="90011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5535144" y="3337060"/>
              <a:ext cx="85725" cy="102870"/>
            </a:xfrm>
            <a:custGeom>
              <a:rect b="b" l="l" r="r" t="t"/>
              <a:pathLst>
                <a:path extrusionOk="0" h="102870" w="85725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310973" y="3095316"/>
              <a:ext cx="34290" cy="38576"/>
            </a:xfrm>
            <a:custGeom>
              <a:rect b="b" l="l" r="r" t="t"/>
              <a:pathLst>
                <a:path extrusionOk="0" h="38576" w="34290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6202085" y="3276624"/>
              <a:ext cx="304324" cy="780098"/>
            </a:xfrm>
            <a:custGeom>
              <a:rect b="b" l="l" r="r" t="t"/>
              <a:pathLst>
                <a:path extrusionOk="0" h="780097" w="304323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292525" y="3346918"/>
              <a:ext cx="317183" cy="797243"/>
            </a:xfrm>
            <a:custGeom>
              <a:rect b="b" l="l" r="r" t="t"/>
              <a:pathLst>
                <a:path extrusionOk="0" h="797242" w="31718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6458402" y="3594664"/>
              <a:ext cx="188595" cy="587216"/>
            </a:xfrm>
            <a:custGeom>
              <a:rect b="b" l="l" r="r" t="t"/>
              <a:pathLst>
                <a:path extrusionOk="0" h="587216" w="188595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5688163" y="3529513"/>
              <a:ext cx="94298" cy="98584"/>
            </a:xfrm>
            <a:custGeom>
              <a:rect b="b" l="l" r="r" t="t"/>
              <a:pathLst>
                <a:path extrusionOk="0" h="98583" w="94297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582293" y="2463951"/>
              <a:ext cx="840105" cy="1084421"/>
            </a:xfrm>
            <a:custGeom>
              <a:rect b="b" l="l" r="r" t="t"/>
              <a:pathLst>
                <a:path extrusionOk="0" h="1084421" w="840105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947053" y="3832551"/>
              <a:ext cx="12859" cy="12859"/>
            </a:xfrm>
            <a:custGeom>
              <a:rect b="b" l="l" r="r" t="t"/>
              <a:pathLst>
                <a:path extrusionOk="0" h="12858" w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50053" y="3225617"/>
              <a:ext cx="522923" cy="771525"/>
            </a:xfrm>
            <a:custGeom>
              <a:rect b="b" l="l" r="r" t="t"/>
              <a:pathLst>
                <a:path extrusionOk="0" h="771525" w="522922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633728" y="487132"/>
              <a:ext cx="600075" cy="347186"/>
            </a:xfrm>
            <a:custGeom>
              <a:rect b="b" l="l" r="r" t="t"/>
              <a:pathLst>
                <a:path extrusionOk="0" h="347186" w="600075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729722" y="2099620"/>
              <a:ext cx="235744" cy="278606"/>
            </a:xfrm>
            <a:custGeom>
              <a:rect b="b" l="l" r="r" t="t"/>
              <a:pathLst>
                <a:path extrusionOk="0" h="278606" w="235743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7230356" y="2972300"/>
              <a:ext cx="227171" cy="210026"/>
            </a:xfrm>
            <a:custGeom>
              <a:rect b="b" l="l" r="r" t="t"/>
              <a:pathLst>
                <a:path extrusionOk="0" h="210026" w="227171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349960" y="1149787"/>
              <a:ext cx="51435" cy="34290"/>
            </a:xfrm>
            <a:custGeom>
              <a:rect b="b" l="l" r="r" t="t"/>
              <a:pathLst>
                <a:path extrusionOk="0" h="34290" w="51435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640568" y="2005322"/>
              <a:ext cx="270034" cy="321469"/>
            </a:xfrm>
            <a:custGeom>
              <a:rect b="b" l="l" r="r" t="t"/>
              <a:pathLst>
                <a:path extrusionOk="0" h="321468" w="270033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745153" y="2144197"/>
              <a:ext cx="282893" cy="304324"/>
            </a:xfrm>
            <a:custGeom>
              <a:rect b="b" l="l" r="r" t="t"/>
              <a:pathLst>
                <a:path extrusionOk="0" h="304323" w="282892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647015" y="3481935"/>
              <a:ext cx="98584" cy="102870"/>
            </a:xfrm>
            <a:custGeom>
              <a:rect b="b" l="l" r="r" t="t"/>
              <a:pathLst>
                <a:path extrusionOk="0" h="102870" w="98583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529126" y="1899452"/>
              <a:ext cx="334328" cy="270034"/>
            </a:xfrm>
            <a:custGeom>
              <a:rect b="b" l="l" r="r" t="t"/>
              <a:pathLst>
                <a:path extrusionOk="0" h="270033" w="334327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529126" y="2061472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644426" y="1365814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421969" y="1162645"/>
              <a:ext cx="227171" cy="205740"/>
            </a:xfrm>
            <a:custGeom>
              <a:rect b="b" l="l" r="r" t="t"/>
              <a:pathLst>
                <a:path extrusionOk="0" h="205740" w="227171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426256" y="3548372"/>
              <a:ext cx="205740" cy="612934"/>
            </a:xfrm>
            <a:custGeom>
              <a:rect b="b" l="l" r="r" t="t"/>
              <a:pathLst>
                <a:path extrusionOk="0" h="612933" w="205740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230905" y="1217081"/>
              <a:ext cx="488633" cy="677228"/>
            </a:xfrm>
            <a:custGeom>
              <a:rect b="b" l="l" r="r" t="t"/>
              <a:pathLst>
                <a:path extrusionOk="0" h="677227" w="488632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648730" y="596860"/>
              <a:ext cx="505778" cy="240030"/>
            </a:xfrm>
            <a:custGeom>
              <a:rect b="b" l="l" r="r" t="t"/>
              <a:pathLst>
                <a:path extrusionOk="0" h="240030" w="505777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628584" y="437840"/>
              <a:ext cx="630079" cy="317183"/>
            </a:xfrm>
            <a:custGeom>
              <a:rect b="b" l="l" r="r" t="t"/>
              <a:pathLst>
                <a:path extrusionOk="0" h="317182" w="630078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241947" y="1152787"/>
              <a:ext cx="111443" cy="77153"/>
            </a:xfrm>
            <a:custGeom>
              <a:rect b="b" l="l" r="r" t="t"/>
              <a:pathLst>
                <a:path extrusionOk="0" h="77152" w="11144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656874" y="650438"/>
              <a:ext cx="450056" cy="201454"/>
            </a:xfrm>
            <a:custGeom>
              <a:rect b="b" l="l" r="r" t="t"/>
              <a:pathLst>
                <a:path extrusionOk="0" h="201453" w="450056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7523964" y="3343918"/>
              <a:ext cx="98584" cy="162878"/>
            </a:xfrm>
            <a:custGeom>
              <a:rect b="b" l="l" r="r" t="t"/>
              <a:pathLst>
                <a:path extrusionOk="0" h="162877" w="98583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505123" y="4784955"/>
              <a:ext cx="514350" cy="227171"/>
            </a:xfrm>
            <a:custGeom>
              <a:rect b="b" l="l" r="r" t="t"/>
              <a:pathLst>
                <a:path extrusionOk="0" h="227171" w="514350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867329" y="3702248"/>
              <a:ext cx="25718" cy="38576"/>
            </a:xfrm>
            <a:custGeom>
              <a:rect b="b" l="l" r="r" t="t"/>
              <a:pathLst>
                <a:path extrusionOk="0" h="38576" w="25717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749028" y="3576233"/>
              <a:ext cx="68580" cy="47149"/>
            </a:xfrm>
            <a:custGeom>
              <a:rect b="b" l="l" r="r" t="t"/>
              <a:pathLst>
                <a:path extrusionOk="0" h="47148" w="68580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803035" y="2917007"/>
              <a:ext cx="630079" cy="732949"/>
            </a:xfrm>
            <a:custGeom>
              <a:rect b="b" l="l" r="r" t="t"/>
              <a:pathLst>
                <a:path extrusionOk="0" h="732948" w="63007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097545" y="3074741"/>
              <a:ext cx="660083" cy="1238726"/>
            </a:xfrm>
            <a:custGeom>
              <a:rect b="b" l="l" r="r" t="t"/>
              <a:pathLst>
                <a:path extrusionOk="0" h="1238726" w="660082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907619" y="3798689"/>
              <a:ext cx="8573" cy="8573"/>
            </a:xfrm>
            <a:custGeom>
              <a:rect b="b" l="l" r="r" t="t"/>
              <a:pathLst>
                <a:path extrusionOk="0" h="8572" w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190530" y="4249174"/>
              <a:ext cx="548640" cy="167164"/>
            </a:xfrm>
            <a:custGeom>
              <a:rect b="b" l="l" r="r" t="t"/>
              <a:pathLst>
                <a:path extrusionOk="0" h="167163" w="548640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873758" y="3019449"/>
              <a:ext cx="587216" cy="754380"/>
            </a:xfrm>
            <a:custGeom>
              <a:rect b="b" l="l" r="r" t="t"/>
              <a:pathLst>
                <a:path extrusionOk="0" h="754380" w="587216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887903" y="3744254"/>
              <a:ext cx="30004" cy="30004"/>
            </a:xfrm>
            <a:custGeom>
              <a:rect b="b" l="l" r="r" t="t"/>
              <a:pathLst>
                <a:path extrusionOk="0" h="30003" w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240695" y="5104709"/>
              <a:ext cx="458629" cy="505778"/>
            </a:xfrm>
            <a:custGeom>
              <a:rect b="b" l="l" r="r" t="t"/>
              <a:pathLst>
                <a:path extrusionOk="0" h="505777" w="458628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924764" y="3802547"/>
              <a:ext cx="21431" cy="12859"/>
            </a:xfrm>
            <a:custGeom>
              <a:rect b="b" l="l" r="r" t="t"/>
              <a:pathLst>
                <a:path extrusionOk="0" h="12858" w="21431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293828" y="5676067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293828" y="5636204"/>
              <a:ext cx="390049" cy="222885"/>
            </a:xfrm>
            <a:custGeom>
              <a:rect b="b" l="l" r="r" t="t"/>
              <a:pathLst>
                <a:path extrusionOk="0" h="222885" w="390048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369266" y="6226850"/>
              <a:ext cx="300038" cy="411480"/>
            </a:xfrm>
            <a:custGeom>
              <a:rect b="b" l="l" r="r" t="t"/>
              <a:pathLst>
                <a:path extrusionOk="0" h="411480" w="300037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250537" y="4992838"/>
              <a:ext cx="407194" cy="184309"/>
            </a:xfrm>
            <a:custGeom>
              <a:rect b="b" l="l" r="r" t="t"/>
              <a:pathLst>
                <a:path extrusionOk="0" h="184308" w="407193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262539" y="4611362"/>
              <a:ext cx="437198" cy="235744"/>
            </a:xfrm>
            <a:custGeom>
              <a:rect b="b" l="l" r="r" t="t"/>
              <a:pathLst>
                <a:path extrusionOk="0" h="235743" w="437197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224391" y="4300609"/>
              <a:ext cx="510064" cy="381476"/>
            </a:xfrm>
            <a:custGeom>
              <a:rect b="b" l="l" r="r" t="t"/>
              <a:pathLst>
                <a:path extrusionOk="0" h="381476" w="510063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258681" y="4688086"/>
              <a:ext cx="432911" cy="304324"/>
            </a:xfrm>
            <a:custGeom>
              <a:rect b="b" l="l" r="r" t="t"/>
              <a:pathLst>
                <a:path extrusionOk="0" h="304323" w="432911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022491" y="3919990"/>
              <a:ext cx="737235" cy="822960"/>
            </a:xfrm>
            <a:custGeom>
              <a:rect b="b" l="l" r="r" t="t"/>
              <a:pathLst>
                <a:path extrusionOk="0" h="822960" w="737235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996327" y="4924258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501265" y="4732663"/>
              <a:ext cx="501491" cy="231458"/>
            </a:xfrm>
            <a:custGeom>
              <a:rect b="b" l="l" r="r" t="t"/>
              <a:pathLst>
                <a:path extrusionOk="0" h="231457" w="501491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661571" y="5113282"/>
              <a:ext cx="488633" cy="287179"/>
            </a:xfrm>
            <a:custGeom>
              <a:rect b="b" l="l" r="r" t="t"/>
              <a:pathLst>
                <a:path extrusionOk="0" h="287178" w="488632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6554843" y="4907542"/>
              <a:ext cx="505778" cy="171450"/>
            </a:xfrm>
            <a:custGeom>
              <a:rect b="b" l="l" r="r" t="t"/>
              <a:pathLst>
                <a:path extrusionOk="0" h="171450" w="505777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6670143" y="5155716"/>
              <a:ext cx="518636" cy="445770"/>
            </a:xfrm>
            <a:custGeom>
              <a:rect b="b" l="l" r="r" t="t"/>
              <a:pathLst>
                <a:path extrusionOk="0" h="445770" w="518636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638425" y="5033986"/>
              <a:ext cx="467201" cy="137160"/>
            </a:xfrm>
            <a:custGeom>
              <a:rect b="b" l="l" r="r" t="t"/>
              <a:pathLst>
                <a:path extrusionOk="0" h="137160" w="467201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6681287" y="5207151"/>
              <a:ext cx="548640" cy="582930"/>
            </a:xfrm>
            <a:custGeom>
              <a:rect b="b" l="l" r="r" t="t"/>
              <a:pathLst>
                <a:path extrusionOk="0" h="582930" w="54864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7763995" y="6684621"/>
              <a:ext cx="77153" cy="137160"/>
            </a:xfrm>
            <a:custGeom>
              <a:rect b="b" l="l" r="r" t="t"/>
              <a:pathLst>
                <a:path extrusionOk="0" h="137160" w="77152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6748153" y="5507188"/>
              <a:ext cx="990124" cy="1337310"/>
            </a:xfrm>
            <a:custGeom>
              <a:rect b="b" l="l" r="r" t="t"/>
              <a:pathLst>
                <a:path extrusionOk="0" h="1337310" w="990123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6772585" y="4305752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6755011" y="4044291"/>
              <a:ext cx="42863" cy="265748"/>
            </a:xfrm>
            <a:custGeom>
              <a:rect b="b" l="l" r="r" t="t"/>
              <a:pathLst>
                <a:path extrusionOk="0" h="265747" w="42862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976628" y="3913132"/>
              <a:ext cx="38576" cy="55721"/>
            </a:xfrm>
            <a:custGeom>
              <a:rect b="b" l="l" r="r" t="t"/>
              <a:pathLst>
                <a:path extrusionOk="0" h="55721" w="38576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959912" y="3884414"/>
              <a:ext cx="30004" cy="34290"/>
            </a:xfrm>
            <a:custGeom>
              <a:rect b="b" l="l" r="r" t="t"/>
              <a:pathLst>
                <a:path extrusionOk="0" h="34290" w="30003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6005346" y="3964996"/>
              <a:ext cx="30004" cy="38576"/>
            </a:xfrm>
            <a:custGeom>
              <a:rect b="b" l="l" r="r" t="t"/>
              <a:pathLst>
                <a:path extrusionOk="0" h="38576" w="30003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6076926" y="4087154"/>
              <a:ext cx="8573" cy="12859"/>
            </a:xfrm>
            <a:custGeom>
              <a:rect b="b" l="l" r="r" t="t"/>
              <a:pathLst>
                <a:path extrusionOk="0" h="12858" w="8572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932051" y="3848409"/>
              <a:ext cx="34290" cy="38576"/>
            </a:xfrm>
            <a:custGeom>
              <a:rect b="b" l="l" r="r" t="t"/>
              <a:pathLst>
                <a:path extrusionOk="0" h="38576" w="34290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6060210" y="4059293"/>
              <a:ext cx="12859" cy="17145"/>
            </a:xfrm>
            <a:custGeom>
              <a:rect b="b" l="l" r="r" t="t"/>
              <a:pathLst>
                <a:path extrusionOk="0" h="17145" w="12858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6026777" y="4002286"/>
              <a:ext cx="34290" cy="51435"/>
            </a:xfrm>
            <a:custGeom>
              <a:rect b="b" l="l" r="r" t="t"/>
              <a:pathLst>
                <a:path extrusionOk="0" h="51435" w="34290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325546" y="5827800"/>
              <a:ext cx="317183" cy="120015"/>
            </a:xfrm>
            <a:custGeom>
              <a:rect b="b" l="l" r="r" t="t"/>
              <a:pathLst>
                <a:path extrusionOk="0" h="120015" w="317182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792319" y="-3215"/>
              <a:ext cx="390049" cy="30004"/>
            </a:xfrm>
            <a:custGeom>
              <a:rect b="b" l="l" r="r" t="t"/>
              <a:pathLst>
                <a:path extrusionOk="0" h="30003" w="390048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710452" y="52935"/>
              <a:ext cx="625793" cy="248603"/>
            </a:xfrm>
            <a:custGeom>
              <a:rect b="b" l="l" r="r" t="t"/>
              <a:pathLst>
                <a:path extrusionOk="0" h="248602" w="62579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6188797" y="28932"/>
              <a:ext cx="124301" cy="124301"/>
            </a:xfrm>
            <a:custGeom>
              <a:rect b="b" l="l" r="r" t="t"/>
              <a:pathLst>
                <a:path extrusionOk="0" h="124301" w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634156" y="106085"/>
              <a:ext cx="707231" cy="355759"/>
            </a:xfrm>
            <a:custGeom>
              <a:rect b="b" l="l" r="r" t="t"/>
              <a:pathLst>
                <a:path extrusionOk="0" h="355758" w="707231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348215" y="3099602"/>
              <a:ext cx="12859" cy="197168"/>
            </a:xfrm>
            <a:custGeom>
              <a:rect b="b" l="l" r="r" t="t"/>
              <a:pathLst>
                <a:path extrusionOk="0" h="197167" w="12858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618726" y="227386"/>
              <a:ext cx="690086" cy="295751"/>
            </a:xfrm>
            <a:custGeom>
              <a:rect b="b" l="l" r="r" t="t"/>
              <a:pathLst>
                <a:path extrusionOk="0" h="295751" w="690086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528697" y="4706088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6528697" y="4684228"/>
              <a:ext cx="445770" cy="214313"/>
            </a:xfrm>
            <a:custGeom>
              <a:rect b="b" l="l" r="r" t="t"/>
              <a:pathLst>
                <a:path extrusionOk="0" h="214312" w="445770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4407432" y="3495223"/>
              <a:ext cx="192881" cy="214313"/>
            </a:xfrm>
            <a:custGeom>
              <a:rect b="b" l="l" r="r" t="t"/>
              <a:pathLst>
                <a:path extrusionOk="0" h="214312" w="192881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620869" y="353401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617011" y="301966"/>
              <a:ext cx="690086" cy="304324"/>
            </a:xfrm>
            <a:custGeom>
              <a:rect b="b" l="l" r="r" t="t"/>
              <a:pathLst>
                <a:path extrusionOk="0" h="304323" w="690086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661571" y="4457915"/>
              <a:ext cx="210026" cy="137160"/>
            </a:xfrm>
            <a:custGeom>
              <a:rect b="b" l="l" r="r" t="t"/>
              <a:pathLst>
                <a:path extrusionOk="0" h="137160" w="210026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699290" y="4403479"/>
              <a:ext cx="145733" cy="120015"/>
            </a:xfrm>
            <a:custGeom>
              <a:rect b="b" l="l" r="r" t="t"/>
              <a:pathLst>
                <a:path extrusionOk="0" h="120015" w="145732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831735" y="4444627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0438" y="4353758"/>
              <a:ext cx="98584" cy="94298"/>
            </a:xfrm>
            <a:custGeom>
              <a:rect b="b" l="l" r="r" t="t"/>
              <a:pathLst>
                <a:path extrusionOk="0" h="94297" w="98583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571988" y="4607933"/>
              <a:ext cx="368618" cy="188595"/>
            </a:xfrm>
            <a:custGeom>
              <a:rect b="b" l="l" r="r" t="t"/>
              <a:pathLst>
                <a:path extrusionOk="0" h="188595" w="368617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629852" y="4510635"/>
              <a:ext cx="278606" cy="167164"/>
            </a:xfrm>
            <a:custGeom>
              <a:rect b="b" l="l" r="r" t="t"/>
              <a:pathLst>
                <a:path extrusionOk="0" h="167163" w="278606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5355122" y="5926384"/>
              <a:ext cx="282893" cy="132874"/>
            </a:xfrm>
            <a:custGeom>
              <a:rect b="b" l="l" r="r" t="t"/>
              <a:pathLst>
                <a:path extrusionOk="0" h="132873" w="282892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598991" y="4558641"/>
              <a:ext cx="325755" cy="175736"/>
            </a:xfrm>
            <a:custGeom>
              <a:rect b="b" l="l" r="r" t="t"/>
              <a:pathLst>
                <a:path extrusionOk="0" h="175736" w="325755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549700" y="4644795"/>
              <a:ext cx="407194" cy="201454"/>
            </a:xfrm>
            <a:custGeom>
              <a:rect b="b" l="l" r="r" t="t"/>
              <a:pathLst>
                <a:path extrusionOk="0" h="201453" w="40719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549700" y="4667083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5182814" y="2943154"/>
              <a:ext cx="21431" cy="34290"/>
            </a:xfrm>
            <a:custGeom>
              <a:rect b="b" l="l" r="r" t="t"/>
              <a:pathLst>
                <a:path extrusionOk="0" h="34290" w="21431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5145953" y="3167324"/>
              <a:ext cx="8573" cy="25718"/>
            </a:xfrm>
            <a:custGeom>
              <a:rect b="b" l="l" r="r" t="t"/>
              <a:pathLst>
                <a:path extrusionOk="0" h="25717" w="8572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5121092" y="2981730"/>
              <a:ext cx="124301" cy="402908"/>
            </a:xfrm>
            <a:custGeom>
              <a:rect b="b" l="l" r="r" t="t"/>
              <a:pathLst>
                <a:path extrusionOk="0" h="402907" w="124301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138143" y="6692336"/>
              <a:ext cx="180023" cy="162878"/>
            </a:xfrm>
            <a:custGeom>
              <a:rect b="b" l="l" r="r" t="t"/>
              <a:pathLst>
                <a:path extrusionOk="0" h="162877" w="180022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5382125" y="5992821"/>
              <a:ext cx="248603" cy="214313"/>
            </a:xfrm>
            <a:custGeom>
              <a:rect b="b" l="l" r="r" t="t"/>
              <a:pathLst>
                <a:path extrusionOk="0" h="214312" w="24860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17831" y="6832926"/>
              <a:ext cx="21431" cy="21431"/>
            </a:xfrm>
            <a:custGeom>
              <a:rect b="b" l="l" r="r" t="t"/>
              <a:pathLst>
                <a:path extrusionOk="0" h="21431" w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200388" y="6508028"/>
              <a:ext cx="428625" cy="351473"/>
            </a:xfrm>
            <a:custGeom>
              <a:rect b="b" l="l" r="r" t="t"/>
              <a:pathLst>
                <a:path extrusionOk="0" h="351472" w="428625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269825" y="3049881"/>
              <a:ext cx="42863" cy="47149"/>
            </a:xfrm>
            <a:custGeom>
              <a:rect b="b" l="l" r="r" t="t"/>
              <a:pathLst>
                <a:path extrusionOk="0" h="47148" w="42862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4361140" y="2670119"/>
              <a:ext cx="501491" cy="1032986"/>
            </a:xfrm>
            <a:custGeom>
              <a:rect b="b" l="l" r="r" t="t"/>
              <a:pathLst>
                <a:path extrusionOk="0" h="1032986" w="501491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4789765" y="3260765"/>
              <a:ext cx="85725" cy="222885"/>
            </a:xfrm>
            <a:custGeom>
              <a:rect b="b" l="l" r="r" t="t"/>
              <a:pathLst>
                <a:path extrusionOk="0" h="222885" w="8572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4522732" y="2682978"/>
              <a:ext cx="252889" cy="715804"/>
            </a:xfrm>
            <a:custGeom>
              <a:rect b="b" l="l" r="r" t="t"/>
              <a:pathLst>
                <a:path extrusionOk="0" h="715803" w="252888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4855345" y="3372207"/>
              <a:ext cx="12859" cy="64294"/>
            </a:xfrm>
            <a:custGeom>
              <a:rect b="b" l="l" r="r" t="t"/>
              <a:pathLst>
                <a:path extrusionOk="0" h="64293" w="12858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4870775" y="1471255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4440864" y="1471255"/>
              <a:ext cx="501491" cy="1268730"/>
            </a:xfrm>
            <a:custGeom>
              <a:rect b="b" l="l" r="r" t="t"/>
              <a:pathLst>
                <a:path extrusionOk="0" h="1268730" w="501491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881491" y="713875"/>
              <a:ext cx="1504474" cy="2546033"/>
            </a:xfrm>
            <a:custGeom>
              <a:rect b="b" l="l" r="r" t="t"/>
              <a:pathLst>
                <a:path extrusionOk="0" h="2546032" w="1504473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4940213" y="2140339"/>
              <a:ext cx="81439" cy="124301"/>
            </a:xfrm>
            <a:custGeom>
              <a:rect b="b" l="l" r="r" t="t"/>
              <a:pathLst>
                <a:path extrusionOk="0" h="124301" w="81438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"/>
          <p:cNvSpPr txBox="1"/>
          <p:nvPr/>
        </p:nvSpPr>
        <p:spPr>
          <a:xfrm>
            <a:off x="6745705" y="2389791"/>
            <a:ext cx="5446295" cy="1479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3F3F3F"/>
                </a:solidFill>
              </a:rPr>
              <a:t>Conjunto de Datos</a:t>
            </a:r>
            <a:endParaRPr sz="6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9"/>
          <p:cNvSpPr/>
          <p:nvPr/>
        </p:nvSpPr>
        <p:spPr>
          <a:xfrm>
            <a:off x="1598775" y="1948451"/>
            <a:ext cx="5086770" cy="3128874"/>
          </a:xfrm>
          <a:custGeom>
            <a:rect b="b" l="l" r="r" t="t"/>
            <a:pathLst>
              <a:path extrusionOk="0" h="3128874" w="508677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/>
          <p:nvPr/>
        </p:nvSpPr>
        <p:spPr>
          <a:xfrm>
            <a:off x="0" y="0"/>
            <a:ext cx="12192000" cy="21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4667794" y="3013583"/>
            <a:ext cx="45719" cy="3420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0"/>
          <p:cNvSpPr txBox="1"/>
          <p:nvPr/>
        </p:nvSpPr>
        <p:spPr>
          <a:xfrm>
            <a:off x="5499490" y="3013582"/>
            <a:ext cx="5719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3F3F3F"/>
                </a:solidFill>
              </a:rPr>
              <a:t>Conversion COP a USD</a:t>
            </a:r>
            <a:endParaRPr/>
          </a:p>
        </p:txBody>
      </p:sp>
      <p:sp>
        <p:nvSpPr>
          <p:cNvPr id="479" name="Google Shape;479;p30"/>
          <p:cNvSpPr txBox="1"/>
          <p:nvPr/>
        </p:nvSpPr>
        <p:spPr>
          <a:xfrm>
            <a:off x="252825" y="470450"/>
            <a:ext cx="97698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/>
              <a:t>Precio </a:t>
            </a:r>
            <a:r>
              <a:rPr b="1" lang="en-US" sz="5400"/>
              <a:t>histórico</a:t>
            </a:r>
            <a:r>
              <a:rPr b="1" lang="en-US" sz="5400"/>
              <a:t> del peso colombiano</a:t>
            </a:r>
            <a:endParaRPr b="1" sz="5400"/>
          </a:p>
        </p:txBody>
      </p:sp>
      <p:pic>
        <p:nvPicPr>
          <p:cNvPr id="480" name="Google Shape;4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75" y="3397975"/>
            <a:ext cx="3230642" cy="24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0"/>
          <p:cNvSpPr/>
          <p:nvPr/>
        </p:nvSpPr>
        <p:spPr>
          <a:xfrm>
            <a:off x="5499500" y="3771896"/>
            <a:ext cx="57195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</a:rPr>
              <a:t>Nuestro Dataset  corresponde a </a:t>
            </a:r>
            <a:r>
              <a:rPr lang="en-US" sz="2400">
                <a:solidFill>
                  <a:srgbClr val="3F3F3F"/>
                </a:solidFill>
              </a:rPr>
              <a:t>cómo</a:t>
            </a:r>
            <a:r>
              <a:rPr lang="en-US" sz="2400">
                <a:solidFill>
                  <a:srgbClr val="3F3F3F"/>
                </a:solidFill>
              </a:rPr>
              <a:t> ha variado el precio del peso Colombiano con respecto a el dólar americano desde noviembre de 1989 hasta septiembre del presente año.</a:t>
            </a: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/>
          <p:cNvSpPr txBox="1"/>
          <p:nvPr>
            <p:ph idx="1" type="body"/>
          </p:nvPr>
        </p:nvSpPr>
        <p:spPr>
          <a:xfrm>
            <a:off x="1" y="339509"/>
            <a:ext cx="1219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None/>
            </a:pPr>
            <a:r>
              <a:rPr lang="en-US"/>
              <a:t>Estructura de los datos</a:t>
            </a:r>
            <a:endParaRPr/>
          </a:p>
        </p:txBody>
      </p:sp>
      <p:grpSp>
        <p:nvGrpSpPr>
          <p:cNvPr id="487" name="Google Shape;487;p31"/>
          <p:cNvGrpSpPr/>
          <p:nvPr/>
        </p:nvGrpSpPr>
        <p:grpSpPr>
          <a:xfrm>
            <a:off x="891038" y="3288463"/>
            <a:ext cx="10384574" cy="936104"/>
            <a:chOff x="891037" y="3385183"/>
            <a:chExt cx="10384574" cy="936104"/>
          </a:xfrm>
        </p:grpSpPr>
        <p:sp>
          <p:nvSpPr>
            <p:cNvPr id="488" name="Google Shape;488;p31"/>
            <p:cNvSpPr/>
            <p:nvPr/>
          </p:nvSpPr>
          <p:spPr>
            <a:xfrm>
              <a:off x="891037" y="3474607"/>
              <a:ext cx="2484289" cy="736452"/>
            </a:xfrm>
            <a:custGeom>
              <a:rect b="b" l="l" r="r" t="t"/>
              <a:pathLst>
                <a:path extrusionOk="0" h="736452" w="2484289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635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2839789" y="3485009"/>
              <a:ext cx="2484289" cy="736452"/>
            </a:xfrm>
            <a:custGeom>
              <a:rect b="b" l="l" r="r" t="t"/>
              <a:pathLst>
                <a:path extrusionOk="0" h="736452" w="2484289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635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4788541" y="3485009"/>
              <a:ext cx="2484289" cy="736452"/>
            </a:xfrm>
            <a:custGeom>
              <a:rect b="b" l="l" r="r" t="t"/>
              <a:pathLst>
                <a:path extrusionOk="0" h="736452" w="2484289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635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737293" y="3485009"/>
              <a:ext cx="2484289" cy="736452"/>
            </a:xfrm>
            <a:custGeom>
              <a:rect b="b" l="l" r="r" t="t"/>
              <a:pathLst>
                <a:path extrusionOk="0" h="736452" w="2484289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635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8686045" y="3485009"/>
              <a:ext cx="2484289" cy="736452"/>
            </a:xfrm>
            <a:custGeom>
              <a:rect b="b" l="l" r="r" t="t"/>
              <a:pathLst>
                <a:path extrusionOk="0" h="736452" w="2484289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635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10339507" y="3385183"/>
              <a:ext cx="936104" cy="936104"/>
            </a:xfrm>
            <a:prstGeom prst="ellipse">
              <a:avLst/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10637064" y="3682740"/>
              <a:ext cx="340990" cy="340990"/>
            </a:xfrm>
            <a:prstGeom prst="ellipse">
              <a:avLst/>
            </a:prstGeom>
            <a:solidFill>
              <a:srgbClr val="A31E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31"/>
          <p:cNvGrpSpPr/>
          <p:nvPr/>
        </p:nvGrpSpPr>
        <p:grpSpPr>
          <a:xfrm>
            <a:off x="0" y="1857875"/>
            <a:ext cx="2302787" cy="905625"/>
            <a:chOff x="301455" y="3881005"/>
            <a:chExt cx="2110519" cy="905625"/>
          </a:xfrm>
        </p:grpSpPr>
        <p:sp>
          <p:nvSpPr>
            <p:cNvPr id="496" name="Google Shape;496;p31"/>
            <p:cNvSpPr txBox="1"/>
            <p:nvPr/>
          </p:nvSpPr>
          <p:spPr>
            <a:xfrm>
              <a:off x="1158274" y="4294330"/>
              <a:ext cx="12537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595959"/>
                  </a:solidFill>
                </a:rPr>
                <a:t>483,52</a:t>
              </a:r>
              <a:endParaRPr b="1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 txBox="1"/>
            <p:nvPr/>
          </p:nvSpPr>
          <p:spPr>
            <a:xfrm>
              <a:off x="301455" y="3881005"/>
              <a:ext cx="21105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800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chemeClr val="accent1"/>
                  </a:solidFill>
                </a:rPr>
                <a:t>12 Nov 1989</a:t>
              </a:r>
              <a:endParaRPr b="1" sz="2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31"/>
          <p:cNvGrpSpPr/>
          <p:nvPr/>
        </p:nvGrpSpPr>
        <p:grpSpPr>
          <a:xfrm>
            <a:off x="8961417" y="1826900"/>
            <a:ext cx="2456622" cy="740116"/>
            <a:chOff x="731302" y="4197286"/>
            <a:chExt cx="2251510" cy="740116"/>
          </a:xfrm>
        </p:grpSpPr>
        <p:sp>
          <p:nvSpPr>
            <p:cNvPr id="499" name="Google Shape;499;p31"/>
            <p:cNvSpPr txBox="1"/>
            <p:nvPr/>
          </p:nvSpPr>
          <p:spPr>
            <a:xfrm>
              <a:off x="731302" y="4629602"/>
              <a:ext cx="1824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1"/>
            <p:cNvSpPr txBox="1"/>
            <p:nvPr/>
          </p:nvSpPr>
          <p:spPr>
            <a:xfrm>
              <a:off x="731312" y="4197286"/>
              <a:ext cx="22515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800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accent4"/>
                  </a:solidFill>
                </a:rPr>
                <a:t>13 Sep </a:t>
              </a:r>
              <a:r>
                <a:rPr b="1" lang="en-US" sz="3200">
                  <a:solidFill>
                    <a:schemeClr val="accent4"/>
                  </a:solidFill>
                </a:rPr>
                <a:t>2020</a:t>
              </a:r>
              <a:endParaRPr b="1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31"/>
          <p:cNvSpPr txBox="1"/>
          <p:nvPr/>
        </p:nvSpPr>
        <p:spPr>
          <a:xfrm>
            <a:off x="891050" y="4482250"/>
            <a:ext cx="101997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</a:rPr>
              <a:t>El Dataset inicial estaba expresado por semanas en un intervalo de aproximadamente 30 años dando como resultado un total de 1610 datos</a:t>
            </a:r>
            <a:endParaRPr b="1"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1"/>
          <p:cNvSpPr txBox="1"/>
          <p:nvPr/>
        </p:nvSpPr>
        <p:spPr>
          <a:xfrm>
            <a:off x="9301975" y="2302165"/>
            <a:ext cx="1990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95959"/>
                </a:solidFill>
              </a:rPr>
              <a:t>3715,11</a:t>
            </a:r>
            <a:endParaRPr b="1"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31"/>
          <p:cNvGrpSpPr/>
          <p:nvPr/>
        </p:nvGrpSpPr>
        <p:grpSpPr>
          <a:xfrm>
            <a:off x="2944862" y="1857863"/>
            <a:ext cx="2302787" cy="905625"/>
            <a:chOff x="301455" y="3881005"/>
            <a:chExt cx="2110519" cy="905625"/>
          </a:xfrm>
        </p:grpSpPr>
        <p:sp>
          <p:nvSpPr>
            <p:cNvPr id="504" name="Google Shape;504;p31"/>
            <p:cNvSpPr txBox="1"/>
            <p:nvPr/>
          </p:nvSpPr>
          <p:spPr>
            <a:xfrm>
              <a:off x="1158274" y="4294330"/>
              <a:ext cx="12537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595959"/>
                  </a:solidFill>
                </a:rPr>
                <a:t>486,7</a:t>
              </a:r>
              <a:endParaRPr b="1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1"/>
            <p:cNvSpPr txBox="1"/>
            <p:nvPr/>
          </p:nvSpPr>
          <p:spPr>
            <a:xfrm>
              <a:off x="301455" y="3881005"/>
              <a:ext cx="21105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800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chemeClr val="accent1"/>
                  </a:solidFill>
                </a:rPr>
                <a:t>19 Nov 1989</a:t>
              </a:r>
              <a:endParaRPr b="1" sz="2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31"/>
          <p:cNvGrpSpPr/>
          <p:nvPr/>
        </p:nvGrpSpPr>
        <p:grpSpPr>
          <a:xfrm>
            <a:off x="5953150" y="1809875"/>
            <a:ext cx="2302930" cy="984600"/>
            <a:chOff x="513283" y="3933393"/>
            <a:chExt cx="2110649" cy="984600"/>
          </a:xfrm>
        </p:grpSpPr>
        <p:sp>
          <p:nvSpPr>
            <p:cNvPr id="507" name="Google Shape;507;p31"/>
            <p:cNvSpPr txBox="1"/>
            <p:nvPr/>
          </p:nvSpPr>
          <p:spPr>
            <a:xfrm>
              <a:off x="984732" y="4425693"/>
              <a:ext cx="16392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595959"/>
                  </a:solidFill>
                </a:rPr>
                <a:t>3703,88</a:t>
              </a:r>
              <a:endParaRPr b="1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1"/>
            <p:cNvSpPr txBox="1"/>
            <p:nvPr/>
          </p:nvSpPr>
          <p:spPr>
            <a:xfrm>
              <a:off x="513283" y="3933393"/>
              <a:ext cx="21105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800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chemeClr val="accent1"/>
                  </a:solidFill>
                </a:rPr>
                <a:t>6 Sep</a:t>
              </a:r>
              <a:r>
                <a:rPr b="1" lang="en-US" sz="2600">
                  <a:solidFill>
                    <a:schemeClr val="accent1"/>
                  </a:solidFill>
                </a:rPr>
                <a:t> 2020</a:t>
              </a:r>
              <a:endParaRPr b="1" sz="2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"/>
          <p:cNvSpPr txBox="1"/>
          <p:nvPr/>
        </p:nvSpPr>
        <p:spPr>
          <a:xfrm>
            <a:off x="978872" y="900550"/>
            <a:ext cx="42444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</a:rPr>
              <a:t>¿Por qué cambia de valor una moneda?</a:t>
            </a:r>
            <a:endParaRPr b="1" sz="3400">
              <a:solidFill>
                <a:schemeClr val="lt1"/>
              </a:solidFill>
            </a:endParaRPr>
          </a:p>
        </p:txBody>
      </p:sp>
      <p:sp>
        <p:nvSpPr>
          <p:cNvPr id="514" name="Google Shape;514;p32"/>
          <p:cNvSpPr/>
          <p:nvPr/>
        </p:nvSpPr>
        <p:spPr>
          <a:xfrm flipH="1" rot="2914269">
            <a:off x="7343972" y="814459"/>
            <a:ext cx="2091480" cy="965298"/>
          </a:xfrm>
          <a:custGeom>
            <a:rect b="b" l="l" r="r" t="t"/>
            <a:pathLst>
              <a:path extrusionOk="0" h="171450" w="371475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2"/>
          <p:cNvSpPr/>
          <p:nvPr/>
        </p:nvSpPr>
        <p:spPr>
          <a:xfrm flipH="1" rot="-3323434">
            <a:off x="7220052" y="2293408"/>
            <a:ext cx="2037854" cy="1126178"/>
          </a:xfrm>
          <a:custGeom>
            <a:rect b="b" l="l" r="r" t="t"/>
            <a:pathLst>
              <a:path extrusionOk="0" h="200025" w="361950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32"/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517" name="Google Shape;517;p32"/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rect b="b" l="l" r="r" t="t"/>
              <a:pathLst>
                <a:path extrusionOk="0" h="390525" w="6572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rect b="b" l="l" r="r" t="t"/>
              <a:pathLst>
                <a:path extrusionOk="0" h="561975" w="119062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 flipH="1">
              <a:off x="8363825" y="1797556"/>
              <a:ext cx="726668" cy="726668"/>
            </a:xfrm>
            <a:custGeom>
              <a:rect b="b" l="l" r="r" t="t"/>
              <a:pathLst>
                <a:path extrusionOk="0" h="238125" w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rect b="b" l="l" r="r" t="t"/>
              <a:pathLst>
                <a:path extrusionOk="0" h="666750" w="60960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rect b="b" l="l" r="r" t="t"/>
              <a:pathLst>
                <a:path extrusionOk="0" h="476250" w="5905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rect b="b" l="l" r="r" t="t"/>
              <a:pathLst>
                <a:path extrusionOk="0" h="133350" w="7429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 flipH="1">
              <a:off x="9084594" y="5209427"/>
              <a:ext cx="233469" cy="233469"/>
            </a:xfrm>
            <a:custGeom>
              <a:rect b="b" l="l" r="r" t="t"/>
              <a:pathLst>
                <a:path extrusionOk="0" h="95250" w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32"/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525" name="Google Shape;525;p32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5591" l="-23304" r="-42565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7" name="Google Shape;527;p32"/>
          <p:cNvSpPr txBox="1"/>
          <p:nvPr/>
        </p:nvSpPr>
        <p:spPr>
          <a:xfrm>
            <a:off x="1136075" y="3020300"/>
            <a:ext cx="41565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➢"/>
            </a:pPr>
            <a:r>
              <a:rPr lang="en-US" sz="2500">
                <a:solidFill>
                  <a:srgbClr val="FFFFFF"/>
                </a:solidFill>
              </a:rPr>
              <a:t>La Oferta  y Demanda Monetaria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➢"/>
            </a:pPr>
            <a:r>
              <a:rPr lang="en-US" sz="2500">
                <a:solidFill>
                  <a:srgbClr val="FFFFFF"/>
                </a:solidFill>
              </a:rPr>
              <a:t>Las Tasas de I</a:t>
            </a:r>
            <a:r>
              <a:rPr lang="en-US" sz="2500">
                <a:solidFill>
                  <a:srgbClr val="FFFFFF"/>
                </a:solidFill>
              </a:rPr>
              <a:t>nterés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➢"/>
            </a:pPr>
            <a:r>
              <a:rPr lang="en-US" sz="2500">
                <a:solidFill>
                  <a:srgbClr val="FFFFFF"/>
                </a:solidFill>
              </a:rPr>
              <a:t>Estabilidad del Mercado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➢"/>
            </a:pPr>
            <a:r>
              <a:rPr lang="en-US" sz="2500">
                <a:solidFill>
                  <a:srgbClr val="FFFFFF"/>
                </a:solidFill>
              </a:rPr>
              <a:t>Regimenes Políticos 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100" y="69275"/>
            <a:ext cx="819150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4"/>
          <p:cNvSpPr/>
          <p:nvPr/>
        </p:nvSpPr>
        <p:spPr>
          <a:xfrm>
            <a:off x="6205608" y="789658"/>
            <a:ext cx="1519599" cy="1519599"/>
          </a:xfrm>
          <a:prstGeom prst="donut">
            <a:avLst>
              <a:gd fmla="val 2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4"/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4"/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4"/>
          <p:cNvSpPr/>
          <p:nvPr/>
        </p:nvSpPr>
        <p:spPr>
          <a:xfrm>
            <a:off x="4947989" y="1929229"/>
            <a:ext cx="1519599" cy="1519599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4"/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4"/>
          <p:cNvSpPr/>
          <p:nvPr/>
        </p:nvSpPr>
        <p:spPr>
          <a:xfrm>
            <a:off x="3690370" y="3068800"/>
            <a:ext cx="1519599" cy="1519599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4"/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4"/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34"/>
          <p:cNvGrpSpPr/>
          <p:nvPr/>
        </p:nvGrpSpPr>
        <p:grpSpPr>
          <a:xfrm>
            <a:off x="5574812" y="3879118"/>
            <a:ext cx="3680309" cy="709281"/>
            <a:chOff x="1199735" y="1275606"/>
            <a:chExt cx="1962585" cy="709281"/>
          </a:xfrm>
        </p:grpSpPr>
        <p:sp>
          <p:nvSpPr>
            <p:cNvPr id="547" name="Google Shape;547;p34"/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1999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4"/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Caída</a:t>
              </a:r>
              <a:r>
                <a:rPr lang="en-US" sz="1200">
                  <a:solidFill>
                    <a:srgbClr val="3F3F3F"/>
                  </a:solidFill>
                </a:rPr>
                <a:t> del Producto Interno bruto: reestructuración del sistema financiero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34"/>
          <p:cNvGrpSpPr/>
          <p:nvPr/>
        </p:nvGrpSpPr>
        <p:grpSpPr>
          <a:xfrm>
            <a:off x="8076949" y="1415310"/>
            <a:ext cx="2888511" cy="893947"/>
            <a:chOff x="1199735" y="1275606"/>
            <a:chExt cx="1962585" cy="893947"/>
          </a:xfrm>
        </p:grpSpPr>
        <p:sp>
          <p:nvSpPr>
            <p:cNvPr id="550" name="Google Shape;550;p34"/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2016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4"/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Procesos de paz y reforma tributaria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p34"/>
          <p:cNvGrpSpPr/>
          <p:nvPr/>
        </p:nvGrpSpPr>
        <p:grpSpPr>
          <a:xfrm>
            <a:off x="4323743" y="5018689"/>
            <a:ext cx="3680309" cy="709281"/>
            <a:chOff x="1199735" y="1275606"/>
            <a:chExt cx="1962585" cy="709281"/>
          </a:xfrm>
        </p:grpSpPr>
        <p:sp>
          <p:nvSpPr>
            <p:cNvPr id="553" name="Google Shape;553;p34"/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1989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4"/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Fin del pacto cafetero en Colombia: crisis de la exportación del café y apertura del mercado y los TLC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" name="Google Shape;555;p34"/>
          <p:cNvSpPr/>
          <p:nvPr/>
        </p:nvSpPr>
        <p:spPr>
          <a:xfrm>
            <a:off x="2432751" y="4208371"/>
            <a:ext cx="1519599" cy="1519599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p34"/>
          <p:cNvGrpSpPr/>
          <p:nvPr/>
        </p:nvGrpSpPr>
        <p:grpSpPr>
          <a:xfrm>
            <a:off x="6825881" y="2739547"/>
            <a:ext cx="3680309" cy="709281"/>
            <a:chOff x="1199735" y="1275606"/>
            <a:chExt cx="1962585" cy="709281"/>
          </a:xfrm>
        </p:grpSpPr>
        <p:sp>
          <p:nvSpPr>
            <p:cNvPr id="557" name="Google Shape;557;p34"/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2008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4"/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Crisis </a:t>
              </a:r>
              <a:r>
                <a:rPr lang="en-US" sz="1200">
                  <a:solidFill>
                    <a:srgbClr val="3F3F3F"/>
                  </a:solidFill>
                </a:rPr>
                <a:t>económica</a:t>
              </a:r>
              <a:r>
                <a:rPr lang="en-US" sz="1200">
                  <a:solidFill>
                    <a:srgbClr val="3F3F3F"/>
                  </a:solidFill>
                </a:rPr>
                <a:t> de estados unidos y creación de los modelos de negocio piramidal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p34"/>
          <p:cNvSpPr txBox="1"/>
          <p:nvPr/>
        </p:nvSpPr>
        <p:spPr>
          <a:xfrm>
            <a:off x="877025" y="604525"/>
            <a:ext cx="45402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62626"/>
                </a:solidFill>
              </a:rPr>
              <a:t>Hipótesis</a:t>
            </a:r>
            <a:r>
              <a:rPr b="1" lang="en-US" sz="4400">
                <a:solidFill>
                  <a:srgbClr val="262626"/>
                </a:solidFill>
              </a:rPr>
              <a:t> sobre los datos</a:t>
            </a:r>
            <a:endParaRPr b="1" sz="4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35"/>
          <p:cNvGrpSpPr/>
          <p:nvPr/>
        </p:nvGrpSpPr>
        <p:grpSpPr>
          <a:xfrm>
            <a:off x="4383359" y="57611"/>
            <a:ext cx="7514251" cy="6723078"/>
            <a:chOff x="4594375" y="75487"/>
            <a:chExt cx="7514251" cy="6723078"/>
          </a:xfrm>
        </p:grpSpPr>
        <p:grpSp>
          <p:nvGrpSpPr>
            <p:cNvPr id="565" name="Google Shape;565;p35"/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</p:grpSpPr>
          <p:sp>
            <p:nvSpPr>
              <p:cNvPr id="566" name="Google Shape;566;p35"/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5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5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5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5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5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5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5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5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5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5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5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5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5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5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5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5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86" name="Google Shape;586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7" name="Google Shape;587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" name="Google Shape;588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9" name="Google Shape;589;p35"/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</p:grpSpPr>
          <p:sp>
            <p:nvSpPr>
              <p:cNvPr id="590" name="Google Shape;590;p35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5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5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5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5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5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5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5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5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5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5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35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35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35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35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35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3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35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0" name="Google Shape;610;p35"/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</p:grpSpPr>
          <p:sp>
            <p:nvSpPr>
              <p:cNvPr id="611" name="Google Shape;611;p35"/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35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35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35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35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35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35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35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3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35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3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35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35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35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35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35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35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35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3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35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1" name="Google Shape;631;p35"/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</p:grpSpPr>
          <p:sp>
            <p:nvSpPr>
              <p:cNvPr id="632" name="Google Shape;632;p35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rect b="b" l="l" r="r" t="t"/>
                <a:pathLst>
                  <a:path extrusionOk="0" h="762000" w="35814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rect b="b" l="l" r="r" t="t"/>
                <a:pathLst>
                  <a:path extrusionOk="0" h="742950" w="35623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rect b="b" l="l" r="r" t="t"/>
                <a:pathLst>
                  <a:path extrusionOk="0" h="771525" w="35528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rect b="b" l="l" r="r" t="t"/>
                <a:pathLst>
                  <a:path extrusionOk="0" h="752475" w="35337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rect b="b" l="l" r="r" t="t"/>
                <a:pathLst>
                  <a:path extrusionOk="0" h="1152525" w="4210050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rect b="b" l="l" r="r" t="t"/>
                <a:pathLst>
                  <a:path extrusionOk="0" h="1133475" w="420052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8" name="Google Shape;638;p35"/>
            <p:cNvGrpSpPr/>
            <p:nvPr/>
          </p:nvGrpSpPr>
          <p:grpSpPr>
            <a:xfrm>
              <a:off x="6707369" y="5478405"/>
              <a:ext cx="4000541" cy="855647"/>
              <a:chOff x="4298394" y="3045618"/>
              <a:chExt cx="3591640" cy="768191"/>
            </a:xfrm>
          </p:grpSpPr>
          <p:sp>
            <p:nvSpPr>
              <p:cNvPr id="639" name="Google Shape;639;p35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35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35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35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35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3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35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3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5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35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35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5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35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35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35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3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35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9" name="Google Shape;659;p35"/>
            <p:cNvGrpSpPr/>
            <p:nvPr/>
          </p:nvGrpSpPr>
          <p:grpSpPr>
            <a:xfrm>
              <a:off x="6406482" y="75487"/>
              <a:ext cx="5702143" cy="6723078"/>
              <a:chOff x="5269706" y="2450306"/>
              <a:chExt cx="1654493" cy="1950720"/>
            </a:xfrm>
          </p:grpSpPr>
          <p:sp>
            <p:nvSpPr>
              <p:cNvPr id="660" name="Google Shape;660;p35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35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35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rect b="b" l="l" r="r" t="t"/>
                <a:pathLst>
                  <a:path extrusionOk="0" h="114300" w="123825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35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35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rect b="b" l="l" r="r" t="t"/>
                <a:pathLst>
                  <a:path extrusionOk="0" h="47625" w="57150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rect b="b" l="l" r="r" t="t"/>
                <a:pathLst>
                  <a:path extrusionOk="0" h="38100" w="28575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35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rect b="b" l="l" r="r" t="t"/>
                <a:pathLst>
                  <a:path extrusionOk="0" h="85725" w="76200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rect b="b" l="l" r="r" t="t"/>
                <a:pathLst>
                  <a:path extrusionOk="0" h="57150" w="66675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rect b="b" l="l" r="r" t="t"/>
                <a:pathLst>
                  <a:path extrusionOk="0" h="85725" w="57150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5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5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5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rect b="b" l="l" r="r" t="t"/>
                <a:pathLst>
                  <a:path extrusionOk="0" h="85725" w="76200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5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35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35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5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5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5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5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5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rect b="b" l="l" r="r" t="t"/>
                <a:pathLst>
                  <a:path extrusionOk="0" h="95250" w="7620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rect b="b" l="l" r="r" t="t"/>
                <a:pathLst>
                  <a:path extrusionOk="0" h="28575" w="38100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35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rect b="b" l="l" r="r" t="t"/>
                <a:pathLst>
                  <a:path extrusionOk="0" h="85725" w="76200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35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35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35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5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rect b="b" l="l" r="r" t="t"/>
                <a:pathLst>
                  <a:path extrusionOk="0" h="133350" w="161925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35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35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5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rect b="b" l="l" r="r" t="t"/>
                <a:pathLst>
                  <a:path extrusionOk="0" h="114300" w="9525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35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35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35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35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35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35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rect b="b" l="l" r="r" t="t"/>
                <a:pathLst>
                  <a:path extrusionOk="0" h="85725" w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35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rect b="b" l="l" r="r" t="t"/>
                <a:pathLst>
                  <a:path extrusionOk="0" h="95250" w="85725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rect b="b" l="l" r="r" t="t"/>
                <a:pathLst>
                  <a:path extrusionOk="0" h="85725" w="95250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35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5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5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rect b="b" l="l" r="r" t="t"/>
                <a:pathLst>
                  <a:path extrusionOk="0" h="95250" w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5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5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5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5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5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5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5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rect b="b" l="l" r="r" t="t"/>
                <a:pathLst>
                  <a:path extrusionOk="0" h="114300" w="180975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35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35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rect b="b" l="l" r="r" t="t"/>
                <a:pathLst>
                  <a:path extrusionOk="0" h="57150" w="66675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35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35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35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35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35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35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35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5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35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35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35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35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35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35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35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35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35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35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35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35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35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35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35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5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rect b="b" l="l" r="r" t="t"/>
                <a:pathLst>
                  <a:path extrusionOk="0" h="123825" w="14287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5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5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35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35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rect b="b" l="l" r="r" t="t"/>
                <a:pathLst>
                  <a:path extrusionOk="0" h="190500" w="17145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5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rect b="b" l="l" r="r" t="t"/>
                <a:pathLst>
                  <a:path extrusionOk="0" h="57150" w="66675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35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rect b="b" l="l" r="r" t="t"/>
                <a:pathLst>
                  <a:path extrusionOk="0" h="76200" w="66675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35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5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5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5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5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35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35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35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5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5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35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rect b="b" l="l" r="r" t="t"/>
                <a:pathLst>
                  <a:path extrusionOk="0" h="1857375" w="12477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7" name="Google Shape;787;p35"/>
            <p:cNvGrpSpPr/>
            <p:nvPr/>
          </p:nvGrpSpPr>
          <p:grpSpPr>
            <a:xfrm>
              <a:off x="5042607" y="4161309"/>
              <a:ext cx="5046921" cy="1079450"/>
              <a:chOff x="4298394" y="3045618"/>
              <a:chExt cx="3591640" cy="768191"/>
            </a:xfrm>
          </p:grpSpPr>
          <p:sp>
            <p:nvSpPr>
              <p:cNvPr id="788" name="Google Shape;788;p35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8" name="Google Shape;808;p35"/>
          <p:cNvSpPr/>
          <p:nvPr/>
        </p:nvSpPr>
        <p:spPr>
          <a:xfrm>
            <a:off x="0" y="1110425"/>
            <a:ext cx="578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lt1"/>
                </a:solidFill>
              </a:rPr>
              <a:t>Limpieza de datos</a:t>
            </a:r>
            <a:endParaRPr sz="2500"/>
          </a:p>
        </p:txBody>
      </p:sp>
      <p:sp>
        <p:nvSpPr>
          <p:cNvPr id="809" name="Google Shape;809;p35"/>
          <p:cNvSpPr/>
          <p:nvPr/>
        </p:nvSpPr>
        <p:spPr>
          <a:xfrm>
            <a:off x="-4" y="5212602"/>
            <a:ext cx="4001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</a:rPr>
              <a:t>Codificación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Artificial Intellige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Artificial Intellige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