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Nunito"/>
      <p:regular r:id="rId39"/>
      <p:bold r:id="rId40"/>
      <p:italic r:id="rId41"/>
      <p:boldItalic r:id="rId42"/>
    </p:embeddedFont>
    <p:embeddedFont>
      <p:font typeface="Maven Pro"/>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5.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7.xml"/><Relationship Id="rId44" Type="http://schemas.openxmlformats.org/officeDocument/2006/relationships/font" Target="fonts/MavenPro-bold.fntdata"/><Relationship Id="rId21" Type="http://schemas.openxmlformats.org/officeDocument/2006/relationships/slide" Target="slides/slide16.xml"/><Relationship Id="rId43" Type="http://schemas.openxmlformats.org/officeDocument/2006/relationships/font" Target="fonts/MavenPro-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a9c18d7bbc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a9c18d7bbc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9c18d7bbc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a9c18d7bbc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a9c18d7bbc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a9c18d7bbc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a9c18d7bbc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a9c18d7bbc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a9c18d7bbc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a9c18d7bbc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a9c18d7bbc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a9c18d7bbc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a9c18d7bbc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a9c18d7bbc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a9c18d7bbc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a9c18d7bbc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a9c18d7bbc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a9c18d7bbc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a9c18d7bbc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a9c18d7bbc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9c18d7bb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9c18d7bb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a9c18d7bbc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a9c18d7bbc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a9c18d7bbc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a9c18d7bbc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a9c18d7bbc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a9c18d7bbc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a9c18d7bbc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a9c18d7bbc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a9c18d7bbc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a9c18d7bbc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a9c18d7bbc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a9c18d7bbc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a9c18d7bbc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a9c18d7bbc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a9c18d7bbc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a9c18d7bbc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ab0b3fb6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ab0b3fb6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a9c18d7bbc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a9c18d7bbc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9c18d7bbc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9c18d7bbc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a9c18d7bbc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a9c18d7bbc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a9c18d7bbc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a9c18d7bbc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a9c18d7bbc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a9c18d7bbc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ab0b3fb62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ab0b3fb62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9c18d7bb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a9c18d7bb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a9c18d7bbc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a9c18d7bbc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a9c18d7bb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a9c18d7bb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a9c18d7bbc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a9c18d7bbc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a9c18d7bb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a9c18d7bb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a9c18d7bbc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a9c18d7bbc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Perceptrón y Lógica Difusa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Nicolás Aguirre Espinosa</a:t>
            </a:r>
            <a:endParaRPr/>
          </a:p>
          <a:p>
            <a:pPr indent="0" lvl="0" marL="0" rtl="0" algn="l">
              <a:spcBef>
                <a:spcPts val="0"/>
              </a:spcBef>
              <a:spcAft>
                <a:spcPts val="0"/>
              </a:spcAft>
              <a:buNone/>
            </a:pPr>
            <a:r>
              <a:rPr lang="es"/>
              <a:t>Jorge Orobio Auz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idx="1" type="body"/>
          </p:nvPr>
        </p:nvSpPr>
        <p:spPr>
          <a:xfrm>
            <a:off x="0" y="0"/>
            <a:ext cx="4319400" cy="514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000"/>
              <a:t>Al trabajar con este algoritmo del umbral e implementarlo de manera consecutiva se puede generar un área de aceptación y convertirlo en una gráfica similar a la que se muestra en la imagen anterior, dicha área es simplemente una representación del comportamiento global de los datos pero dado el caso de que se necesitará una aproximación más precisa para la ecuación mostrada en la imagen la función que generaría debería ser una función que parta del origen.</a:t>
            </a:r>
            <a:endParaRPr sz="2000"/>
          </a:p>
          <a:p>
            <a:pPr indent="0" lvl="0" marL="0" rtl="0" algn="just">
              <a:spcBef>
                <a:spcPts val="1600"/>
              </a:spcBef>
              <a:spcAft>
                <a:spcPts val="0"/>
              </a:spcAft>
              <a:buNone/>
            </a:pPr>
            <a:r>
              <a:t/>
            </a:r>
            <a:endParaRPr sz="2000"/>
          </a:p>
          <a:p>
            <a:pPr indent="0" lvl="0" marL="0" rtl="0" algn="just">
              <a:spcBef>
                <a:spcPts val="1600"/>
              </a:spcBef>
              <a:spcAft>
                <a:spcPts val="1600"/>
              </a:spcAft>
              <a:buNone/>
            </a:pPr>
            <a:r>
              <a:t/>
            </a:r>
            <a:endParaRPr sz="2000"/>
          </a:p>
        </p:txBody>
      </p:sp>
      <p:pic>
        <p:nvPicPr>
          <p:cNvPr id="335" name="Google Shape;335;p22"/>
          <p:cNvPicPr preferRelativeResize="0"/>
          <p:nvPr/>
        </p:nvPicPr>
        <p:blipFill>
          <a:blip r:embed="rId3">
            <a:alphaModFix/>
          </a:blip>
          <a:stretch>
            <a:fillRect/>
          </a:stretch>
        </p:blipFill>
        <p:spPr>
          <a:xfrm>
            <a:off x="4319400" y="1268975"/>
            <a:ext cx="4824600" cy="26055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idx="1" type="body"/>
          </p:nvPr>
        </p:nvSpPr>
        <p:spPr>
          <a:xfrm>
            <a:off x="0" y="0"/>
            <a:ext cx="4319400" cy="514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000"/>
              <a:t>La recta solución es aquella para la cual el producto punto es igual a cero, caso que solo se da cuando el ángulo es de 90 grados. En otras palabras,lo que se ha hecho es transformar la neurona en el producto punto de dos vectores.</a:t>
            </a:r>
            <a:endParaRPr sz="2000"/>
          </a:p>
          <a:p>
            <a:pPr indent="0" lvl="0" marL="0" rtl="0" algn="just">
              <a:spcBef>
                <a:spcPts val="1600"/>
              </a:spcBef>
              <a:spcAft>
                <a:spcPts val="1600"/>
              </a:spcAft>
              <a:buNone/>
            </a:pPr>
            <a:r>
              <a:rPr lang="es" sz="2000"/>
              <a:t>Si el vector W es perpendicular a todos los puntos de cierta recta entonces cumplimos con la restricción de poder dividir el espacio en dos zonas, una de ellas con la salida uno y la otra cero</a:t>
            </a:r>
            <a:endParaRPr sz="2000"/>
          </a:p>
        </p:txBody>
      </p:sp>
      <p:pic>
        <p:nvPicPr>
          <p:cNvPr id="341" name="Google Shape;341;p23"/>
          <p:cNvPicPr preferRelativeResize="0"/>
          <p:nvPr/>
        </p:nvPicPr>
        <p:blipFill>
          <a:blip r:embed="rId3">
            <a:alphaModFix/>
          </a:blip>
          <a:stretch>
            <a:fillRect/>
          </a:stretch>
        </p:blipFill>
        <p:spPr>
          <a:xfrm>
            <a:off x="6076300" y="429800"/>
            <a:ext cx="3067700" cy="1592470"/>
          </a:xfrm>
          <a:prstGeom prst="rect">
            <a:avLst/>
          </a:prstGeom>
          <a:noFill/>
          <a:ln>
            <a:noFill/>
          </a:ln>
        </p:spPr>
      </p:pic>
      <p:pic>
        <p:nvPicPr>
          <p:cNvPr id="342" name="Google Shape;342;p23"/>
          <p:cNvPicPr preferRelativeResize="0"/>
          <p:nvPr/>
        </p:nvPicPr>
        <p:blipFill>
          <a:blip r:embed="rId4">
            <a:alphaModFix/>
          </a:blip>
          <a:stretch>
            <a:fillRect/>
          </a:stretch>
        </p:blipFill>
        <p:spPr>
          <a:xfrm>
            <a:off x="4319400" y="401375"/>
            <a:ext cx="1756900" cy="1649325"/>
          </a:xfrm>
          <a:prstGeom prst="rect">
            <a:avLst/>
          </a:prstGeom>
          <a:noFill/>
          <a:ln>
            <a:noFill/>
          </a:ln>
        </p:spPr>
      </p:pic>
      <p:pic>
        <p:nvPicPr>
          <p:cNvPr id="343" name="Google Shape;343;p23"/>
          <p:cNvPicPr preferRelativeResize="0"/>
          <p:nvPr/>
        </p:nvPicPr>
        <p:blipFill>
          <a:blip r:embed="rId5">
            <a:alphaModFix/>
          </a:blip>
          <a:stretch>
            <a:fillRect/>
          </a:stretch>
        </p:blipFill>
        <p:spPr>
          <a:xfrm>
            <a:off x="4319400" y="2571749"/>
            <a:ext cx="4824600" cy="24576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idx="1" type="body"/>
          </p:nvPr>
        </p:nvSpPr>
        <p:spPr>
          <a:xfrm>
            <a:off x="0" y="0"/>
            <a:ext cx="3191400" cy="51435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2000"/>
              <a:t>Tomando las soluciones como vectores podemos obtener una separación espacial en la </a:t>
            </a:r>
            <a:r>
              <a:rPr lang="es" sz="2000"/>
              <a:t>cual</a:t>
            </a:r>
            <a:r>
              <a:rPr lang="es" sz="2000"/>
              <a:t> se obtiene a un lado de la recta la salida = 1 y en el otro la salida = 0, esto a nivel conceptual sirve para poder separar de manera sencilla los datos, como se puede ver en la siguiente imagen. </a:t>
            </a:r>
            <a:endParaRPr sz="2000"/>
          </a:p>
        </p:txBody>
      </p:sp>
      <p:pic>
        <p:nvPicPr>
          <p:cNvPr id="349" name="Google Shape;349;p24"/>
          <p:cNvPicPr preferRelativeResize="0"/>
          <p:nvPr/>
        </p:nvPicPr>
        <p:blipFill>
          <a:blip r:embed="rId3">
            <a:alphaModFix/>
          </a:blip>
          <a:stretch>
            <a:fillRect/>
          </a:stretch>
        </p:blipFill>
        <p:spPr>
          <a:xfrm>
            <a:off x="3191400" y="2352150"/>
            <a:ext cx="3663650" cy="2791350"/>
          </a:xfrm>
          <a:prstGeom prst="rect">
            <a:avLst/>
          </a:prstGeom>
          <a:noFill/>
          <a:ln>
            <a:noFill/>
          </a:ln>
        </p:spPr>
      </p:pic>
      <p:sp>
        <p:nvSpPr>
          <p:cNvPr id="350" name="Google Shape;350;p24"/>
          <p:cNvSpPr/>
          <p:nvPr/>
        </p:nvSpPr>
        <p:spPr>
          <a:xfrm>
            <a:off x="5748625" y="0"/>
            <a:ext cx="3395400" cy="2352300"/>
          </a:xfrm>
          <a:prstGeom prst="cloudCallout">
            <a:avLst>
              <a:gd fmla="val -16369" name="adj1"/>
              <a:gd fmla="val 7779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07916"/>
              </a:lnSpc>
              <a:spcBef>
                <a:spcPts val="0"/>
              </a:spcBef>
              <a:spcAft>
                <a:spcPts val="800"/>
              </a:spcAft>
              <a:buNone/>
            </a:pPr>
            <a:r>
              <a:rPr b="1" lang="es" sz="1600">
                <a:latin typeface="Times New Roman"/>
                <a:ea typeface="Times New Roman"/>
                <a:cs typeface="Times New Roman"/>
                <a:sym typeface="Times New Roman"/>
              </a:rPr>
              <a:t>Dicha recta requiere de un cálculo preciso para poder clasificar bien los diferentes puntos</a:t>
            </a:r>
            <a:endParaRPr b="1"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25"/>
          <p:cNvPicPr preferRelativeResize="0"/>
          <p:nvPr/>
        </p:nvPicPr>
        <p:blipFill>
          <a:blip r:embed="rId3">
            <a:alphaModFix/>
          </a:blip>
          <a:stretch>
            <a:fillRect/>
          </a:stretch>
        </p:blipFill>
        <p:spPr>
          <a:xfrm>
            <a:off x="-1" y="37000"/>
            <a:ext cx="4635625" cy="3053500"/>
          </a:xfrm>
          <a:prstGeom prst="rect">
            <a:avLst/>
          </a:prstGeom>
          <a:noFill/>
          <a:ln>
            <a:noFill/>
          </a:ln>
        </p:spPr>
      </p:pic>
      <p:sp>
        <p:nvSpPr>
          <p:cNvPr id="356" name="Google Shape;356;p25"/>
          <p:cNvSpPr/>
          <p:nvPr/>
        </p:nvSpPr>
        <p:spPr>
          <a:xfrm>
            <a:off x="4002300" y="2016000"/>
            <a:ext cx="5141700" cy="3127500"/>
          </a:xfrm>
          <a:prstGeom prst="cloudCallout">
            <a:avLst>
              <a:gd fmla="val -34147" name="adj1"/>
              <a:gd fmla="val -77492" name="adj2"/>
            </a:avLst>
          </a:prstGeom>
          <a:solidFill>
            <a:schemeClr val="lt2"/>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7916"/>
              </a:lnSpc>
              <a:spcBef>
                <a:spcPts val="0"/>
              </a:spcBef>
              <a:spcAft>
                <a:spcPts val="800"/>
              </a:spcAft>
              <a:buNone/>
            </a:pPr>
            <a:r>
              <a:rPr b="1" lang="es" sz="1600">
                <a:latin typeface="Times New Roman"/>
                <a:ea typeface="Times New Roman"/>
                <a:cs typeface="Times New Roman"/>
                <a:sym typeface="Times New Roman"/>
              </a:rPr>
              <a:t>En caso de que se necesite calcular el vector w se utiliza un proceso iterativo que vaya modificando los pesos para adaptarla hasta que los presos sean un vector perpendicular a la solución. proceso que se debe hacer de manera automática </a:t>
            </a:r>
            <a:endParaRPr b="1" sz="16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6"/>
          <p:cNvSpPr txBox="1"/>
          <p:nvPr>
            <p:ph idx="1" type="body"/>
          </p:nvPr>
        </p:nvSpPr>
        <p:spPr>
          <a:xfrm>
            <a:off x="0" y="0"/>
            <a:ext cx="3305400" cy="51435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2000"/>
              <a:t>Se pueden modelar diferentes compuertas con este método gráfico, pero a diferencia de otras compuertas, la compuerta xor necesita más de una neurona para ser modelada, dicho espacio de solución debe ser abarcado como se muestra en la figura, y además su fórmula de pesos sería la siguiente.</a:t>
            </a:r>
            <a:endParaRPr sz="2000"/>
          </a:p>
        </p:txBody>
      </p:sp>
      <p:pic>
        <p:nvPicPr>
          <p:cNvPr id="362" name="Google Shape;362;p26"/>
          <p:cNvPicPr preferRelativeResize="0"/>
          <p:nvPr/>
        </p:nvPicPr>
        <p:blipFill>
          <a:blip r:embed="rId3">
            <a:alphaModFix/>
          </a:blip>
          <a:stretch>
            <a:fillRect/>
          </a:stretch>
        </p:blipFill>
        <p:spPr>
          <a:xfrm>
            <a:off x="3627999" y="-59300"/>
            <a:ext cx="4684250" cy="2571750"/>
          </a:xfrm>
          <a:prstGeom prst="rect">
            <a:avLst/>
          </a:prstGeom>
          <a:noFill/>
          <a:ln>
            <a:noFill/>
          </a:ln>
        </p:spPr>
      </p:pic>
      <p:pic>
        <p:nvPicPr>
          <p:cNvPr id="363" name="Google Shape;363;p26"/>
          <p:cNvPicPr preferRelativeResize="0"/>
          <p:nvPr/>
        </p:nvPicPr>
        <p:blipFill>
          <a:blip r:embed="rId4">
            <a:alphaModFix/>
          </a:blip>
          <a:stretch>
            <a:fillRect/>
          </a:stretch>
        </p:blipFill>
        <p:spPr>
          <a:xfrm>
            <a:off x="3305400" y="2436507"/>
            <a:ext cx="5838600" cy="270699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txBox="1"/>
          <p:nvPr>
            <p:ph idx="1" type="body"/>
          </p:nvPr>
        </p:nvSpPr>
        <p:spPr>
          <a:xfrm>
            <a:off x="0" y="0"/>
            <a:ext cx="4348500" cy="514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000"/>
              <a:t>Acorde al funcionamiento de los senos y cosenos se puede obtener la clasificación necesaria respecto al valor esperado del punto en cuestión que se desea clasificar, simplificando el entrenamiento como se puede ver en las siguientes imágenes.</a:t>
            </a:r>
            <a:endParaRPr sz="2000"/>
          </a:p>
          <a:p>
            <a:pPr indent="0" lvl="0" marL="0" rtl="0" algn="just">
              <a:spcBef>
                <a:spcPts val="1600"/>
              </a:spcBef>
              <a:spcAft>
                <a:spcPts val="0"/>
              </a:spcAft>
              <a:buNone/>
            </a:pPr>
            <a:r>
              <a:t/>
            </a:r>
            <a:endParaRPr sz="2000"/>
          </a:p>
          <a:p>
            <a:pPr indent="0" lvl="0" marL="0" rtl="0" algn="just">
              <a:spcBef>
                <a:spcPts val="1600"/>
              </a:spcBef>
              <a:spcAft>
                <a:spcPts val="1600"/>
              </a:spcAft>
              <a:buNone/>
            </a:pPr>
            <a:r>
              <a:t/>
            </a:r>
            <a:endParaRPr sz="2000"/>
          </a:p>
        </p:txBody>
      </p:sp>
      <p:pic>
        <p:nvPicPr>
          <p:cNvPr id="369" name="Google Shape;369;p27"/>
          <p:cNvPicPr preferRelativeResize="0"/>
          <p:nvPr/>
        </p:nvPicPr>
        <p:blipFill>
          <a:blip r:embed="rId3">
            <a:alphaModFix/>
          </a:blip>
          <a:stretch>
            <a:fillRect/>
          </a:stretch>
        </p:blipFill>
        <p:spPr>
          <a:xfrm>
            <a:off x="4348556" y="0"/>
            <a:ext cx="4795443" cy="2571750"/>
          </a:xfrm>
          <a:prstGeom prst="rect">
            <a:avLst/>
          </a:prstGeom>
          <a:noFill/>
          <a:ln>
            <a:noFill/>
          </a:ln>
        </p:spPr>
      </p:pic>
      <p:pic>
        <p:nvPicPr>
          <p:cNvPr id="370" name="Google Shape;370;p27"/>
          <p:cNvPicPr preferRelativeResize="0"/>
          <p:nvPr/>
        </p:nvPicPr>
        <p:blipFill>
          <a:blip r:embed="rId4">
            <a:alphaModFix/>
          </a:blip>
          <a:stretch>
            <a:fillRect/>
          </a:stretch>
        </p:blipFill>
        <p:spPr>
          <a:xfrm>
            <a:off x="4332903" y="2571750"/>
            <a:ext cx="4811097" cy="2571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8"/>
          <p:cNvSpPr txBox="1"/>
          <p:nvPr>
            <p:ph idx="1" type="body"/>
          </p:nvPr>
        </p:nvSpPr>
        <p:spPr>
          <a:xfrm>
            <a:off x="0" y="0"/>
            <a:ext cx="4348500" cy="514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000"/>
              <a:t>Como el entrenamiento es un proceso iterativo en el cual el valor del vector W va a ir cambiando a medida que clasifique más puntos entonces es muy probable que un punto ya sea blanco o rojo sea clasificado como no corresponde, para corregir esto el vector W es recalculado tomando en cuenta el error que tuvo al clasificar dicho punto como se puede ver en las siguientes imágenes.</a:t>
            </a:r>
            <a:endParaRPr sz="2000"/>
          </a:p>
          <a:p>
            <a:pPr indent="0" lvl="0" marL="0" rtl="0" algn="just">
              <a:spcBef>
                <a:spcPts val="1600"/>
              </a:spcBef>
              <a:spcAft>
                <a:spcPts val="1600"/>
              </a:spcAft>
              <a:buNone/>
            </a:pPr>
            <a:r>
              <a:t/>
            </a:r>
            <a:endParaRPr sz="2000"/>
          </a:p>
        </p:txBody>
      </p:sp>
      <p:pic>
        <p:nvPicPr>
          <p:cNvPr id="376" name="Google Shape;376;p28"/>
          <p:cNvPicPr preferRelativeResize="0"/>
          <p:nvPr/>
        </p:nvPicPr>
        <p:blipFill>
          <a:blip r:embed="rId3">
            <a:alphaModFix/>
          </a:blip>
          <a:stretch>
            <a:fillRect/>
          </a:stretch>
        </p:blipFill>
        <p:spPr>
          <a:xfrm>
            <a:off x="4572000" y="0"/>
            <a:ext cx="4572000" cy="2538068"/>
          </a:xfrm>
          <a:prstGeom prst="rect">
            <a:avLst/>
          </a:prstGeom>
          <a:noFill/>
          <a:ln>
            <a:noFill/>
          </a:ln>
        </p:spPr>
      </p:pic>
      <p:pic>
        <p:nvPicPr>
          <p:cNvPr id="377" name="Google Shape;377;p28"/>
          <p:cNvPicPr preferRelativeResize="0"/>
          <p:nvPr/>
        </p:nvPicPr>
        <p:blipFill>
          <a:blip r:embed="rId4">
            <a:alphaModFix/>
          </a:blip>
          <a:stretch>
            <a:fillRect/>
          </a:stretch>
        </p:blipFill>
        <p:spPr>
          <a:xfrm>
            <a:off x="4335016" y="2605430"/>
            <a:ext cx="4808984" cy="2538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9"/>
          <p:cNvSpPr txBox="1"/>
          <p:nvPr>
            <p:ph type="title"/>
          </p:nvPr>
        </p:nvSpPr>
        <p:spPr>
          <a:xfrm>
            <a:off x="1388625" y="77272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Lógica Difusa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Contexto Histórico</a:t>
            </a:r>
            <a:endParaRPr/>
          </a:p>
        </p:txBody>
      </p:sp>
      <p:sp>
        <p:nvSpPr>
          <p:cNvPr id="388" name="Google Shape;388;p30"/>
          <p:cNvSpPr txBox="1"/>
          <p:nvPr>
            <p:ph idx="1" type="body"/>
          </p:nvPr>
        </p:nvSpPr>
        <p:spPr>
          <a:xfrm>
            <a:off x="483200" y="1418175"/>
            <a:ext cx="60939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A mediados de los años setenta en la Universidad de Berkeley , el ingeniero Lotfy A. Zadeh, investiga la lógica difusa por primera vez.</a:t>
            </a:r>
            <a:endParaRPr sz="1600"/>
          </a:p>
          <a:p>
            <a:pPr indent="0" lvl="0" marL="0" rtl="0" algn="l">
              <a:spcBef>
                <a:spcPts val="1600"/>
              </a:spcBef>
              <a:spcAft>
                <a:spcPts val="1600"/>
              </a:spcAft>
              <a:buNone/>
            </a:pPr>
            <a:r>
              <a:rPr lang="es" sz="1600"/>
              <a:t>El primer ejemplo utilizado por Lofti A. Zadeh, para ilustrar el concepto de conjunto difuso, fue el conjunto «hombres altos».</a:t>
            </a:r>
            <a:endParaRPr sz="1600"/>
          </a:p>
        </p:txBody>
      </p:sp>
      <p:pic>
        <p:nvPicPr>
          <p:cNvPr id="389" name="Google Shape;389;p30"/>
          <p:cNvPicPr preferRelativeResize="0"/>
          <p:nvPr/>
        </p:nvPicPr>
        <p:blipFill>
          <a:blip r:embed="rId3">
            <a:alphaModFix/>
          </a:blip>
          <a:stretch>
            <a:fillRect/>
          </a:stretch>
        </p:blipFill>
        <p:spPr>
          <a:xfrm>
            <a:off x="6850222" y="2403250"/>
            <a:ext cx="1770875" cy="26581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1"/>
          <p:cNvSpPr txBox="1"/>
          <p:nvPr>
            <p:ph idx="1" type="body"/>
          </p:nvPr>
        </p:nvSpPr>
        <p:spPr>
          <a:xfrm>
            <a:off x="407975" y="1421425"/>
            <a:ext cx="7926300" cy="311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Además de las contribuciones del propio Zadeh, hubo grandes  aportaciones a las bases de esta teoría por parte de muchos autores entre los que destacan Bellman, Lakoff, Goguen, Kohout, Smith, Sugeno, Chang, Dunn, Bezdek, Negoita, Mizumoto, Tanaka, Kandel, Zimmermann, etc.</a:t>
            </a:r>
            <a:endParaRPr sz="1600"/>
          </a:p>
          <a:p>
            <a:pPr indent="0" lvl="0" marL="0" rtl="0" algn="l">
              <a:spcBef>
                <a:spcPts val="1600"/>
              </a:spcBef>
              <a:spcAft>
                <a:spcPts val="1600"/>
              </a:spcAft>
              <a:buNone/>
            </a:pPr>
            <a:r>
              <a:rPr lang="es" sz="1600"/>
              <a:t>Durante esta primera década, gran parte de estructuras lógicas y matemáticas son generalizadas en términos de lógica difusa: relaciones lógicas, funciones, grupos, operaciones, operadores, algoritmos, etc.</a:t>
            </a:r>
            <a:endParaRPr sz="1600"/>
          </a:p>
        </p:txBody>
      </p:sp>
      <p:sp>
        <p:nvSpPr>
          <p:cNvPr id="395" name="Google Shape;395;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Contexto Histórico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500"/>
              <a:t>Introducción</a:t>
            </a:r>
            <a:endParaRPr sz="3500"/>
          </a:p>
        </p:txBody>
      </p:sp>
      <p:sp>
        <p:nvSpPr>
          <p:cNvPr id="284" name="Google Shape;284;p14"/>
          <p:cNvSpPr txBox="1"/>
          <p:nvPr>
            <p:ph idx="1" type="body"/>
          </p:nvPr>
        </p:nvSpPr>
        <p:spPr>
          <a:xfrm>
            <a:off x="0" y="1597875"/>
            <a:ext cx="9144000" cy="3022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500"/>
              <a:t>Objetivo: Sintetizar los conocimientos mediante una presentación de los conceptos básicos de las redes neuronales y la lógica difusa, se pretende evidenciar las relaciones matemáticas y las bases que dan origen a estas dos áreas del conocimiento.</a:t>
            </a:r>
            <a:endParaRPr sz="2500"/>
          </a:p>
          <a:p>
            <a:pPr indent="0" lvl="0" marL="0" rtl="0" algn="l">
              <a:spcBef>
                <a:spcPts val="1600"/>
              </a:spcBef>
              <a:spcAft>
                <a:spcPts val="1600"/>
              </a:spcAft>
              <a:buNone/>
            </a:pPr>
            <a:r>
              <a:t/>
            </a:r>
            <a:endParaRPr sz="2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Sucesos importantes:</a:t>
            </a:r>
            <a:endParaRPr/>
          </a:p>
          <a:p>
            <a:pPr indent="0" lvl="0" marL="0" rtl="0" algn="l">
              <a:spcBef>
                <a:spcPts val="0"/>
              </a:spcBef>
              <a:spcAft>
                <a:spcPts val="0"/>
              </a:spcAft>
              <a:buNone/>
            </a:pPr>
            <a:r>
              <a:t/>
            </a:r>
            <a:endParaRPr/>
          </a:p>
        </p:txBody>
      </p:sp>
      <p:sp>
        <p:nvSpPr>
          <p:cNvPr id="401" name="Google Shape;401;p32"/>
          <p:cNvSpPr txBox="1"/>
          <p:nvPr>
            <p:ph idx="1" type="body"/>
          </p:nvPr>
        </p:nvSpPr>
        <p:spPr>
          <a:xfrm>
            <a:off x="393300" y="1450725"/>
            <a:ext cx="8278200" cy="3081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 sz="1600"/>
              <a:t>A  principios  de  la  década de los setenta, se establecen varios grupos de investigación en lógica  difusa  en  algunas  pequeñas  universidades  japonesas;  los  profesores  Terano  y Shibata en Tokio y los profesores Tanaka y Asai en Osaka</a:t>
            </a:r>
            <a:endParaRPr sz="1600"/>
          </a:p>
          <a:p>
            <a:pPr indent="-330200" lvl="0" marL="457200" rtl="0" algn="l">
              <a:spcBef>
                <a:spcPts val="0"/>
              </a:spcBef>
              <a:spcAft>
                <a:spcPts val="0"/>
              </a:spcAft>
              <a:buSzPts val="1600"/>
              <a:buChar char="❖"/>
            </a:pPr>
            <a:r>
              <a:rPr lang="es" sz="1600"/>
              <a:t>En 1974 en Reino Unido , desarrollaron el primer controlador difuso diseñado para una máquina a vapor por parte Assilian y Mamdani</a:t>
            </a:r>
            <a:endParaRPr sz="1600"/>
          </a:p>
          <a:p>
            <a:pPr indent="-330200" lvl="0" marL="457200" rtl="0" algn="l">
              <a:spcBef>
                <a:spcPts val="0"/>
              </a:spcBef>
              <a:spcAft>
                <a:spcPts val="0"/>
              </a:spcAft>
              <a:buSzPts val="1600"/>
              <a:buChar char="❖"/>
            </a:pPr>
            <a:r>
              <a:rPr lang="es" sz="1600"/>
              <a:t>No fue hasta 1980 que se implementó un controlador real esta vez por parte de Smidth &amp; Co. en una planta cementera en Dinamarca. </a:t>
            </a:r>
            <a:endParaRPr sz="1600"/>
          </a:p>
          <a:p>
            <a:pPr indent="-330200" lvl="0" marL="457200" rtl="0" algn="l">
              <a:spcBef>
                <a:spcPts val="0"/>
              </a:spcBef>
              <a:spcAft>
                <a:spcPts val="0"/>
              </a:spcAft>
              <a:buSzPts val="1600"/>
              <a:buChar char="❖"/>
            </a:pPr>
            <a:r>
              <a:rPr lang="es" sz="1600"/>
              <a:t>En la década de los noventa, además de las redes neuronales y los sistemas difusos, hacen su aparición los  algoritmos  genéticos.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Conjuntos Difusos </a:t>
            </a:r>
            <a:endParaRPr/>
          </a:p>
        </p:txBody>
      </p:sp>
      <p:sp>
        <p:nvSpPr>
          <p:cNvPr id="407" name="Google Shape;407;p33"/>
          <p:cNvSpPr txBox="1"/>
          <p:nvPr>
            <p:ph idx="1" type="body"/>
          </p:nvPr>
        </p:nvSpPr>
        <p:spPr>
          <a:xfrm>
            <a:off x="365950" y="1407375"/>
            <a:ext cx="81117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E</a:t>
            </a:r>
            <a:r>
              <a:rPr lang="es" sz="1800"/>
              <a:t>l desarrollo del concepto de conjunto difuso que reside bajo la idea de que los elementos sobre los que se construye el pensamiento humano no son números sino etiquetas lingüísticas.</a:t>
            </a:r>
            <a:endParaRPr sz="1800"/>
          </a:p>
          <a:p>
            <a:pPr indent="0" lvl="0" marL="0" rtl="0" algn="l">
              <a:spcBef>
                <a:spcPts val="1600"/>
              </a:spcBef>
              <a:spcAft>
                <a:spcPts val="1600"/>
              </a:spcAft>
              <a:buNone/>
            </a:pPr>
            <a:r>
              <a:t/>
            </a:r>
            <a:endParaRPr/>
          </a:p>
        </p:txBody>
      </p:sp>
      <p:pic>
        <p:nvPicPr>
          <p:cNvPr id="408" name="Google Shape;408;p33"/>
          <p:cNvPicPr preferRelativeResize="0"/>
          <p:nvPr/>
        </p:nvPicPr>
        <p:blipFill>
          <a:blip r:embed="rId3">
            <a:alphaModFix/>
          </a:blip>
          <a:stretch>
            <a:fillRect/>
          </a:stretch>
        </p:blipFill>
        <p:spPr>
          <a:xfrm>
            <a:off x="4012800" y="2390200"/>
            <a:ext cx="4526249" cy="2541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Lógica Difusa </a:t>
            </a:r>
            <a:endParaRPr/>
          </a:p>
        </p:txBody>
      </p:sp>
      <p:sp>
        <p:nvSpPr>
          <p:cNvPr id="414" name="Google Shape;414;p34"/>
          <p:cNvSpPr txBox="1"/>
          <p:nvPr>
            <p:ph idx="1" type="body"/>
          </p:nvPr>
        </p:nvSpPr>
        <p:spPr>
          <a:xfrm>
            <a:off x="276075" y="1872800"/>
            <a:ext cx="8131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700"/>
              <a:t>La lógica difusa permite representar el conocimiento común, que es principalmente del tipo lingüístico cualitativo y no necesariamente cuantitativo, en un lenguaje matemático a través de la teoría de conjuntos difusos y funciones características asociadas a ellos.</a:t>
            </a:r>
            <a:endParaRPr sz="1700"/>
          </a:p>
        </p:txBody>
      </p:sp>
      <p:pic>
        <p:nvPicPr>
          <p:cNvPr id="415" name="Google Shape;415;p34"/>
          <p:cNvPicPr preferRelativeResize="0"/>
          <p:nvPr/>
        </p:nvPicPr>
        <p:blipFill>
          <a:blip r:embed="rId3">
            <a:alphaModFix/>
          </a:blip>
          <a:stretch>
            <a:fillRect/>
          </a:stretch>
        </p:blipFill>
        <p:spPr>
          <a:xfrm>
            <a:off x="5713163" y="2892288"/>
            <a:ext cx="2143125" cy="2143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Características </a:t>
            </a:r>
            <a:endParaRPr/>
          </a:p>
        </p:txBody>
      </p:sp>
      <p:sp>
        <p:nvSpPr>
          <p:cNvPr id="421" name="Google Shape;421;p35"/>
          <p:cNvSpPr txBox="1"/>
          <p:nvPr>
            <p:ph idx="1" type="body"/>
          </p:nvPr>
        </p:nvSpPr>
        <p:spPr>
          <a:xfrm>
            <a:off x="820225" y="1597875"/>
            <a:ext cx="7030500" cy="25416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s" sz="1900"/>
              <a:t>F</a:t>
            </a:r>
            <a:r>
              <a:rPr lang="es" sz="1900"/>
              <a:t>lexibilidad</a:t>
            </a:r>
            <a:endParaRPr sz="1900"/>
          </a:p>
          <a:p>
            <a:pPr indent="-349250" lvl="0" marL="457200" rtl="0" algn="l">
              <a:spcBef>
                <a:spcPts val="0"/>
              </a:spcBef>
              <a:spcAft>
                <a:spcPts val="0"/>
              </a:spcAft>
              <a:buSzPts val="1900"/>
              <a:buChar char="❖"/>
            </a:pPr>
            <a:r>
              <a:rPr lang="es" sz="1900"/>
              <a:t>Tolerancia  con  la  imprecisión</a:t>
            </a:r>
            <a:endParaRPr sz="1900"/>
          </a:p>
          <a:p>
            <a:pPr indent="-349250" lvl="0" marL="457200" rtl="0" algn="l">
              <a:spcBef>
                <a:spcPts val="0"/>
              </a:spcBef>
              <a:spcAft>
                <a:spcPts val="0"/>
              </a:spcAft>
              <a:buSzPts val="1900"/>
              <a:buChar char="❖"/>
            </a:pPr>
            <a:r>
              <a:rPr lang="es" sz="1900"/>
              <a:t>Capacidad para modelar problemas no-lineales</a:t>
            </a:r>
            <a:endParaRPr sz="1900"/>
          </a:p>
          <a:p>
            <a:pPr indent="-349250" lvl="0" marL="457200" rtl="0" algn="l">
              <a:spcBef>
                <a:spcPts val="0"/>
              </a:spcBef>
              <a:spcAft>
                <a:spcPts val="0"/>
              </a:spcAft>
              <a:buSzPts val="1900"/>
              <a:buChar char="❖"/>
            </a:pPr>
            <a:r>
              <a:rPr lang="es" sz="1900"/>
              <a:t>Base en el lenguaje natural.</a:t>
            </a:r>
            <a:endParaRPr sz="1900"/>
          </a:p>
          <a:p>
            <a:pPr indent="0" lvl="0" marL="45720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Ejemplo Lofti A. Zadeh</a:t>
            </a:r>
            <a:endParaRPr/>
          </a:p>
        </p:txBody>
      </p:sp>
      <p:sp>
        <p:nvSpPr>
          <p:cNvPr id="427" name="Google Shape;427;p36"/>
          <p:cNvSpPr txBox="1"/>
          <p:nvPr>
            <p:ph idx="1" type="body"/>
          </p:nvPr>
        </p:nvSpPr>
        <p:spPr>
          <a:xfrm>
            <a:off x="378650" y="1990050"/>
            <a:ext cx="83526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800">
                <a:solidFill>
                  <a:srgbClr val="000000"/>
                </a:solidFill>
              </a:rPr>
              <a:t>El primer ejemplo utilizado por Lofti A. Zadeh,  para ilustrar el concepto de conjunto difuso, fue el conjunto “hombres altos”. Según la teoría de la lógica clásica el conjunto “hombres altos” es un conjunto al que pertenecerían los hombres con una estatura mayor a un cierto valor, que podemos establecer en 1.80 metros.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7"/>
          <p:cNvSpPr txBox="1"/>
          <p:nvPr>
            <p:ph idx="1" type="body"/>
          </p:nvPr>
        </p:nvSpPr>
        <p:spPr>
          <a:xfrm>
            <a:off x="378650" y="1990050"/>
            <a:ext cx="79557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700"/>
              <a:t>El enfoque de la lógica difusa considera que el conjunto “hombres altos” es  un  conjunto  que no  tiene  una frontera clara para pertenecer  o  no  pertenecer  a  él:  mediante una función que define la transición de “alto” a “no alto” se asigna a cada valor de altura un  grado  de  pertenencia  al  conjunto,  entre  0  y  1. Así  por  ejemplo, un hombre que mida  1.79  podría  pertenecer  al  conjunto  difuso  “hombres  altos”  con  un  grado  0.8  de pertenencia,  uno  que  mida  1.81 con un grado 0.85, y uno que mida 1.50 m con un grado 0.1.</a:t>
            </a:r>
            <a:endParaRPr sz="1700"/>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8"/>
          <p:cNvSpPr txBox="1"/>
          <p:nvPr>
            <p:ph idx="1" type="body"/>
          </p:nvPr>
        </p:nvSpPr>
        <p:spPr>
          <a:xfrm>
            <a:off x="520950" y="1565100"/>
            <a:ext cx="81021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700"/>
              <a:t>Como podemos ver en el ejemplo  anterior, los conjuntos difusos pueden ser considerados como una generalización de los conjuntos clásicos. La teoría clásica de conjuntos sólo contempla la pertenencia o no pertenencia de un elemento a un conjunto, sin embargo la teoría de conjuntos difusos contempla la pertenencia parcial de un elemento a un conjunto.</a:t>
            </a:r>
            <a:endParaRPr/>
          </a:p>
        </p:txBody>
      </p:sp>
      <p:pic>
        <p:nvPicPr>
          <p:cNvPr id="438" name="Google Shape;438;p38"/>
          <p:cNvPicPr preferRelativeResize="0"/>
          <p:nvPr/>
        </p:nvPicPr>
        <p:blipFill>
          <a:blip r:embed="rId3">
            <a:alphaModFix/>
          </a:blip>
          <a:stretch>
            <a:fillRect/>
          </a:stretch>
        </p:blipFill>
        <p:spPr>
          <a:xfrm>
            <a:off x="4572000" y="2879150"/>
            <a:ext cx="3727725" cy="2147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9"/>
          <p:cNvSpPr txBox="1"/>
          <p:nvPr>
            <p:ph idx="1" type="body"/>
          </p:nvPr>
        </p:nvSpPr>
        <p:spPr>
          <a:xfrm>
            <a:off x="520950" y="1565100"/>
            <a:ext cx="81021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700"/>
              <a:t>Este grado de pertenencia se define mediante la función característica asociada al conjunto difuso.</a:t>
            </a:r>
            <a:endParaRPr sz="1700"/>
          </a:p>
          <a:p>
            <a:pPr indent="0" lvl="0" marL="0" rtl="0" algn="l">
              <a:spcBef>
                <a:spcPts val="1600"/>
              </a:spcBef>
              <a:spcAft>
                <a:spcPts val="1600"/>
              </a:spcAft>
              <a:buNone/>
            </a:pPr>
            <a:r>
              <a:rPr lang="es" sz="1700"/>
              <a:t>La función característica proporciona una medida del grado de similaridad  de  un  elemento  de U  con  el  conjunto  difuso. La  forma  de  la  función  característica  utilizada,  depende  del  criterio  aplicado  en  la  resolución  de  cada  problema  y  variará  en  función  de  la  cultura,  geografía,  época  o  punto  de  vista  del  usuario.</a:t>
            </a:r>
            <a:endParaRPr sz="1700"/>
          </a:p>
        </p:txBody>
      </p:sp>
      <p:sp>
        <p:nvSpPr>
          <p:cNvPr id="444" name="Google Shape;444;p39"/>
          <p:cNvSpPr txBox="1"/>
          <p:nvPr/>
        </p:nvSpPr>
        <p:spPr>
          <a:xfrm>
            <a:off x="1186950" y="395650"/>
            <a:ext cx="8102100" cy="9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800">
                <a:solidFill>
                  <a:schemeClr val="dk2"/>
                </a:solidFill>
                <a:latin typeface="Maven Pro"/>
                <a:ea typeface="Maven Pro"/>
                <a:cs typeface="Maven Pro"/>
                <a:sym typeface="Maven Pro"/>
              </a:rPr>
              <a:t>F</a:t>
            </a:r>
            <a:r>
              <a:rPr b="1" lang="es" sz="2800">
                <a:solidFill>
                  <a:schemeClr val="dk2"/>
                </a:solidFill>
                <a:latin typeface="Maven Pro"/>
                <a:ea typeface="Maven Pro"/>
                <a:cs typeface="Maven Pro"/>
                <a:sym typeface="Maven Pro"/>
              </a:rPr>
              <a:t>unción característica</a:t>
            </a:r>
            <a:endParaRPr b="1" sz="2800">
              <a:solidFill>
                <a:schemeClr val="dk2"/>
              </a:solidFill>
              <a:latin typeface="Maven Pro"/>
              <a:ea typeface="Maven Pro"/>
              <a:cs typeface="Maven Pro"/>
              <a:sym typeface="Maven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0"/>
          <p:cNvSpPr txBox="1"/>
          <p:nvPr>
            <p:ph idx="1" type="body"/>
          </p:nvPr>
        </p:nvSpPr>
        <p:spPr>
          <a:xfrm>
            <a:off x="657050" y="1333500"/>
            <a:ext cx="7297500" cy="327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800"/>
              <a:t>Un conjunto difuso en el universo U se caracteriza por una función de pertenencia μA(x) que toma valores en el intervalo [0.1], y puede representarse como un conjunto de pares ordenados de un elemento x, y su valor de pertenencia al conjunto.</a:t>
            </a:r>
            <a:endParaRPr sz="1800"/>
          </a:p>
        </p:txBody>
      </p:sp>
      <p:pic>
        <p:nvPicPr>
          <p:cNvPr id="450" name="Google Shape;450;p40"/>
          <p:cNvPicPr preferRelativeResize="0"/>
          <p:nvPr/>
        </p:nvPicPr>
        <p:blipFill>
          <a:blip r:embed="rId3">
            <a:alphaModFix/>
          </a:blip>
          <a:stretch>
            <a:fillRect/>
          </a:stretch>
        </p:blipFill>
        <p:spPr>
          <a:xfrm>
            <a:off x="3125650" y="2956013"/>
            <a:ext cx="2628900" cy="6381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Condición de la función característica</a:t>
            </a:r>
            <a:endParaRPr/>
          </a:p>
        </p:txBody>
      </p:sp>
      <p:sp>
        <p:nvSpPr>
          <p:cNvPr id="456" name="Google Shape;456;p41"/>
          <p:cNvSpPr txBox="1"/>
          <p:nvPr>
            <p:ph idx="1" type="body"/>
          </p:nvPr>
        </p:nvSpPr>
        <p:spPr>
          <a:xfrm>
            <a:off x="232125" y="1506475"/>
            <a:ext cx="4806300" cy="34905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1900"/>
              <a:t>La  única  condición  que  debe  cumplir  una  función  característica  es  que  tome  valores  entre  0  y  1,  con  continuidad.  Las  funciones  características   más   comúnmente   utilizadas   por   su   simplicidad   matemática   y   su manejabilidad son: triangular, trapezoidal, gaussiana, sigmoidal, gamma, pi, campana etc...</a:t>
            </a:r>
            <a:endParaRPr sz="1900"/>
          </a:p>
        </p:txBody>
      </p:sp>
      <p:pic>
        <p:nvPicPr>
          <p:cNvPr id="457" name="Google Shape;457;p41"/>
          <p:cNvPicPr preferRelativeResize="0"/>
          <p:nvPr/>
        </p:nvPicPr>
        <p:blipFill>
          <a:blip r:embed="rId3">
            <a:alphaModFix/>
          </a:blip>
          <a:stretch>
            <a:fillRect/>
          </a:stretch>
        </p:blipFill>
        <p:spPr>
          <a:xfrm>
            <a:off x="5146850" y="1597875"/>
            <a:ext cx="3800775" cy="28428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88625" y="77272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Perceptrón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2"/>
          <p:cNvSpPr txBox="1"/>
          <p:nvPr>
            <p:ph idx="1" type="body"/>
          </p:nvPr>
        </p:nvSpPr>
        <p:spPr>
          <a:xfrm>
            <a:off x="598450" y="1521125"/>
            <a:ext cx="775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900"/>
              <a:t>Conceptualmente existen dos aproximaciones para determinar la función característica   asociada   a   un   conjunto:   la   primera   aproximación   está   basada   en   el conocimiento humano de los expertos, y la segunda aproximación es utilizar una colección de datos para diseñar la función.</a:t>
            </a:r>
            <a:endParaRPr sz="1900"/>
          </a:p>
          <a:p>
            <a:pPr indent="0" lvl="0" marL="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Campos de aplicación </a:t>
            </a:r>
            <a:endParaRPr/>
          </a:p>
        </p:txBody>
      </p:sp>
      <p:sp>
        <p:nvSpPr>
          <p:cNvPr id="468" name="Google Shape;468;p43"/>
          <p:cNvSpPr txBox="1"/>
          <p:nvPr>
            <p:ph idx="1" type="body"/>
          </p:nvPr>
        </p:nvSpPr>
        <p:spPr>
          <a:xfrm>
            <a:off x="378650" y="1670550"/>
            <a:ext cx="7955700" cy="310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sz="1800"/>
              <a:t>R</a:t>
            </a:r>
            <a:r>
              <a:rPr lang="es" sz="1800"/>
              <a:t>obots  para  la  fabricación</a:t>
            </a:r>
            <a:endParaRPr sz="1800"/>
          </a:p>
          <a:p>
            <a:pPr indent="-342900" lvl="0" marL="457200" rtl="0" algn="l">
              <a:spcBef>
                <a:spcPts val="0"/>
              </a:spcBef>
              <a:spcAft>
                <a:spcPts val="0"/>
              </a:spcAft>
              <a:buSzPts val="1800"/>
              <a:buChar char="❖"/>
            </a:pPr>
            <a:r>
              <a:rPr lang="es" sz="1800"/>
              <a:t>Controles</a:t>
            </a:r>
            <a:r>
              <a:rPr lang="es" sz="1800"/>
              <a:t> de maniobras de aviones</a:t>
            </a:r>
            <a:endParaRPr sz="1800"/>
          </a:p>
          <a:p>
            <a:pPr indent="-342900" lvl="0" marL="457200" rtl="0" algn="l">
              <a:spcBef>
                <a:spcPts val="0"/>
              </a:spcBef>
              <a:spcAft>
                <a:spcPts val="0"/>
              </a:spcAft>
              <a:buSzPts val="1800"/>
              <a:buChar char="❖"/>
            </a:pPr>
            <a:r>
              <a:rPr lang="es" sz="1800"/>
              <a:t>Sensores de imagen y sonido (sistema de estabilización  de  la  imagen  en  cámaras  fotográfica  y  de  video  Sony,  Sanyo  y  Cannon)</a:t>
            </a:r>
            <a:endParaRPr sz="1800"/>
          </a:p>
          <a:p>
            <a:pPr indent="-342900" lvl="0" marL="457200" rtl="0" algn="l">
              <a:spcBef>
                <a:spcPts val="0"/>
              </a:spcBef>
              <a:spcAft>
                <a:spcPts val="0"/>
              </a:spcAft>
              <a:buSzPts val="1800"/>
              <a:buChar char="❖"/>
            </a:pPr>
            <a:r>
              <a:rPr lang="es" sz="1800"/>
              <a:t>Llavadoras (Panasonic y Bosch) que son capaces de autorregular la cantidad de jabón que requiere  un  lavado  dependiendo  del  grado  de  suciedad  de  la  ropa</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2" name="Shape 472"/>
        <p:cNvGrpSpPr/>
        <p:nvPr/>
      </p:nvGrpSpPr>
      <p:grpSpPr>
        <a:xfrm>
          <a:off x="0" y="0"/>
          <a:ext cx="0" cy="0"/>
          <a:chOff x="0" y="0"/>
          <a:chExt cx="0" cy="0"/>
        </a:xfrm>
      </p:grpSpPr>
      <p:sp>
        <p:nvSpPr>
          <p:cNvPr id="473" name="Google Shape;473;p44"/>
          <p:cNvSpPr txBox="1"/>
          <p:nvPr>
            <p:ph type="title"/>
          </p:nvPr>
        </p:nvSpPr>
        <p:spPr>
          <a:xfrm>
            <a:off x="1288975" y="3021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Conclusiones</a:t>
            </a:r>
            <a:endParaRPr/>
          </a:p>
        </p:txBody>
      </p:sp>
      <p:sp>
        <p:nvSpPr>
          <p:cNvPr id="474" name="Google Shape;474;p44"/>
          <p:cNvSpPr txBox="1"/>
          <p:nvPr>
            <p:ph idx="1" type="body"/>
          </p:nvPr>
        </p:nvSpPr>
        <p:spPr>
          <a:xfrm>
            <a:off x="0" y="1301425"/>
            <a:ext cx="3275700" cy="384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500"/>
              <a:t>En conclusión los temas tratados dentro de la monografía son un componente esencial del proceso de aprendizaje dentro del campo de la inteligencia artificial, podemos decir de la lógica difusa que se utiliza para trabajar con información que contiene un alto grado de imprecisión, ambigüedad, etc. mientras que los datos dentro de las redes neuronales poseen un mayor grado de precisión y pueden ser clasificados de manera más sencilla.</a:t>
            </a:r>
            <a:endParaRPr sz="1500"/>
          </a:p>
        </p:txBody>
      </p:sp>
      <p:sp>
        <p:nvSpPr>
          <p:cNvPr id="475" name="Google Shape;475;p44"/>
          <p:cNvSpPr txBox="1"/>
          <p:nvPr/>
        </p:nvSpPr>
        <p:spPr>
          <a:xfrm>
            <a:off x="3275700" y="1301425"/>
            <a:ext cx="5868300" cy="1692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600"/>
              </a:spcAft>
              <a:buNone/>
            </a:pPr>
            <a:r>
              <a:rPr lang="es" sz="1500">
                <a:solidFill>
                  <a:schemeClr val="dk2"/>
                </a:solidFill>
                <a:latin typeface="Nunito"/>
                <a:ea typeface="Nunito"/>
                <a:cs typeface="Nunito"/>
                <a:sym typeface="Nunito"/>
              </a:rPr>
              <a:t>Podemos concluir que tanto las redes neuronales, o más específicamente el uso del perceptrón y la lógica difusa se utilizan para poder clasificar un conjunto de datos de diferentes formas, pero aunque ambos pueden tener un mismo fin las aplicaciones en el mundo laboral se derivaron en ramas separadas por la naturaleza de cada una de sus características.</a:t>
            </a:r>
            <a:endParaRPr sz="1500">
              <a:solidFill>
                <a:schemeClr val="dk2"/>
              </a:solidFill>
              <a:latin typeface="Nunito"/>
              <a:ea typeface="Nunito"/>
              <a:cs typeface="Nunito"/>
              <a:sym typeface="Nunito"/>
            </a:endParaRPr>
          </a:p>
        </p:txBody>
      </p:sp>
      <p:sp>
        <p:nvSpPr>
          <p:cNvPr id="476" name="Google Shape;476;p44"/>
          <p:cNvSpPr txBox="1"/>
          <p:nvPr/>
        </p:nvSpPr>
        <p:spPr>
          <a:xfrm>
            <a:off x="3275700" y="2994325"/>
            <a:ext cx="5868300" cy="2149200"/>
          </a:xfrm>
          <a:prstGeom prst="rect">
            <a:avLst/>
          </a:prstGeom>
          <a:noFill/>
          <a:ln>
            <a:noFill/>
          </a:ln>
        </p:spPr>
        <p:txBody>
          <a:bodyPr anchorCtr="0" anchor="ctr" bIns="91425" lIns="90000" spcFirstLastPara="1" rIns="91425" wrap="square" tIns="91425">
            <a:noAutofit/>
          </a:bodyPr>
          <a:lstStyle/>
          <a:p>
            <a:pPr indent="0" lvl="0" marL="0" marR="0" rtl="0" algn="l">
              <a:lnSpc>
                <a:spcPct val="115000"/>
              </a:lnSpc>
              <a:spcBef>
                <a:spcPts val="0"/>
              </a:spcBef>
              <a:spcAft>
                <a:spcPts val="1600"/>
              </a:spcAft>
              <a:buNone/>
            </a:pPr>
            <a:r>
              <a:rPr lang="es" sz="1500">
                <a:solidFill>
                  <a:schemeClr val="dk2"/>
                </a:solidFill>
                <a:latin typeface="Nunito"/>
                <a:ea typeface="Nunito"/>
                <a:cs typeface="Nunito"/>
                <a:sym typeface="Nunito"/>
              </a:rPr>
              <a:t>De las principales ventajas que podemos observar de las áreas del conocimiento mencionadas en la monografía es que son polivalentes, es decir, que pueden relacionarse con diferentes tecnologías como un apoyo para brindar una mejor solución o en caso de que el problema lo requiera podría incluir ambas tecnologías dentro de un mismo proyecto.</a:t>
            </a:r>
            <a:endParaRPr sz="15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5"/>
          <p:cNvSpPr txBox="1"/>
          <p:nvPr>
            <p:ph type="title"/>
          </p:nvPr>
        </p:nvSpPr>
        <p:spPr>
          <a:xfrm>
            <a:off x="1388550" y="1640100"/>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Gracias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500"/>
              <a:t>Perceptrón </a:t>
            </a:r>
            <a:endParaRPr sz="3500"/>
          </a:p>
        </p:txBody>
      </p:sp>
      <p:sp>
        <p:nvSpPr>
          <p:cNvPr id="295" name="Google Shape;295;p16"/>
          <p:cNvSpPr txBox="1"/>
          <p:nvPr>
            <p:ph idx="1" type="body"/>
          </p:nvPr>
        </p:nvSpPr>
        <p:spPr>
          <a:xfrm>
            <a:off x="0" y="1684800"/>
            <a:ext cx="9144000" cy="18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000"/>
              <a:t>Contexto:  </a:t>
            </a:r>
            <a:r>
              <a:rPr lang="es" sz="2000"/>
              <a:t>El funcionamiento de las redes neuronales en computación son una abstracción de este funcionamiento biológico limitando la funcionalidad de cada una de estas partes a una tarea específica, las dendritas que se encargan únicamente de recibir información, el soma se encarga de procesarla y los axones que envían la información ya procesada.</a:t>
            </a:r>
            <a:endParaRPr sz="2000"/>
          </a:p>
          <a:p>
            <a:pPr indent="0" lvl="0" marL="0" rtl="0" algn="l">
              <a:spcBef>
                <a:spcPts val="1600"/>
              </a:spcBef>
              <a:spcAft>
                <a:spcPts val="1600"/>
              </a:spcAft>
              <a:buNone/>
            </a:pPr>
            <a:r>
              <a:t/>
            </a:r>
            <a:endParaRPr b="1" sz="2000"/>
          </a:p>
        </p:txBody>
      </p:sp>
      <p:pic>
        <p:nvPicPr>
          <p:cNvPr id="296" name="Google Shape;296;p16"/>
          <p:cNvPicPr preferRelativeResize="0"/>
          <p:nvPr/>
        </p:nvPicPr>
        <p:blipFill>
          <a:blip r:embed="rId3">
            <a:alphaModFix/>
          </a:blip>
          <a:stretch>
            <a:fillRect/>
          </a:stretch>
        </p:blipFill>
        <p:spPr>
          <a:xfrm>
            <a:off x="5580775" y="3226900"/>
            <a:ext cx="3149174" cy="1730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500"/>
              <a:t>Perceptrón </a:t>
            </a:r>
            <a:endParaRPr sz="3500"/>
          </a:p>
        </p:txBody>
      </p:sp>
      <p:sp>
        <p:nvSpPr>
          <p:cNvPr id="302" name="Google Shape;302;p17"/>
          <p:cNvSpPr txBox="1"/>
          <p:nvPr>
            <p:ph idx="1" type="body"/>
          </p:nvPr>
        </p:nvSpPr>
        <p:spPr>
          <a:xfrm>
            <a:off x="0" y="1684800"/>
            <a:ext cx="9144000" cy="214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2000"/>
              <a:t>En la informática se quiso imitar el funcionamiento de las neuronas biológicas a través un modelado, en el cual se tiene unas señales de entradas que pasan por un acceso a la neurona( es la agrupación del sumador y de lo que se conoce como función de activación), cada una de estas entradas con un peso al que se realizará un proceso para dar una salida, todo lo mencionado anteriormente se muestra en el siguiente esquema:</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18"/>
          <p:cNvPicPr preferRelativeResize="0"/>
          <p:nvPr/>
        </p:nvPicPr>
        <p:blipFill>
          <a:blip r:embed="rId3">
            <a:alphaModFix/>
          </a:blip>
          <a:stretch>
            <a:fillRect/>
          </a:stretch>
        </p:blipFill>
        <p:spPr>
          <a:xfrm>
            <a:off x="2014700" y="802776"/>
            <a:ext cx="5631900" cy="3721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idx="1" type="body"/>
          </p:nvPr>
        </p:nvSpPr>
        <p:spPr>
          <a:xfrm>
            <a:off x="0" y="0"/>
            <a:ext cx="3678300" cy="51435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lang="es" sz="2000">
                <a:solidFill>
                  <a:srgbClr val="000000"/>
                </a:solidFill>
                <a:latin typeface="Times New Roman"/>
                <a:ea typeface="Times New Roman"/>
                <a:cs typeface="Times New Roman"/>
                <a:sym typeface="Times New Roman"/>
              </a:rPr>
              <a:t>En la comparación entre las neuronas biológicas y las neuronas artificiales, se pueden ver las entradas que llegan a las dendritas y posteriormente al cuerpo luego de haber pasado por la sinapsis para la parte biológica, en cuanto a la artificial tenemos unas entradas que poseen unos pesos que deberán ser procesadas y comparadas con el umbral para poder llegar a la función de activación para poder dar un salida.</a:t>
            </a:r>
            <a:endParaRPr sz="2000">
              <a:solidFill>
                <a:srgbClr val="000000"/>
              </a:solidFill>
              <a:latin typeface="Times New Roman"/>
              <a:ea typeface="Times New Roman"/>
              <a:cs typeface="Times New Roman"/>
              <a:sym typeface="Times New Roman"/>
            </a:endParaRPr>
          </a:p>
          <a:p>
            <a:pPr indent="0" lvl="0" marL="0" rtl="0" algn="l">
              <a:spcBef>
                <a:spcPts val="800"/>
              </a:spcBef>
              <a:spcAft>
                <a:spcPts val="1600"/>
              </a:spcAft>
              <a:buNone/>
            </a:pPr>
            <a:r>
              <a:t/>
            </a:r>
            <a:endParaRPr sz="2000"/>
          </a:p>
        </p:txBody>
      </p:sp>
      <p:pic>
        <p:nvPicPr>
          <p:cNvPr id="313" name="Google Shape;313;p19"/>
          <p:cNvPicPr preferRelativeResize="0"/>
          <p:nvPr/>
        </p:nvPicPr>
        <p:blipFill>
          <a:blip r:embed="rId3">
            <a:alphaModFix/>
          </a:blip>
          <a:stretch>
            <a:fillRect/>
          </a:stretch>
        </p:blipFill>
        <p:spPr>
          <a:xfrm>
            <a:off x="3678300" y="954110"/>
            <a:ext cx="5465700" cy="30007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7" name="Shape 317"/>
        <p:cNvGrpSpPr/>
        <p:nvPr/>
      </p:nvGrpSpPr>
      <p:grpSpPr>
        <a:xfrm>
          <a:off x="0" y="0"/>
          <a:ext cx="0" cy="0"/>
          <a:chOff x="0" y="0"/>
          <a:chExt cx="0" cy="0"/>
        </a:xfrm>
      </p:grpSpPr>
      <p:sp>
        <p:nvSpPr>
          <p:cNvPr id="318" name="Google Shape;318;p20"/>
          <p:cNvSpPr txBox="1"/>
          <p:nvPr/>
        </p:nvSpPr>
        <p:spPr>
          <a:xfrm>
            <a:off x="1297300" y="657750"/>
            <a:ext cx="7338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latin typeface="Nunito"/>
                <a:ea typeface="Nunito"/>
                <a:cs typeface="Nunito"/>
                <a:sym typeface="Nunito"/>
              </a:rPr>
              <a:t>Ejemplo</a:t>
            </a:r>
            <a:endParaRPr sz="3000">
              <a:latin typeface="Nunito"/>
              <a:ea typeface="Nunito"/>
              <a:cs typeface="Nunito"/>
              <a:sym typeface="Nunito"/>
            </a:endParaRPr>
          </a:p>
        </p:txBody>
      </p:sp>
      <p:pic>
        <p:nvPicPr>
          <p:cNvPr id="319" name="Google Shape;319;p20"/>
          <p:cNvPicPr preferRelativeResize="0"/>
          <p:nvPr/>
        </p:nvPicPr>
        <p:blipFill>
          <a:blip r:embed="rId3">
            <a:alphaModFix/>
          </a:blip>
          <a:stretch>
            <a:fillRect/>
          </a:stretch>
        </p:blipFill>
        <p:spPr>
          <a:xfrm>
            <a:off x="4772025" y="0"/>
            <a:ext cx="4371975" cy="2171700"/>
          </a:xfrm>
          <a:prstGeom prst="rect">
            <a:avLst/>
          </a:prstGeom>
          <a:noFill/>
          <a:ln>
            <a:noFill/>
          </a:ln>
        </p:spPr>
      </p:pic>
      <p:pic>
        <p:nvPicPr>
          <p:cNvPr id="320" name="Google Shape;320;p20"/>
          <p:cNvPicPr preferRelativeResize="0"/>
          <p:nvPr/>
        </p:nvPicPr>
        <p:blipFill>
          <a:blip r:embed="rId4">
            <a:alphaModFix/>
          </a:blip>
          <a:stretch>
            <a:fillRect/>
          </a:stretch>
        </p:blipFill>
        <p:spPr>
          <a:xfrm>
            <a:off x="161925" y="2171700"/>
            <a:ext cx="4410075" cy="1714500"/>
          </a:xfrm>
          <a:prstGeom prst="rect">
            <a:avLst/>
          </a:prstGeom>
          <a:noFill/>
          <a:ln>
            <a:noFill/>
          </a:ln>
        </p:spPr>
      </p:pic>
      <p:pic>
        <p:nvPicPr>
          <p:cNvPr id="321" name="Google Shape;321;p20"/>
          <p:cNvPicPr preferRelativeResize="0"/>
          <p:nvPr/>
        </p:nvPicPr>
        <p:blipFill>
          <a:blip r:embed="rId5">
            <a:alphaModFix/>
          </a:blip>
          <a:stretch>
            <a:fillRect/>
          </a:stretch>
        </p:blipFill>
        <p:spPr>
          <a:xfrm>
            <a:off x="4772025" y="2193800"/>
            <a:ext cx="4276725" cy="1670309"/>
          </a:xfrm>
          <a:prstGeom prst="rect">
            <a:avLst/>
          </a:prstGeom>
          <a:noFill/>
          <a:ln>
            <a:noFill/>
          </a:ln>
        </p:spPr>
      </p:pic>
      <p:sp>
        <p:nvSpPr>
          <p:cNvPr id="322" name="Google Shape;322;p20"/>
          <p:cNvSpPr txBox="1"/>
          <p:nvPr/>
        </p:nvSpPr>
        <p:spPr>
          <a:xfrm>
            <a:off x="1115363" y="4136175"/>
            <a:ext cx="2503200" cy="4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000">
                <a:solidFill>
                  <a:srgbClr val="FF0000"/>
                </a:solidFill>
                <a:latin typeface="Nunito"/>
                <a:ea typeface="Nunito"/>
                <a:cs typeface="Nunito"/>
                <a:sym typeface="Nunito"/>
              </a:rPr>
              <a:t>Compuerta AND</a:t>
            </a:r>
            <a:endParaRPr b="1" sz="2000">
              <a:solidFill>
                <a:srgbClr val="FF0000"/>
              </a:solidFill>
              <a:latin typeface="Nunito"/>
              <a:ea typeface="Nunito"/>
              <a:cs typeface="Nunito"/>
              <a:sym typeface="Nunito"/>
            </a:endParaRPr>
          </a:p>
        </p:txBody>
      </p:sp>
      <p:sp>
        <p:nvSpPr>
          <p:cNvPr id="323" name="Google Shape;323;p20"/>
          <p:cNvSpPr txBox="1"/>
          <p:nvPr/>
        </p:nvSpPr>
        <p:spPr>
          <a:xfrm>
            <a:off x="5706413" y="4136175"/>
            <a:ext cx="2503200" cy="4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000">
                <a:solidFill>
                  <a:srgbClr val="FF0000"/>
                </a:solidFill>
                <a:latin typeface="Nunito"/>
                <a:ea typeface="Nunito"/>
                <a:cs typeface="Nunito"/>
                <a:sym typeface="Nunito"/>
              </a:rPr>
              <a:t>Compuerta OR</a:t>
            </a:r>
            <a:endParaRPr b="1" sz="2000">
              <a:solidFill>
                <a:srgbClr val="FF0000"/>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idx="1" type="body"/>
          </p:nvPr>
        </p:nvSpPr>
        <p:spPr>
          <a:xfrm>
            <a:off x="0" y="0"/>
            <a:ext cx="3335100" cy="51435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2000"/>
              <a:t>En general podemos modelar cualquier compuerta lógica mediante el uso de redes neuronales utilizando el esquema mostrado se evidencian los diferentes casos que pueden existir respecto al uso del umbral, además de que define los estándares de funcionamiento para la implementación del resto de compuertas lógicas.</a:t>
            </a:r>
            <a:endParaRPr sz="2000"/>
          </a:p>
        </p:txBody>
      </p:sp>
      <p:pic>
        <p:nvPicPr>
          <p:cNvPr id="329" name="Google Shape;329;p21"/>
          <p:cNvPicPr preferRelativeResize="0"/>
          <p:nvPr/>
        </p:nvPicPr>
        <p:blipFill>
          <a:blip r:embed="rId3">
            <a:alphaModFix/>
          </a:blip>
          <a:stretch>
            <a:fillRect/>
          </a:stretch>
        </p:blipFill>
        <p:spPr>
          <a:xfrm>
            <a:off x="3335100" y="1485951"/>
            <a:ext cx="5808900" cy="23542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