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79" r:id="rId2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21/11/2020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21/11/2020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21/11/2020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 smtClean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Procesamiento de Imágenes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a foto de Lena Söderberg y otras imágenes comunes de prue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802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Compresión con y sin pérdida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TextShape 1"/>
          <p:cNvSpPr txBox="1"/>
          <p:nvPr/>
        </p:nvSpPr>
        <p:spPr>
          <a:xfrm>
            <a:off x="619571" y="1484784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defPPr>
              <a:defRPr lang="es-CO"/>
            </a:defPPr>
            <a:lvl1pPr algn="ctr">
              <a:lnSpc>
                <a:spcPct val="100000"/>
              </a:lnSpc>
              <a:defRPr sz="2800" b="1" spc="-1">
                <a:solidFill>
                  <a:schemeClr val="accent1">
                    <a:lumMod val="75000"/>
                  </a:schemeClr>
                </a:solidFill>
                <a:latin typeface="Arial"/>
                <a:ea typeface="ＭＳ Ｐゴシック"/>
              </a:defRPr>
            </a:lvl1pPr>
          </a:lstStyle>
          <a:p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Compresión </a:t>
            </a:r>
            <a:r>
              <a:rPr lang="es-CO" dirty="0" smtClean="0">
                <a:solidFill>
                  <a:schemeClr val="accent1">
                    <a:lumMod val="50000"/>
                  </a:schemeClr>
                </a:solidFill>
              </a:rPr>
              <a:t>SIN </a:t>
            </a:r>
            <a:r>
              <a:rPr lang="es-CO" dirty="0">
                <a:solidFill>
                  <a:schemeClr val="accent1">
                    <a:lumMod val="50000"/>
                  </a:schemeClr>
                </a:solidFill>
              </a:rPr>
              <a:t>pérdida</a:t>
            </a:r>
          </a:p>
        </p:txBody>
      </p:sp>
      <p:sp>
        <p:nvSpPr>
          <p:cNvPr id="11" name="TextShape 1"/>
          <p:cNvSpPr txBox="1"/>
          <p:nvPr/>
        </p:nvSpPr>
        <p:spPr>
          <a:xfrm>
            <a:off x="653538" y="3717032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800" b="1" spc="-1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ＭＳ Ｐゴシック"/>
              </a:rPr>
              <a:t>Compresión CON pérdida</a:t>
            </a:r>
          </a:p>
        </p:txBody>
      </p:sp>
      <p:sp>
        <p:nvSpPr>
          <p:cNvPr id="2" name="1 Rectángulo redondeado"/>
          <p:cNvSpPr/>
          <p:nvPr/>
        </p:nvSpPr>
        <p:spPr>
          <a:xfrm>
            <a:off x="653538" y="2636912"/>
            <a:ext cx="241812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Original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3935760" y="2636912"/>
            <a:ext cx="241812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Comprimido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176120" y="2636912"/>
            <a:ext cx="241812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Original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680597" y="4803363"/>
            <a:ext cx="241812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Original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3962819" y="4803363"/>
            <a:ext cx="241812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Comprimido</a:t>
            </a:r>
            <a:endParaRPr lang="es-CO" sz="2400" dirty="0">
              <a:solidFill>
                <a:schemeClr val="tx1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7203179" y="4803363"/>
            <a:ext cx="2418126" cy="864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Parcial</a:t>
            </a:r>
            <a:endParaRPr lang="es-CO" sz="240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2" idx="3"/>
            <a:endCxn id="12" idx="1"/>
          </p:cNvCxnSpPr>
          <p:nvPr/>
        </p:nvCxnSpPr>
        <p:spPr>
          <a:xfrm>
            <a:off x="3071664" y="3068960"/>
            <a:ext cx="86409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098723" y="5235411"/>
            <a:ext cx="86409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312024" y="3068960"/>
            <a:ext cx="86409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6353886" y="5224174"/>
            <a:ext cx="86409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90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Formatos de imagen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1 Rectángulo"/>
          <p:cNvSpPr/>
          <p:nvPr/>
        </p:nvSpPr>
        <p:spPr>
          <a:xfrm>
            <a:off x="1274197" y="1916832"/>
            <a:ext cx="97490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</a:t>
            </a:r>
            <a:r>
              <a:rPr lang="en-US" sz="2800" b="1" dirty="0"/>
              <a:t> </a:t>
            </a:r>
            <a:r>
              <a:rPr lang="en-US" sz="2800" b="1" i="1" dirty="0"/>
              <a:t>JPEG</a:t>
            </a:r>
            <a:r>
              <a:rPr lang="en-US" sz="2800" dirty="0"/>
              <a:t>: </a:t>
            </a:r>
            <a:r>
              <a:rPr lang="es-CO" sz="2800" dirty="0"/>
              <a:t>Grupo </a:t>
            </a:r>
            <a:r>
              <a:rPr lang="es-CO" sz="2800" dirty="0" smtClean="0"/>
              <a:t>Conjunto </a:t>
            </a:r>
            <a:r>
              <a:rPr lang="es-CO" sz="2800" dirty="0"/>
              <a:t>de </a:t>
            </a:r>
            <a:r>
              <a:rPr lang="es-CO" sz="2800" dirty="0" smtClean="0"/>
              <a:t>Expertos </a:t>
            </a:r>
            <a:r>
              <a:rPr lang="es-CO" sz="2800" dirty="0"/>
              <a:t>en </a:t>
            </a:r>
            <a:r>
              <a:rPr lang="es-CO" sz="2800" dirty="0" smtClean="0"/>
              <a:t>fotografía (1992)</a:t>
            </a:r>
          </a:p>
          <a:p>
            <a:r>
              <a:rPr lang="en-US" sz="2800" dirty="0"/>
              <a:t>•</a:t>
            </a:r>
            <a:r>
              <a:rPr lang="en-US" sz="2800" b="1" dirty="0"/>
              <a:t> </a:t>
            </a:r>
            <a:r>
              <a:rPr lang="en-US" sz="2800" b="1" i="1" dirty="0" smtClean="0"/>
              <a:t>JPG</a:t>
            </a:r>
            <a:r>
              <a:rPr lang="en-US" sz="2800" dirty="0"/>
              <a:t>: </a:t>
            </a:r>
            <a:r>
              <a:rPr lang="es-CO" sz="2800" dirty="0" smtClean="0"/>
              <a:t>Formato JPEG en Windows</a:t>
            </a:r>
          </a:p>
          <a:p>
            <a:r>
              <a:rPr lang="en-US" sz="2800" dirty="0" smtClean="0"/>
              <a:t>• </a:t>
            </a:r>
            <a:r>
              <a:rPr lang="en-US" sz="2800" b="1" i="1" dirty="0"/>
              <a:t>JPEG2000</a:t>
            </a:r>
            <a:r>
              <a:rPr lang="en-US" sz="2800" dirty="0"/>
              <a:t>: </a:t>
            </a:r>
            <a:r>
              <a:rPr lang="es-CO" sz="2800" dirty="0" smtClean="0"/>
              <a:t>Nuevo </a:t>
            </a:r>
            <a:r>
              <a:rPr lang="es-CO" sz="2800" dirty="0"/>
              <a:t>formato JPEG desarrollado en </a:t>
            </a:r>
            <a:r>
              <a:rPr lang="es-CO" sz="2800" dirty="0" smtClean="0"/>
              <a:t>2000</a:t>
            </a:r>
          </a:p>
          <a:p>
            <a:r>
              <a:rPr lang="en-US" sz="2800" dirty="0" smtClean="0"/>
              <a:t>• </a:t>
            </a:r>
            <a:r>
              <a:rPr lang="en-US" sz="2800" b="1" i="1" dirty="0"/>
              <a:t>TIFF</a:t>
            </a:r>
            <a:r>
              <a:rPr lang="en-US" sz="2800" dirty="0"/>
              <a:t>: </a:t>
            </a:r>
            <a:r>
              <a:rPr lang="es-CO" sz="2800" dirty="0" smtClean="0"/>
              <a:t>Formato </a:t>
            </a:r>
            <a:r>
              <a:rPr lang="es-CO" sz="2800" dirty="0"/>
              <a:t>de archivo de imagen con </a:t>
            </a:r>
            <a:r>
              <a:rPr lang="es-CO" sz="2800" dirty="0" smtClean="0"/>
              <a:t>etiquetas</a:t>
            </a:r>
          </a:p>
          <a:p>
            <a:r>
              <a:rPr lang="es-CO" sz="2800" dirty="0" smtClean="0"/>
              <a:t>• </a:t>
            </a:r>
            <a:r>
              <a:rPr lang="es-CO" sz="2800" b="1" i="1" dirty="0"/>
              <a:t>GIF</a:t>
            </a:r>
            <a:r>
              <a:rPr lang="es-CO" sz="2800" dirty="0"/>
              <a:t>: </a:t>
            </a:r>
            <a:r>
              <a:rPr lang="es-CO" sz="2800" dirty="0" smtClean="0"/>
              <a:t>Formato de Intercambio de gráficos</a:t>
            </a:r>
            <a:endParaRPr lang="es-CO" sz="2800" dirty="0"/>
          </a:p>
          <a:p>
            <a:r>
              <a:rPr lang="es-CO" sz="2800" dirty="0"/>
              <a:t>• </a:t>
            </a:r>
            <a:r>
              <a:rPr lang="es-CO" sz="2800" b="1" i="1" dirty="0"/>
              <a:t>BMP</a:t>
            </a:r>
            <a:r>
              <a:rPr lang="es-CO" sz="2800" dirty="0"/>
              <a:t>: </a:t>
            </a:r>
            <a:r>
              <a:rPr lang="es-CO" sz="2800" dirty="0" smtClean="0"/>
              <a:t>Mapa de bits</a:t>
            </a:r>
            <a:endParaRPr lang="es-CO" sz="2800" dirty="0"/>
          </a:p>
          <a:p>
            <a:r>
              <a:rPr lang="es-CO" sz="2800" dirty="0"/>
              <a:t>• </a:t>
            </a:r>
            <a:r>
              <a:rPr lang="es-CO" sz="2800" b="1" i="1" dirty="0"/>
              <a:t>PNG</a:t>
            </a:r>
            <a:r>
              <a:rPr lang="es-CO" sz="2800" dirty="0"/>
              <a:t>: </a:t>
            </a:r>
            <a:r>
              <a:rPr lang="es-CO" sz="2800" dirty="0" smtClean="0"/>
              <a:t>Gráficos para portátiles</a:t>
            </a:r>
            <a:endParaRPr lang="es-CO" sz="2800" dirty="0"/>
          </a:p>
          <a:p>
            <a:r>
              <a:rPr lang="en-US" sz="2800" dirty="0"/>
              <a:t>• </a:t>
            </a:r>
            <a:r>
              <a:rPr lang="en-US" sz="2800" b="1" i="1" dirty="0" err="1"/>
              <a:t>WebP</a:t>
            </a:r>
            <a:r>
              <a:rPr lang="en-US" sz="2800" dirty="0"/>
              <a:t>: </a:t>
            </a:r>
            <a:r>
              <a:rPr lang="en-US" sz="2800" dirty="0" err="1" smtClean="0"/>
              <a:t>Formato</a:t>
            </a:r>
            <a:r>
              <a:rPr lang="en-US" sz="2800" dirty="0" smtClean="0"/>
              <a:t> </a:t>
            </a:r>
            <a:r>
              <a:rPr lang="en-US" sz="2800" dirty="0" err="1" smtClean="0"/>
              <a:t>desarrollado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Google para Web</a:t>
            </a:r>
            <a:endParaRPr lang="en-US" sz="2800" dirty="0"/>
          </a:p>
          <a:p>
            <a:r>
              <a:rPr lang="es-CO" sz="2800" dirty="0"/>
              <a:t>• </a:t>
            </a:r>
            <a:r>
              <a:rPr lang="es-CO" sz="2800" b="1" i="1" dirty="0"/>
              <a:t>SVG</a:t>
            </a:r>
            <a:r>
              <a:rPr lang="es-CO" sz="2800" dirty="0"/>
              <a:t>: </a:t>
            </a:r>
            <a:r>
              <a:rPr lang="es-CO" sz="2800" dirty="0" smtClean="0"/>
              <a:t>Gráficos Vectoriales Escalables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194663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de Color: RGB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46" y="1385888"/>
            <a:ext cx="5575180" cy="485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879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de Color: XYZ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38" y="1484784"/>
            <a:ext cx="4680520" cy="501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295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de Color: HSV/HSL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609724"/>
            <a:ext cx="5986651" cy="45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5569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de Color: LAB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35584"/>
            <a:ext cx="707574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01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de Color: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YPbPr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74" y="1628800"/>
            <a:ext cx="7632848" cy="458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44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de Color: YUV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14" y="1340768"/>
            <a:ext cx="5112568" cy="517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38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Modelos de Color: YIQ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18" y="1526728"/>
            <a:ext cx="5040560" cy="505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919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Curvas de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Bezier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935" y="1650380"/>
            <a:ext cx="6419601" cy="419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843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Lena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Soderberg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La foto de Lena Söderberg y otras imágenes comunes de prue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4" y="1556792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Elipsoide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48" y="1484784"/>
            <a:ext cx="63531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719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Corrección Gamma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76" y="1344836"/>
            <a:ext cx="90721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331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Deconvolución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(imagen de la luna)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00" y="1628800"/>
            <a:ext cx="921660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89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Homografía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24" y="2060848"/>
            <a:ext cx="865942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61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 smtClean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a foto de Lena Söderberg y otras imágenes comunes de prue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84" y="3751655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Lena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Soderberg</a:t>
            </a:r>
            <a:endParaRPr lang="es-CO" sz="2900" b="1" spc="-1" dirty="0" smtClean="0">
              <a:solidFill>
                <a:srgbClr val="C0504D"/>
              </a:solidFill>
              <a:latin typeface="Arial"/>
              <a:ea typeface="ＭＳ Ｐゴシック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Lena Soderberg con 54 añ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5" y="1619939"/>
            <a:ext cx="5807413" cy="467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na Soderberg y Jeff Seidem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68" y="1646945"/>
            <a:ext cx="3816424" cy="467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98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Fotos Estándar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 descr="Pep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55" y="1720998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ndrill bab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474" y="1721300"/>
            <a:ext cx="4536201" cy="453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5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Imagen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58" y="1641658"/>
            <a:ext cx="6120680" cy="470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425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Pixeles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328" y="1628800"/>
            <a:ext cx="7344816" cy="461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768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Resoluciones de pantalla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05" y="1340767"/>
            <a:ext cx="5154662" cy="533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83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PPI (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pixels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per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inch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) – DPI (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dots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 per </a:t>
            </a:r>
            <a:r>
              <a:rPr lang="es-CO" sz="2900" b="1" spc="-1" dirty="0" err="1" smtClean="0">
                <a:solidFill>
                  <a:srgbClr val="C0504D"/>
                </a:solidFill>
                <a:latin typeface="Arial"/>
                <a:ea typeface="ＭＳ Ｐゴシック"/>
              </a:rPr>
              <a:t>inch</a:t>
            </a: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)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72" y="1540731"/>
            <a:ext cx="457765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7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 smtClean="0">
                <a:solidFill>
                  <a:srgbClr val="C0504D"/>
                </a:solidFill>
                <a:latin typeface="Arial"/>
                <a:ea typeface="ＭＳ Ｐゴシック"/>
              </a:rPr>
              <a:t>Imagen binaria – 0, 1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08" y="1410736"/>
            <a:ext cx="5904656" cy="513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882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188</Words>
  <Application>Microsoft Office PowerPoint</Application>
  <PresentationFormat>Personalizado</PresentationFormat>
  <Paragraphs>44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 UTP</cp:lastModifiedBy>
  <cp:revision>440</cp:revision>
  <dcterms:created xsi:type="dcterms:W3CDTF">2016-10-07T22:04:59Z</dcterms:created>
  <dcterms:modified xsi:type="dcterms:W3CDTF">2020-11-22T03:37:16Z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