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92" r:id="rId6"/>
    <p:sldId id="285" r:id="rId7"/>
    <p:sldId id="286" r:id="rId8"/>
    <p:sldId id="287" r:id="rId9"/>
    <p:sldId id="288" r:id="rId10"/>
    <p:sldId id="266" r:id="rId11"/>
    <p:sldId id="278" r:id="rId12"/>
    <p:sldId id="277" r:id="rId13"/>
    <p:sldId id="283" r:id="rId14"/>
    <p:sldId id="282" r:id="rId15"/>
    <p:sldId id="284" r:id="rId16"/>
    <p:sldId id="293" r:id="rId17"/>
    <p:sldId id="294" r:id="rId18"/>
    <p:sldId id="289" r:id="rId19"/>
    <p:sldId id="295" r:id="rId20"/>
    <p:sldId id="296" r:id="rId21"/>
    <p:sldId id="297" r:id="rId22"/>
    <p:sldId id="298" r:id="rId23"/>
    <p:sldId id="299" r:id="rId24"/>
    <p:sldId id="300" r:id="rId25"/>
    <p:sldId id="301" r:id="rId26"/>
    <p:sldId id="303" r:id="rId27"/>
    <p:sldId id="310" r:id="rId28"/>
    <p:sldId id="304" r:id="rId29"/>
    <p:sldId id="311" r:id="rId30"/>
    <p:sldId id="305" r:id="rId31"/>
    <p:sldId id="30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BB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DB6B2-9ED2-4034-80F2-D9397D04FD03}" v="463" dt="2018-09-21T02:14:03.014"/>
    <p1510:client id="{B04BB074-9B7B-4C43-A1BD-52772E542D9E}" v="1172" dt="2018-09-21T04:04:27.22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54" autoAdjust="0"/>
  </p:normalViewPr>
  <p:slideViewPr>
    <p:cSldViewPr>
      <p:cViewPr varScale="1">
        <p:scale>
          <a:sx n="93" d="100"/>
          <a:sy n="93" d="100"/>
        </p:scale>
        <p:origin x="2124" y="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6" d="100"/>
          <a:sy n="96" d="100"/>
        </p:scale>
        <p:origin x="-446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riel Rodriguez Cardenas" userId="9f5ab8fd-b9ec-4d0c-9eb3-d5c3f9ff17de" providerId="ADAL" clId="{B04BB074-9B7B-4C43-A1BD-52772E542D9E}"/>
    <pc:docChg chg="undo redo custSel addSld modSld sldOrd">
      <pc:chgData name="David Uriel Rodriguez Cardenas" userId="9f5ab8fd-b9ec-4d0c-9eb3-d5c3f9ff17de" providerId="ADAL" clId="{B04BB074-9B7B-4C43-A1BD-52772E542D9E}" dt="2018-09-21T04:04:27.229" v="1170" actId="20577"/>
      <pc:docMkLst>
        <pc:docMk/>
      </pc:docMkLst>
      <pc:sldChg chg="modSp modNotesTx">
        <pc:chgData name="David Uriel Rodriguez Cardenas" userId="9f5ab8fd-b9ec-4d0c-9eb3-d5c3f9ff17de" providerId="ADAL" clId="{B04BB074-9B7B-4C43-A1BD-52772E542D9E}" dt="2018-09-21T03:35:36.766" v="32" actId="20577"/>
        <pc:sldMkLst>
          <pc:docMk/>
          <pc:sldMk cId="3570156767" sldId="293"/>
        </pc:sldMkLst>
        <pc:spChg chg="mod">
          <ac:chgData name="David Uriel Rodriguez Cardenas" userId="9f5ab8fd-b9ec-4d0c-9eb3-d5c3f9ff17de" providerId="ADAL" clId="{B04BB074-9B7B-4C43-A1BD-52772E542D9E}" dt="2018-09-21T03:35:09.142" v="3"/>
          <ac:spMkLst>
            <pc:docMk/>
            <pc:sldMk cId="3570156767" sldId="293"/>
            <ac:spMk id="5" creationId="{F203972C-B158-47FB-9C57-6E8333A6A162}"/>
          </ac:spMkLst>
        </pc:spChg>
      </pc:sldChg>
      <pc:sldChg chg="modNotesTx">
        <pc:chgData name="David Uriel Rodriguez Cardenas" userId="9f5ab8fd-b9ec-4d0c-9eb3-d5c3f9ff17de" providerId="ADAL" clId="{B04BB074-9B7B-4C43-A1BD-52772E542D9E}" dt="2018-09-21T03:40:50.963" v="150" actId="20577"/>
        <pc:sldMkLst>
          <pc:docMk/>
          <pc:sldMk cId="3909796090" sldId="297"/>
        </pc:sldMkLst>
      </pc:sldChg>
      <pc:sldChg chg="addSp delSp modSp modNotesTx">
        <pc:chgData name="David Uriel Rodriguez Cardenas" userId="9f5ab8fd-b9ec-4d0c-9eb3-d5c3f9ff17de" providerId="ADAL" clId="{B04BB074-9B7B-4C43-A1BD-52772E542D9E}" dt="2018-09-21T03:51:34.599" v="349" actId="6549"/>
        <pc:sldMkLst>
          <pc:docMk/>
          <pc:sldMk cId="59568695" sldId="299"/>
        </pc:sldMkLst>
        <pc:picChg chg="add del mod">
          <ac:chgData name="David Uriel Rodriguez Cardenas" userId="9f5ab8fd-b9ec-4d0c-9eb3-d5c3f9ff17de" providerId="ADAL" clId="{B04BB074-9B7B-4C43-A1BD-52772E542D9E}" dt="2018-09-21T03:51:16.799" v="348"/>
          <ac:picMkLst>
            <pc:docMk/>
            <pc:sldMk cId="59568695" sldId="299"/>
            <ac:picMk id="3" creationId="{4EC401A4-F8D9-44C3-9600-FEAA6BDE0992}"/>
          </ac:picMkLst>
        </pc:picChg>
        <pc:picChg chg="add del">
          <ac:chgData name="David Uriel Rodriguez Cardenas" userId="9f5ab8fd-b9ec-4d0c-9eb3-d5c3f9ff17de" providerId="ADAL" clId="{B04BB074-9B7B-4C43-A1BD-52772E542D9E}" dt="2018-09-21T03:51:16.604" v="347" actId="478"/>
          <ac:picMkLst>
            <pc:docMk/>
            <pc:sldMk cId="59568695" sldId="299"/>
            <ac:picMk id="4" creationId="{8236254A-8AC0-4BE2-8E75-27F4AEBFC4D9}"/>
          </ac:picMkLst>
        </pc:picChg>
      </pc:sldChg>
      <pc:sldChg chg="modSp">
        <pc:chgData name="David Uriel Rodriguez Cardenas" userId="9f5ab8fd-b9ec-4d0c-9eb3-d5c3f9ff17de" providerId="ADAL" clId="{B04BB074-9B7B-4C43-A1BD-52772E542D9E}" dt="2018-09-21T04:00:32.338" v="874" actId="120"/>
        <pc:sldMkLst>
          <pc:docMk/>
          <pc:sldMk cId="3870220015" sldId="305"/>
        </pc:sldMkLst>
        <pc:spChg chg="mod">
          <ac:chgData name="David Uriel Rodriguez Cardenas" userId="9f5ab8fd-b9ec-4d0c-9eb3-d5c3f9ff17de" providerId="ADAL" clId="{B04BB074-9B7B-4C43-A1BD-52772E542D9E}" dt="2018-09-21T04:00:32.338" v="874" actId="120"/>
          <ac:spMkLst>
            <pc:docMk/>
            <pc:sldMk cId="3870220015" sldId="305"/>
            <ac:spMk id="2" creationId="{F19D45AF-CD2C-4BD8-BDB0-F59A84E2711C}"/>
          </ac:spMkLst>
        </pc:spChg>
      </pc:sldChg>
      <pc:sldChg chg="modSp">
        <pc:chgData name="David Uriel Rodriguez Cardenas" userId="9f5ab8fd-b9ec-4d0c-9eb3-d5c3f9ff17de" providerId="ADAL" clId="{B04BB074-9B7B-4C43-A1BD-52772E542D9E}" dt="2018-09-21T04:04:27.229" v="1170" actId="20577"/>
        <pc:sldMkLst>
          <pc:docMk/>
          <pc:sldMk cId="313750595" sldId="308"/>
        </pc:sldMkLst>
        <pc:spChg chg="mod">
          <ac:chgData name="David Uriel Rodriguez Cardenas" userId="9f5ab8fd-b9ec-4d0c-9eb3-d5c3f9ff17de" providerId="ADAL" clId="{B04BB074-9B7B-4C43-A1BD-52772E542D9E}" dt="2018-09-21T04:04:27.229" v="1170" actId="20577"/>
          <ac:spMkLst>
            <pc:docMk/>
            <pc:sldMk cId="313750595" sldId="308"/>
            <ac:spMk id="2" creationId="{32C22A7E-CFC7-43E8-A4C7-C3BC7E65AD6F}"/>
          </ac:spMkLst>
        </pc:spChg>
      </pc:sldChg>
      <pc:sldChg chg="modSp">
        <pc:chgData name="David Uriel Rodriguez Cardenas" userId="9f5ab8fd-b9ec-4d0c-9eb3-d5c3f9ff17de" providerId="ADAL" clId="{B04BB074-9B7B-4C43-A1BD-52772E542D9E}" dt="2018-09-21T03:52:49.884" v="350" actId="123"/>
        <pc:sldMkLst>
          <pc:docMk/>
          <pc:sldMk cId="3698190280" sldId="310"/>
        </pc:sldMkLst>
        <pc:spChg chg="mod">
          <ac:chgData name="David Uriel Rodriguez Cardenas" userId="9f5ab8fd-b9ec-4d0c-9eb3-d5c3f9ff17de" providerId="ADAL" clId="{B04BB074-9B7B-4C43-A1BD-52772E542D9E}" dt="2018-09-21T03:52:49.884" v="350" actId="123"/>
          <ac:spMkLst>
            <pc:docMk/>
            <pc:sldMk cId="3698190280" sldId="310"/>
            <ac:spMk id="2" creationId="{EA7A4D66-5F95-490F-BEAF-8ECC7AE0E360}"/>
          </ac:spMkLst>
        </pc:spChg>
      </pc:sldChg>
      <pc:sldChg chg="modSp add ord">
        <pc:chgData name="David Uriel Rodriguez Cardenas" userId="9f5ab8fd-b9ec-4d0c-9eb3-d5c3f9ff17de" providerId="ADAL" clId="{B04BB074-9B7B-4C43-A1BD-52772E542D9E}" dt="2018-09-21T03:56:34.804" v="595" actId="6549"/>
        <pc:sldMkLst>
          <pc:docMk/>
          <pc:sldMk cId="3762774182" sldId="311"/>
        </pc:sldMkLst>
        <pc:spChg chg="mod">
          <ac:chgData name="David Uriel Rodriguez Cardenas" userId="9f5ab8fd-b9ec-4d0c-9eb3-d5c3f9ff17de" providerId="ADAL" clId="{B04BB074-9B7B-4C43-A1BD-52772E542D9E}" dt="2018-09-21T03:56:34.804" v="595" actId="6549"/>
          <ac:spMkLst>
            <pc:docMk/>
            <pc:sldMk cId="3762774182" sldId="311"/>
            <ac:spMk id="2" creationId="{EA7A4D66-5F95-490F-BEAF-8ECC7AE0E36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EEF7A5-2DA0-4344-9FE2-1D1CF5176B57}" type="datetimeFigureOut">
              <a:rPr lang="en-US" smtClean="0"/>
              <a:t>9/20/2018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150B1D-386E-F743-9618-6169C1748324}" type="slidenum">
              <a:rPr lang="en-US" smtClean="0"/>
              <a:t>‹Nº›</a:t>
            </a:fld>
            <a:endParaRPr lang="en-US"/>
          </a:p>
        </p:txBody>
      </p:sp>
    </p:spTree>
    <p:extLst>
      <p:ext uri="{BB962C8B-B14F-4D97-AF65-F5344CB8AC3E}">
        <p14:creationId xmlns:p14="http://schemas.microsoft.com/office/powerpoint/2010/main" val="297426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AAD19BD9-C94F-6C45-BFBD-AC6A417DB698}" type="slidenum">
              <a:rPr lang="en-US"/>
              <a:pPr>
                <a:defRPr/>
              </a:pPr>
              <a:t>‹Nº›</a:t>
            </a:fld>
            <a:endParaRPr lang="en-US"/>
          </a:p>
        </p:txBody>
      </p:sp>
    </p:spTree>
    <p:extLst>
      <p:ext uri="{BB962C8B-B14F-4D97-AF65-F5344CB8AC3E}">
        <p14:creationId xmlns:p14="http://schemas.microsoft.com/office/powerpoint/2010/main" val="4120660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s-MX" sz="1200" dirty="0">
                <a:solidFill>
                  <a:srgbClr val="000000"/>
                </a:solidFill>
                <a:latin typeface="Trebuchet MS" panose="020B0603020202020204" pitchFamily="34" charset="0"/>
                <a:ea typeface="Calibri" panose="020F0502020204030204" pitchFamily="34" charset="0"/>
                <a:cs typeface="Times New Roman" panose="02020603050405020304" pitchFamily="18" charset="0"/>
              </a:rPr>
              <a:t>Cambiar el formato</a:t>
            </a:r>
          </a:p>
          <a:p>
            <a:pPr marL="0" lvl="0" indent="0">
              <a:lnSpc>
                <a:spcPct val="107000"/>
              </a:lnSpc>
              <a:spcAft>
                <a:spcPts val="800"/>
              </a:spcAft>
              <a:buSzPts val="1000"/>
              <a:buFont typeface="Symbol" panose="05050102010706020507" pitchFamily="18" charset="2"/>
              <a:buNone/>
              <a:tabLst>
                <a:tab pos="457200" algn="l"/>
              </a:tabLst>
            </a:pPr>
            <a:r>
              <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Ejemplo:</a:t>
            </a:r>
          </a:p>
          <a:p>
            <a:pPr marL="342900" lvl="0" indent="-342900">
              <a:lnSpc>
                <a:spcPct val="107000"/>
              </a:lnSpc>
              <a:spcAft>
                <a:spcPts val="800"/>
              </a:spcAft>
              <a:buSzPts val="1000"/>
              <a:buFont typeface="Symbol" panose="05050102010706020507" pitchFamily="18" charset="2"/>
              <a:buChar char=""/>
              <a:tabLst>
                <a:tab pos="457200" algn="l"/>
              </a:tabLst>
            </a:pPr>
            <a:endPar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Negocio</a:t>
            </a:r>
          </a:p>
          <a:p>
            <a:pPr marL="342900" lvl="0" indent="-342900">
              <a:lnSpc>
                <a:spcPct val="107000"/>
              </a:lnSpc>
              <a:spcAft>
                <a:spcPts val="800"/>
              </a:spcAft>
              <a:buSzPts val="1000"/>
              <a:buFont typeface="Symbol" panose="05050102010706020507" pitchFamily="18" charset="2"/>
              <a:buChar char=""/>
              <a:tabLst>
                <a:tab pos="457200" algn="l"/>
              </a:tabLst>
            </a:pPr>
            <a:r>
              <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ID: NEG-1      Nombre: Desarrollo menor a 8 meses     Establecido Por: Gerente Comercial</a:t>
            </a:r>
          </a:p>
          <a:p>
            <a:pPr marL="342900" lvl="0" indent="-342900">
              <a:lnSpc>
                <a:spcPct val="107000"/>
              </a:lnSpc>
              <a:spcAft>
                <a:spcPts val="800"/>
              </a:spcAft>
              <a:buSzPts val="1000"/>
              <a:buFont typeface="Symbol" panose="05050102010706020507" pitchFamily="18" charset="2"/>
              <a:buChar char=""/>
              <a:tabLst>
                <a:tab pos="457200" algn="l"/>
              </a:tabLst>
            </a:pPr>
            <a:r>
              <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Descripción:</a:t>
            </a:r>
          </a:p>
          <a:p>
            <a:pPr marL="342900" lvl="0" indent="-342900">
              <a:lnSpc>
                <a:spcPct val="107000"/>
              </a:lnSpc>
              <a:spcAft>
                <a:spcPts val="800"/>
              </a:spcAft>
              <a:buSzPts val="1000"/>
              <a:buFont typeface="Symbol" panose="05050102010706020507" pitchFamily="18" charset="2"/>
              <a:buChar char=""/>
              <a:tabLst>
                <a:tab pos="457200" algn="l"/>
              </a:tabLst>
            </a:pPr>
            <a:r>
              <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El diseño y </a:t>
            </a:r>
            <a:r>
              <a:rPr lang="es-MX" sz="12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contrucción</a:t>
            </a:r>
            <a:r>
              <a:rPr lang="es-MX"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del sistema no puede demorar más de 8 meses </a:t>
            </a:r>
            <a:endParaRPr lang="es-CO" dirty="0"/>
          </a:p>
        </p:txBody>
      </p:sp>
      <p:sp>
        <p:nvSpPr>
          <p:cNvPr id="4" name="Marcador de número de diapositiva 3"/>
          <p:cNvSpPr>
            <a:spLocks noGrp="1"/>
          </p:cNvSpPr>
          <p:nvPr>
            <p:ph type="sldNum" sz="quarter" idx="5"/>
          </p:nvPr>
        </p:nvSpPr>
        <p:spPr/>
        <p:txBody>
          <a:bodyPr/>
          <a:lstStyle/>
          <a:p>
            <a:pPr>
              <a:defRPr/>
            </a:pPr>
            <a:fld id="{AAD19BD9-C94F-6C45-BFBD-AC6A417DB698}" type="slidenum">
              <a:rPr lang="en-US" smtClean="0"/>
              <a:pPr>
                <a:defRPr/>
              </a:pPr>
              <a:t>13</a:t>
            </a:fld>
            <a:endParaRPr lang="en-US"/>
          </a:p>
        </p:txBody>
      </p:sp>
    </p:spTree>
    <p:extLst>
      <p:ext uri="{BB962C8B-B14F-4D97-AF65-F5344CB8AC3E}">
        <p14:creationId xmlns:p14="http://schemas.microsoft.com/office/powerpoint/2010/main" val="66798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Diagramas de clase de alto nivel. Relaciones entre las entidades que se determinen .</a:t>
            </a:r>
          </a:p>
          <a:p>
            <a:endParaRPr lang="es-CO" dirty="0"/>
          </a:p>
        </p:txBody>
      </p:sp>
      <p:sp>
        <p:nvSpPr>
          <p:cNvPr id="4" name="Marcador de número de diapositiva 3"/>
          <p:cNvSpPr>
            <a:spLocks noGrp="1"/>
          </p:cNvSpPr>
          <p:nvPr>
            <p:ph type="sldNum" sz="quarter" idx="5"/>
          </p:nvPr>
        </p:nvSpPr>
        <p:spPr/>
        <p:txBody>
          <a:bodyPr/>
          <a:lstStyle/>
          <a:p>
            <a:pPr>
              <a:defRPr/>
            </a:pPr>
            <a:fld id="{AAD19BD9-C94F-6C45-BFBD-AC6A417DB698}" type="slidenum">
              <a:rPr lang="en-US" smtClean="0"/>
              <a:pPr>
                <a:defRPr/>
              </a:pPr>
              <a:t>18</a:t>
            </a:fld>
            <a:endParaRPr lang="en-US"/>
          </a:p>
        </p:txBody>
      </p:sp>
    </p:spTree>
    <p:extLst>
      <p:ext uri="{BB962C8B-B14F-4D97-AF65-F5344CB8AC3E}">
        <p14:creationId xmlns:p14="http://schemas.microsoft.com/office/powerpoint/2010/main" val="261969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a:defRPr/>
            </a:pPr>
            <a:fld id="{AAD19BD9-C94F-6C45-BFBD-AC6A417DB698}" type="slidenum">
              <a:rPr lang="en-US" smtClean="0"/>
              <a:pPr>
                <a:defRPr/>
              </a:pPr>
              <a:t>20</a:t>
            </a:fld>
            <a:endParaRPr lang="en-US"/>
          </a:p>
        </p:txBody>
      </p:sp>
    </p:spTree>
    <p:extLst>
      <p:ext uri="{BB962C8B-B14F-4D97-AF65-F5344CB8AC3E}">
        <p14:creationId xmlns:p14="http://schemas.microsoft.com/office/powerpoint/2010/main" val="65134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defRPr sz="5400"/>
            </a:lvl1pPr>
          </a:lstStyle>
          <a:p>
            <a:pPr lvl="0"/>
            <a:r>
              <a:rPr lang="en-US" noProof="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sz="4000"/>
            </a:lvl1pPr>
          </a:lstStyle>
          <a:p>
            <a:pPr lvl="0"/>
            <a:r>
              <a:rPr lang="en-US" noProof="0"/>
              <a:t>Click to edit Master subtitle style</a:t>
            </a:r>
          </a:p>
        </p:txBody>
      </p:sp>
      <p:sp>
        <p:nvSpPr>
          <p:cNvPr id="6" name="Rectangle 6"/>
          <p:cNvSpPr>
            <a:spLocks noGrp="1" noChangeArrowheads="1"/>
          </p:cNvSpPr>
          <p:nvPr>
            <p:ph type="sldNum" sz="quarter" idx="12"/>
          </p:nvPr>
        </p:nvSpPr>
        <p:spPr>
          <a:xfrm>
            <a:off x="6553200" y="6457950"/>
            <a:ext cx="2133600" cy="323850"/>
          </a:xfrm>
        </p:spPr>
        <p:txBody>
          <a:bodyPr/>
          <a:lstStyle>
            <a:lvl1pPr>
              <a:defRPr sz="1600" smtClean="0"/>
            </a:lvl1pPr>
          </a:lstStyle>
          <a:p>
            <a:pPr>
              <a:defRPr/>
            </a:pPr>
            <a:fld id="{E6CCE65B-22E9-3E4B-8235-BFBDE9E0AB52}" type="slidenum">
              <a:rPr lang="en-US"/>
              <a:pPr>
                <a:defRPr/>
              </a:pPr>
              <a:t>‹Nº›</a:t>
            </a:fld>
            <a:endParaRPr lang="en-US"/>
          </a:p>
        </p:txBody>
      </p:sp>
      <p:cxnSp>
        <p:nvCxnSpPr>
          <p:cNvPr id="7" name="Straight Connector 6"/>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166391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A58AFB73-D0D7-9149-BA67-EDFB6BA2FE03}" type="slidenum">
              <a:rPr lang="en-US"/>
              <a:pPr>
                <a:defRPr/>
              </a:pPr>
              <a:t>‹Nº›</a:t>
            </a:fld>
            <a:endParaRPr lang="en-US"/>
          </a:p>
        </p:txBody>
      </p:sp>
      <p:cxnSp>
        <p:nvCxnSpPr>
          <p:cNvPr id="7" name="Straight Connector 6"/>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40697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649E9B54-E982-2247-BE37-32AB9108BCD6}" type="slidenum">
              <a:rPr lang="en-US"/>
              <a:pPr>
                <a:defRPr/>
              </a:pPr>
              <a:t>‹Nº›</a:t>
            </a:fld>
            <a:endParaRPr lang="en-US"/>
          </a:p>
        </p:txBody>
      </p:sp>
      <p:cxnSp>
        <p:nvCxnSpPr>
          <p:cNvPr id="7" name="Straight Connector 6"/>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427011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xfrm>
            <a:off x="6934200" y="6553200"/>
            <a:ext cx="2133600" cy="244475"/>
          </a:xfrm>
          <a:ln/>
        </p:spPr>
        <p:txBody>
          <a:bodyPr/>
          <a:lstStyle>
            <a:lvl1pPr>
              <a:defRPr/>
            </a:lvl1pPr>
          </a:lstStyle>
          <a:p>
            <a:pPr>
              <a:defRPr/>
            </a:pPr>
            <a:fld id="{33D6FAE7-6D28-634A-9EBA-689189ACDE33}" type="slidenum">
              <a:rPr lang="en-US"/>
              <a:pPr>
                <a:defRPr/>
              </a:pPr>
              <a:t>‹Nº›</a:t>
            </a:fld>
            <a:endParaRPr lang="en-US"/>
          </a:p>
        </p:txBody>
      </p:sp>
      <p:cxnSp>
        <p:nvCxnSpPr>
          <p:cNvPr id="7" name="Straight Connector 6"/>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155374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D4B17225-75DA-DD4C-BDC4-2026DD9723F5}" type="slidenum">
              <a:rPr lang="en-US"/>
              <a:pPr>
                <a:defRPr/>
              </a:pPr>
              <a:t>‹Nº›</a:t>
            </a:fld>
            <a:endParaRPr lang="en-US"/>
          </a:p>
        </p:txBody>
      </p:sp>
      <p:cxnSp>
        <p:nvCxnSpPr>
          <p:cNvPr id="7" name="Straight Connector 6"/>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99949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D874569F-D22E-F245-BEA2-68A7BCEA698D}" type="slidenum">
              <a:rPr lang="en-US"/>
              <a:pPr>
                <a:defRPr/>
              </a:pPr>
              <a:t>‹Nº›</a:t>
            </a:fld>
            <a:endParaRPr lang="en-US"/>
          </a:p>
        </p:txBody>
      </p:sp>
      <p:cxnSp>
        <p:nvCxnSpPr>
          <p:cNvPr id="8" name="Straight Connector 7"/>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136378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12"/>
          </p:nvPr>
        </p:nvSpPr>
        <p:spPr>
          <a:ln/>
        </p:spPr>
        <p:txBody>
          <a:bodyPr/>
          <a:lstStyle>
            <a:lvl1pPr>
              <a:defRPr/>
            </a:lvl1pPr>
          </a:lstStyle>
          <a:p>
            <a:pPr>
              <a:defRPr/>
            </a:pPr>
            <a:fld id="{EC0E652B-8F9A-0F47-B491-0B9C37B6BEDB}" type="slidenum">
              <a:rPr lang="en-US"/>
              <a:pPr>
                <a:defRPr/>
              </a:pPr>
              <a:t>‹Nº›</a:t>
            </a:fld>
            <a:endParaRPr lang="en-US"/>
          </a:p>
        </p:txBody>
      </p:sp>
      <p:cxnSp>
        <p:nvCxnSpPr>
          <p:cNvPr id="10" name="Straight Connector 9"/>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42965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69CFFA4A-91C6-5F44-9340-B6FC958EB562}" type="slidenum">
              <a:rPr lang="en-US"/>
              <a:pPr>
                <a:defRPr/>
              </a:pPr>
              <a:t>‹Nº›</a:t>
            </a:fld>
            <a:endParaRPr lang="en-US"/>
          </a:p>
        </p:txBody>
      </p:sp>
      <p:cxnSp>
        <p:nvCxnSpPr>
          <p:cNvPr id="6" name="Straight Connector 5"/>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155976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AB170A49-7A06-944B-9FAB-73DCBCF4C32A}" type="slidenum">
              <a:rPr lang="en-US"/>
              <a:pPr>
                <a:defRPr/>
              </a:pPr>
              <a:t>‹Nº›</a:t>
            </a:fld>
            <a:endParaRPr lang="en-US"/>
          </a:p>
        </p:txBody>
      </p:sp>
      <p:cxnSp>
        <p:nvCxnSpPr>
          <p:cNvPr id="5" name="Straight Connector 4"/>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201478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5F99FF7D-E851-7147-AFDE-31B2CBB2F768}" type="slidenum">
              <a:rPr lang="en-US"/>
              <a:pPr>
                <a:defRPr/>
              </a:pPr>
              <a:t>‹Nº›</a:t>
            </a:fld>
            <a:endParaRPr lang="en-US"/>
          </a:p>
        </p:txBody>
      </p:sp>
      <p:cxnSp>
        <p:nvCxnSpPr>
          <p:cNvPr id="8" name="Straight Connector 7"/>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46200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416BA0DE-C47F-4A40-9377-3BF4EF14C831}" type="slidenum">
              <a:rPr lang="en-US"/>
              <a:pPr>
                <a:defRPr/>
              </a:pPr>
              <a:t>‹Nº›</a:t>
            </a:fld>
            <a:endParaRPr lang="en-US"/>
          </a:p>
        </p:txBody>
      </p:sp>
      <p:cxnSp>
        <p:nvCxnSpPr>
          <p:cNvPr id="8" name="Straight Connector 7"/>
          <p:cNvCxnSpPr/>
          <p:nvPr userDrawn="1"/>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533400" y="6477000"/>
            <a:ext cx="3713213" cy="246221"/>
          </a:xfrm>
          <a:prstGeom prst="rect">
            <a:avLst/>
          </a:prstGeom>
          <a:noFill/>
        </p:spPr>
        <p:txBody>
          <a:bodyPr wrap="none" rtlCol="0">
            <a:spAutoFit/>
          </a:bodyPr>
          <a:lstStyle/>
          <a:p>
            <a:r>
              <a:rPr lang="es-ES_tradnl" sz="1000" dirty="0"/>
              <a:t>Universidad de Los Andes  -  Arquitecturas Ágiles de Software</a:t>
            </a:r>
          </a:p>
        </p:txBody>
      </p:sp>
    </p:spTree>
    <p:extLst>
      <p:ext uri="{BB962C8B-B14F-4D97-AF65-F5344CB8AC3E}">
        <p14:creationId xmlns:p14="http://schemas.microsoft.com/office/powerpoint/2010/main" val="1422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smtClean="0">
                <a:latin typeface="+mn-lt"/>
                <a:cs typeface="+mn-cs"/>
              </a:defRPr>
            </a:lvl1pPr>
          </a:lstStyle>
          <a:p>
            <a:pPr>
              <a:defRPr/>
            </a:pPr>
            <a:fld id="{73454063-92E2-4048-B796-3DA28B64FE2E}"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har char="–"/>
        <a:defRPr sz="3200">
          <a:solidFill>
            <a:schemeClr val="tx1"/>
          </a:solidFill>
          <a:latin typeface="+mn-lt"/>
          <a:ea typeface="+mn-ea"/>
        </a:defRPr>
      </a:lvl2pPr>
      <a:lvl3pPr marL="1143000" indent="-228600" algn="l" rtl="0" eaLnBrk="1" fontAlgn="base" hangingPunct="1">
        <a:spcBef>
          <a:spcPct val="20000"/>
        </a:spcBef>
        <a:spcAft>
          <a:spcPct val="0"/>
        </a:spcAft>
        <a:buChar char="•"/>
        <a:defRPr sz="2800">
          <a:solidFill>
            <a:schemeClr val="tx1"/>
          </a:solidFill>
          <a:latin typeface="+mn-lt"/>
          <a:ea typeface="+mn-ea"/>
        </a:defRPr>
      </a:lvl3pPr>
      <a:lvl4pPr marL="1600200" indent="-228600" algn="l" rtl="0" eaLnBrk="1" fontAlgn="base" hangingPunct="1">
        <a:spcBef>
          <a:spcPct val="20000"/>
        </a:spcBef>
        <a:spcAft>
          <a:spcPct val="0"/>
        </a:spcAft>
        <a:buChar char="–"/>
        <a:defRPr sz="2400">
          <a:solidFill>
            <a:schemeClr val="tx1"/>
          </a:solidFill>
          <a:latin typeface="+mn-lt"/>
          <a:ea typeface="+mn-ea"/>
        </a:defRPr>
      </a:lvl4pPr>
      <a:lvl5pPr marL="2057400" indent="-228600" algn="l" rtl="0" eaLnBrk="1" fontAlgn="base" hangingPunct="1">
        <a:spcBef>
          <a:spcPct val="20000"/>
        </a:spcBef>
        <a:spcAft>
          <a:spcPct val="0"/>
        </a:spcAft>
        <a:buChar char="»"/>
        <a:defRPr sz="2400">
          <a:solidFill>
            <a:schemeClr val="tx1"/>
          </a:solidFill>
          <a:latin typeface="+mn-lt"/>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133600"/>
            <a:ext cx="7772400" cy="1470025"/>
          </a:xfrm>
        </p:spPr>
        <p:txBody>
          <a:bodyPr/>
          <a:lstStyle/>
          <a:p>
            <a:pPr eaLnBrk="1" hangingPunct="1">
              <a:defRPr/>
            </a:pPr>
            <a:r>
              <a:rPr lang="es-ES_tradnl" sz="2800" dirty="0">
                <a:cs typeface="+mj-cs"/>
              </a:rPr>
              <a:t>Arquitecturas Ágiles de Software</a:t>
            </a:r>
          </a:p>
        </p:txBody>
      </p:sp>
      <p:sp>
        <p:nvSpPr>
          <p:cNvPr id="2051" name="Rectangle 3"/>
          <p:cNvSpPr>
            <a:spLocks noGrp="1" noChangeArrowheads="1"/>
          </p:cNvSpPr>
          <p:nvPr>
            <p:ph type="subTitle" idx="1"/>
          </p:nvPr>
        </p:nvSpPr>
        <p:spPr>
          <a:xfrm>
            <a:off x="990600" y="3237089"/>
            <a:ext cx="7467600" cy="2401711"/>
          </a:xfrm>
        </p:spPr>
        <p:txBody>
          <a:bodyPr/>
          <a:lstStyle/>
          <a:p>
            <a:pPr>
              <a:defRPr/>
            </a:pPr>
            <a:endParaRPr lang="es-ES_tradnl" sz="2000" dirty="0">
              <a:cs typeface="+mn-cs"/>
            </a:endParaRPr>
          </a:p>
          <a:p>
            <a:pPr marL="342900" indent="-342900" algn="just">
              <a:buFont typeface="Arial"/>
              <a:buChar char="•"/>
              <a:defRPr/>
            </a:pPr>
            <a:r>
              <a:rPr lang="es-CO" sz="2000" b="1" dirty="0">
                <a:cs typeface="+mn-cs"/>
              </a:rPr>
              <a:t>David Uriel Rodríguez Cárdenas 201810921</a:t>
            </a:r>
            <a:endParaRPr lang="es-ES_tradnl" sz="2000" b="1" dirty="0">
              <a:cs typeface="+mn-cs"/>
            </a:endParaRPr>
          </a:p>
          <a:p>
            <a:pPr marL="342900" indent="-342900" algn="just">
              <a:buFont typeface="Arial"/>
              <a:buChar char="•"/>
              <a:defRPr/>
            </a:pPr>
            <a:r>
              <a:rPr lang="es-CO" sz="2000" b="1" dirty="0">
                <a:cs typeface="+mn-cs"/>
              </a:rPr>
              <a:t>Nicolás Ricardo Archila Gómez 201810304</a:t>
            </a:r>
            <a:endParaRPr lang="es-ES_tradnl" sz="2000" b="1" dirty="0">
              <a:cs typeface="+mn-cs"/>
            </a:endParaRPr>
          </a:p>
          <a:p>
            <a:pPr marL="342900" indent="-342900" algn="just">
              <a:buFont typeface="Arial"/>
              <a:buChar char="•"/>
              <a:defRPr/>
            </a:pPr>
            <a:r>
              <a:rPr lang="es-CO" sz="2000" b="1" dirty="0">
                <a:cs typeface="+mn-cs"/>
              </a:rPr>
              <a:t>Fabio Enrique Bolívar Muñoz 201717198</a:t>
            </a:r>
            <a:endParaRPr lang="es-ES_tradnl" sz="2000" b="1" dirty="0">
              <a:cs typeface="+mn-cs"/>
            </a:endParaRPr>
          </a:p>
          <a:p>
            <a:pPr marL="342900" indent="-342900" algn="just">
              <a:buFont typeface="Arial"/>
              <a:buChar char="•"/>
              <a:defRPr/>
            </a:pPr>
            <a:r>
              <a:rPr lang="es-CO" sz="2000" b="1" dirty="0">
                <a:cs typeface="+mn-cs"/>
              </a:rPr>
              <a:t>Armando Acosta Guerrero 201818700</a:t>
            </a:r>
            <a:endParaRPr lang="es-ES_tradnl" sz="2000" b="1" dirty="0">
              <a:cs typeface="+mn-cs"/>
            </a:endParaRPr>
          </a:p>
          <a:p>
            <a:pPr>
              <a:defRPr/>
            </a:pPr>
            <a:endParaRPr lang="es-ES_tradnl" sz="2000" b="1" dirty="0">
              <a:cs typeface="+mn-cs"/>
            </a:endParaRPr>
          </a:p>
        </p:txBody>
      </p:sp>
      <p:pic>
        <p:nvPicPr>
          <p:cNvPr id="4" name="Imagen 1" descr="Gráfico1.jpg"/>
          <p:cNvPicPr/>
          <p:nvPr/>
        </p:nvPicPr>
        <p:blipFill>
          <a:blip r:embed="rId2">
            <a:extLst>
              <a:ext uri="{28A0092B-C50C-407E-A947-70E740481C1C}">
                <a14:useLocalDpi xmlns:a14="http://schemas.microsoft.com/office/drawing/2010/main" val="0"/>
              </a:ext>
            </a:extLst>
          </a:blip>
          <a:srcRect/>
          <a:stretch>
            <a:fillRect/>
          </a:stretch>
        </p:blipFill>
        <p:spPr bwMode="auto">
          <a:xfrm>
            <a:off x="3886200" y="5362222"/>
            <a:ext cx="1981200" cy="838200"/>
          </a:xfrm>
          <a:prstGeom prst="rect">
            <a:avLst/>
          </a:prstGeom>
          <a:noFill/>
          <a:ln>
            <a:noFill/>
          </a:ln>
        </p:spPr>
      </p:pic>
      <p:sp>
        <p:nvSpPr>
          <p:cNvPr id="2" name="TextBox 1"/>
          <p:cNvSpPr txBox="1"/>
          <p:nvPr/>
        </p:nvSpPr>
        <p:spPr>
          <a:xfrm>
            <a:off x="3646333" y="6605802"/>
            <a:ext cx="184666" cy="369332"/>
          </a:xfrm>
          <a:prstGeom prst="rect">
            <a:avLst/>
          </a:prstGeom>
          <a:noFill/>
        </p:spPr>
        <p:txBody>
          <a:bodyPr wrap="none" rtlCol="0">
            <a:spAutoFit/>
          </a:bodyPr>
          <a:lstStyle/>
          <a:p>
            <a:endParaRPr lang="es-CO" dirty="0"/>
          </a:p>
        </p:txBody>
      </p:sp>
      <p:sp>
        <p:nvSpPr>
          <p:cNvPr id="3" name="TextBox 2"/>
          <p:cNvSpPr txBox="1"/>
          <p:nvPr/>
        </p:nvSpPr>
        <p:spPr>
          <a:xfrm>
            <a:off x="3390271" y="6605802"/>
            <a:ext cx="184666" cy="369332"/>
          </a:xfrm>
          <a:prstGeom prst="rect">
            <a:avLst/>
          </a:prstGeom>
          <a:noFill/>
        </p:spPr>
        <p:txBody>
          <a:bodyPr wrap="none" rtlCol="0">
            <a:spAutoFit/>
          </a:bodyPr>
          <a:lstStyle/>
          <a:p>
            <a:endParaRPr lang="es-CO" dirty="0"/>
          </a:p>
        </p:txBody>
      </p:sp>
      <p:sp>
        <p:nvSpPr>
          <p:cNvPr id="5" name="TextBox 4"/>
          <p:cNvSpPr txBox="1"/>
          <p:nvPr/>
        </p:nvSpPr>
        <p:spPr>
          <a:xfrm>
            <a:off x="3205905" y="6564836"/>
            <a:ext cx="184666" cy="369332"/>
          </a:xfrm>
          <a:prstGeom prst="rect">
            <a:avLst/>
          </a:prstGeom>
          <a:noFill/>
        </p:spPr>
        <p:txBody>
          <a:bodyPr wrap="none" rtlCol="0">
            <a:spAutoFit/>
          </a:bodyPr>
          <a:lstStyle/>
          <a:p>
            <a:endParaRPr lang="es-CO" dirty="0"/>
          </a:p>
        </p:txBody>
      </p:sp>
      <p:pic>
        <p:nvPicPr>
          <p:cNvPr id="8"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0"/>
            <a:ext cx="8610600" cy="152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10</a:t>
            </a:fld>
            <a:endParaRPr lang="en-US"/>
          </a:p>
        </p:txBody>
      </p:sp>
      <p:graphicFrame>
        <p:nvGraphicFramePr>
          <p:cNvPr id="7" name="Content Placeholder 1"/>
          <p:cNvGraphicFramePr>
            <a:graphicFrameLocks/>
          </p:cNvGraphicFramePr>
          <p:nvPr>
            <p:extLst>
              <p:ext uri="{D42A27DB-BD31-4B8C-83A1-F6EECF244321}">
                <p14:modId xmlns:p14="http://schemas.microsoft.com/office/powerpoint/2010/main" val="2876848099"/>
              </p:ext>
            </p:extLst>
          </p:nvPr>
        </p:nvGraphicFramePr>
        <p:xfrm>
          <a:off x="762000" y="1447800"/>
          <a:ext cx="7848600" cy="3312160"/>
        </p:xfrm>
        <a:graphic>
          <a:graphicData uri="http://schemas.openxmlformats.org/drawingml/2006/table">
            <a:tbl>
              <a:tblPr firstRow="1" firstCol="1" bandRow="1">
                <a:tableStyleId>{93296810-A885-4BE3-A3E7-6D5BEEA58F35}</a:tableStyleId>
              </a:tblPr>
              <a:tblGrid>
                <a:gridCol w="156972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70840">
                <a:tc>
                  <a:txBody>
                    <a:bodyPr/>
                    <a:lstStyle/>
                    <a:p>
                      <a:pPr algn="ctr"/>
                      <a:endParaRPr lang="es-CO" sz="1200" dirty="0"/>
                    </a:p>
                  </a:txBody>
                  <a:tcPr anchor="ctr"/>
                </a:tc>
                <a:tc>
                  <a:txBody>
                    <a:bodyPr/>
                    <a:lstStyle/>
                    <a:p>
                      <a:pPr algn="ctr"/>
                      <a:r>
                        <a:rPr lang="es-CO" sz="1200" dirty="0"/>
                        <a:t>Latencia</a:t>
                      </a:r>
                    </a:p>
                    <a:p>
                      <a:pPr algn="ctr"/>
                      <a:r>
                        <a:rPr lang="es-CO" sz="1200" dirty="0"/>
                        <a:t>2</a:t>
                      </a:r>
                    </a:p>
                  </a:txBody>
                  <a:tcPr anchor="ctr"/>
                </a:tc>
                <a:tc>
                  <a:txBody>
                    <a:bodyPr/>
                    <a:lstStyle/>
                    <a:p>
                      <a:pPr algn="ctr"/>
                      <a:r>
                        <a:rPr lang="es-CO" sz="1200" dirty="0"/>
                        <a:t>Escalabilidad</a:t>
                      </a:r>
                    </a:p>
                    <a:p>
                      <a:pPr algn="ctr"/>
                      <a:r>
                        <a:rPr lang="es-CO" sz="1200" dirty="0"/>
                        <a:t>3</a:t>
                      </a:r>
                    </a:p>
                  </a:txBody>
                  <a:tcPr anchor="ctr"/>
                </a:tc>
                <a:tc>
                  <a:txBody>
                    <a:bodyPr/>
                    <a:lstStyle/>
                    <a:p>
                      <a:pPr algn="ctr"/>
                      <a:r>
                        <a:rPr lang="es-CO" sz="1200" dirty="0"/>
                        <a:t>Disponibilidad</a:t>
                      </a:r>
                    </a:p>
                    <a:p>
                      <a:pPr algn="ctr"/>
                      <a:r>
                        <a:rPr lang="es-CO" sz="1200" dirty="0"/>
                        <a:t>4</a:t>
                      </a:r>
                    </a:p>
                  </a:txBody>
                  <a:tcPr anchor="ctr"/>
                </a:tc>
                <a:tc>
                  <a:txBody>
                    <a:bodyPr/>
                    <a:lstStyle/>
                    <a:p>
                      <a:pPr algn="ctr"/>
                      <a:r>
                        <a:rPr lang="es-CO" sz="1200" dirty="0"/>
                        <a:t>Seguridad</a:t>
                      </a:r>
                    </a:p>
                    <a:p>
                      <a:pPr algn="ctr"/>
                      <a:r>
                        <a:rPr lang="es-CO" sz="1200" dirty="0"/>
                        <a:t>1</a:t>
                      </a:r>
                    </a:p>
                  </a:txBody>
                  <a:tcPr anchor="ctr"/>
                </a:tc>
                <a:extLst>
                  <a:ext uri="{0D108BD9-81ED-4DB2-BD59-A6C34878D82A}">
                    <a16:rowId xmlns:a16="http://schemas.microsoft.com/office/drawing/2014/main" val="10000"/>
                  </a:ext>
                </a:extLst>
              </a:tr>
              <a:tr h="370840">
                <a:tc>
                  <a:txBody>
                    <a:bodyPr/>
                    <a:lstStyle/>
                    <a:p>
                      <a:r>
                        <a:rPr lang="es-CO" sz="1200" dirty="0"/>
                        <a:t>Persona 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HU-L5</a:t>
                      </a:r>
                      <a:endParaRPr lang="es-CO" sz="1200" b="1" dirty="0"/>
                    </a:p>
                  </a:txBody>
                  <a:tcPr anchor="ctr"/>
                </a:tc>
                <a:tc>
                  <a:txBody>
                    <a:bodyPr/>
                    <a:lstStyle/>
                    <a:p>
                      <a:pPr algn="ctr"/>
                      <a:r>
                        <a:rPr lang="es-CO" sz="1200" kern="1200" dirty="0">
                          <a:solidFill>
                            <a:schemeClr val="dk1"/>
                          </a:solidFill>
                          <a:effectLst/>
                          <a:latin typeface="+mn-lt"/>
                          <a:ea typeface="+mn-ea"/>
                          <a:cs typeface="+mn-cs"/>
                        </a:rPr>
                        <a:t>HU-E1</a:t>
                      </a: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HU-C5</a:t>
                      </a:r>
                      <a:endParaRPr lang="es-CO" sz="1200" b="1" dirty="0"/>
                    </a:p>
                  </a:txBody>
                  <a:tcPr anchor="ctr"/>
                </a:tc>
                <a:extLst>
                  <a:ext uri="{0D108BD9-81ED-4DB2-BD59-A6C34878D82A}">
                    <a16:rowId xmlns:a16="http://schemas.microsoft.com/office/drawing/2014/main" val="10001"/>
                  </a:ext>
                </a:extLst>
              </a:tr>
              <a:tr h="370840">
                <a:tc>
                  <a:txBody>
                    <a:bodyPr/>
                    <a:lstStyle/>
                    <a:p>
                      <a:r>
                        <a:rPr lang="es-CO" sz="1200" dirty="0"/>
                        <a:t>Persona</a:t>
                      </a:r>
                      <a:r>
                        <a:rPr lang="es-CO" sz="1200" baseline="0" dirty="0"/>
                        <a:t> 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HU-L3</a:t>
                      </a:r>
                      <a:endParaRPr lang="es-CO" sz="1200" b="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HU-E2</a:t>
                      </a: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HU-D1</a:t>
                      </a:r>
                      <a:endParaRPr lang="es-CO" sz="1200" dirty="0"/>
                    </a:p>
                    <a:p>
                      <a:pPr algn="ct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HU-C1, HU-C2</a:t>
                      </a:r>
                      <a:endParaRPr lang="es-CO" sz="1200" b="1" dirty="0"/>
                    </a:p>
                  </a:txBody>
                  <a:tcPr anchor="ctr"/>
                </a:tc>
                <a:extLst>
                  <a:ext uri="{0D108BD9-81ED-4DB2-BD59-A6C34878D82A}">
                    <a16:rowId xmlns:a16="http://schemas.microsoft.com/office/drawing/2014/main" val="10002"/>
                  </a:ext>
                </a:extLst>
              </a:tr>
              <a:tr h="370840">
                <a:tc>
                  <a:txBody>
                    <a:bodyPr/>
                    <a:lstStyle/>
                    <a:p>
                      <a:r>
                        <a:rPr lang="es-CO" sz="1200" dirty="0"/>
                        <a:t>Persona 3</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HU-L4</a:t>
                      </a:r>
                      <a:endParaRPr lang="es-CO" sz="1200" b="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HU-E3</a:t>
                      </a: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HU-D5</a:t>
                      </a:r>
                      <a:endParaRPr lang="es-CO" sz="1200" dirty="0"/>
                    </a:p>
                    <a:p>
                      <a:pPr algn="ctr"/>
                      <a:endParaRPr lang="es-CO" sz="1200" dirty="0"/>
                    </a:p>
                  </a:txBody>
                  <a:tcPr anchor="ctr"/>
                </a:tc>
                <a:tc>
                  <a:txBody>
                    <a:bodyPr/>
                    <a:lstStyle/>
                    <a:p>
                      <a:pPr algn="ctr"/>
                      <a:endParaRPr lang="es-CO" sz="1200" dirty="0"/>
                    </a:p>
                  </a:txBody>
                  <a:tcPr anchor="ctr"/>
                </a:tc>
                <a:extLst>
                  <a:ext uri="{0D108BD9-81ED-4DB2-BD59-A6C34878D82A}">
                    <a16:rowId xmlns:a16="http://schemas.microsoft.com/office/drawing/2014/main" val="10003"/>
                  </a:ext>
                </a:extLst>
              </a:tr>
              <a:tr h="370840">
                <a:tc>
                  <a:txBody>
                    <a:bodyPr/>
                    <a:lstStyle/>
                    <a:p>
                      <a:r>
                        <a:rPr lang="es-CO" sz="1200" dirty="0"/>
                        <a:t>Persona 4</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HU-L2</a:t>
                      </a:r>
                      <a:endParaRPr lang="es-CO" sz="1200" b="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HU-E4</a:t>
                      </a: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HU-D2, HU-D3</a:t>
                      </a:r>
                      <a:endParaRPr lang="es-CO" sz="1200" dirty="0"/>
                    </a:p>
                  </a:txBody>
                  <a:tcPr anchor="ctr"/>
                </a:tc>
                <a:tc>
                  <a:txBody>
                    <a:bodyPr/>
                    <a:lstStyle/>
                    <a:p>
                      <a:pPr algn="ctr"/>
                      <a:endParaRPr lang="es-CO" sz="1200" dirty="0"/>
                    </a:p>
                  </a:txBody>
                  <a:tcPr anchor="ctr"/>
                </a:tc>
                <a:extLst>
                  <a:ext uri="{0D108BD9-81ED-4DB2-BD59-A6C34878D82A}">
                    <a16:rowId xmlns:a16="http://schemas.microsoft.com/office/drawing/2014/main" val="10004"/>
                  </a:ext>
                </a:extLst>
              </a:tr>
              <a:tr h="370840">
                <a:tc>
                  <a:txBody>
                    <a:bodyPr/>
                    <a:lstStyle/>
                    <a:p>
                      <a:r>
                        <a:rPr lang="es-CO" sz="1200" dirty="0"/>
                        <a:t>Persona 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HU-L1</a:t>
                      </a:r>
                      <a:endParaRPr lang="es-CO" sz="1200" b="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HU-E5</a:t>
                      </a:r>
                      <a:endParaRPr lang="es-CO"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HU-D4</a:t>
                      </a:r>
                      <a:endParaRPr lang="es-CO" sz="1200" dirty="0"/>
                    </a:p>
                  </a:txBody>
                  <a:tcPr anchor="ctr"/>
                </a:tc>
                <a:tc>
                  <a:txBody>
                    <a:bodyPr/>
                    <a:lstStyle/>
                    <a:p>
                      <a:pPr algn="ctr"/>
                      <a:r>
                        <a:rPr lang="es-CO" sz="1200" kern="1200" dirty="0">
                          <a:solidFill>
                            <a:schemeClr val="dk1"/>
                          </a:solidFill>
                          <a:effectLst/>
                          <a:latin typeface="+mn-lt"/>
                          <a:ea typeface="+mn-ea"/>
                          <a:cs typeface="+mn-cs"/>
                        </a:rPr>
                        <a:t>HU-C3, HU-C4</a:t>
                      </a:r>
                      <a:endParaRPr lang="es-CO" sz="1200" dirty="0"/>
                    </a:p>
                  </a:txBody>
                  <a:tcPr anchor="ctr"/>
                </a:tc>
                <a:extLst>
                  <a:ext uri="{0D108BD9-81ED-4DB2-BD59-A6C34878D82A}">
                    <a16:rowId xmlns:a16="http://schemas.microsoft.com/office/drawing/2014/main" val="10005"/>
                  </a:ext>
                </a:extLst>
              </a:tr>
              <a:tr h="370840">
                <a:tc>
                  <a:txBody>
                    <a:bodyPr/>
                    <a:lstStyle/>
                    <a:p>
                      <a:r>
                        <a:rPr lang="es-CO" sz="1200" dirty="0"/>
                        <a:t>TOTAL</a:t>
                      </a:r>
                    </a:p>
                  </a:txBody>
                  <a:tcPr anchor="ctr"/>
                </a:tc>
                <a:tc>
                  <a:txBody>
                    <a:bodyPr/>
                    <a:lstStyle/>
                    <a:p>
                      <a:pPr algn="ctr"/>
                      <a:r>
                        <a:rPr lang="es-CO" sz="1200" b="1" dirty="0"/>
                        <a:t>10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b="1" dirty="0"/>
                        <a:t>15</a:t>
                      </a:r>
                    </a:p>
                  </a:txBody>
                  <a:tcPr anchor="ctr"/>
                </a:tc>
                <a:tc>
                  <a:txBody>
                    <a:bodyPr/>
                    <a:lstStyle/>
                    <a:p>
                      <a:pPr algn="ctr"/>
                      <a:r>
                        <a:rPr lang="es-CO" sz="1200" b="1" dirty="0"/>
                        <a:t>20</a:t>
                      </a:r>
                    </a:p>
                  </a:txBody>
                  <a:tcPr anchor="ctr"/>
                </a:tc>
                <a:tc>
                  <a:txBody>
                    <a:bodyPr/>
                    <a:lstStyle/>
                    <a:p>
                      <a:pPr algn="ctr"/>
                      <a:r>
                        <a:rPr lang="es-CO" sz="1200" b="1" dirty="0"/>
                        <a:t>5</a:t>
                      </a:r>
                    </a:p>
                  </a:txBody>
                  <a:tcPr anchor="ctr"/>
                </a:tc>
                <a:extLst>
                  <a:ext uri="{0D108BD9-81ED-4DB2-BD59-A6C34878D82A}">
                    <a16:rowId xmlns:a16="http://schemas.microsoft.com/office/drawing/2014/main" val="10006"/>
                  </a:ext>
                </a:extLst>
              </a:tr>
              <a:tr h="370840">
                <a:tc gridSpan="5">
                  <a:txBody>
                    <a:bodyPr/>
                    <a:lstStyle/>
                    <a:p>
                      <a:r>
                        <a:rPr lang="es-CO" sz="1200" dirty="0"/>
                        <a:t>Nota:</a:t>
                      </a:r>
                      <a:r>
                        <a:rPr lang="es-CO" sz="1200" b="0" dirty="0"/>
                        <a:t> Existen 5 ASR para cada atributo de calidad con base en las HU definidas anteriormente.</a:t>
                      </a:r>
                    </a:p>
                  </a:txBody>
                  <a:tcPr anchor="ctr"/>
                </a:tc>
                <a:tc hMerge="1">
                  <a:txBody>
                    <a:bodyPr/>
                    <a:lstStyle/>
                    <a:p>
                      <a:pPr algn="ctr"/>
                      <a:endParaRPr lang="es-CO" sz="1200" b="1" dirty="0"/>
                    </a:p>
                  </a:txBody>
                  <a:tcPr anchor="ct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s-CO" sz="1200" b="1" dirty="0"/>
                    </a:p>
                  </a:txBody>
                  <a:tcPr anchor="ctr"/>
                </a:tc>
                <a:tc hMerge="1">
                  <a:txBody>
                    <a:bodyPr/>
                    <a:lstStyle/>
                    <a:p>
                      <a:pPr algn="ctr"/>
                      <a:endParaRPr lang="es-CO" sz="1200" b="1" dirty="0"/>
                    </a:p>
                  </a:txBody>
                  <a:tcPr anchor="ctr"/>
                </a:tc>
                <a:tc hMerge="1">
                  <a:txBody>
                    <a:bodyPr/>
                    <a:lstStyle/>
                    <a:p>
                      <a:pPr algn="ctr"/>
                      <a:endParaRPr lang="es-CO" sz="1200" b="1" dirty="0"/>
                    </a:p>
                  </a:txBody>
                  <a:tcPr anchor="ctr"/>
                </a:tc>
                <a:extLst>
                  <a:ext uri="{0D108BD9-81ED-4DB2-BD59-A6C34878D82A}">
                    <a16:rowId xmlns:a16="http://schemas.microsoft.com/office/drawing/2014/main" val="2501568905"/>
                  </a:ext>
                </a:extLst>
              </a:tr>
            </a:tbl>
          </a:graphicData>
        </a:graphic>
      </p:graphicFrame>
    </p:spTree>
    <p:extLst>
      <p:ext uri="{BB962C8B-B14F-4D97-AF65-F5344CB8AC3E}">
        <p14:creationId xmlns:p14="http://schemas.microsoft.com/office/powerpoint/2010/main" val="130532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11</a:t>
            </a:fld>
            <a:endParaRPr lang="en-US"/>
          </a:p>
        </p:txBody>
      </p:sp>
      <p:graphicFrame>
        <p:nvGraphicFramePr>
          <p:cNvPr id="7" name="Content Placeholder 1"/>
          <p:cNvGraphicFramePr>
            <a:graphicFrameLocks noGrp="1"/>
          </p:cNvGraphicFramePr>
          <p:nvPr>
            <p:ph idx="1"/>
            <p:extLst>
              <p:ext uri="{D42A27DB-BD31-4B8C-83A1-F6EECF244321}">
                <p14:modId xmlns:p14="http://schemas.microsoft.com/office/powerpoint/2010/main" val="423540150"/>
              </p:ext>
            </p:extLst>
          </p:nvPr>
        </p:nvGraphicFramePr>
        <p:xfrm>
          <a:off x="685800" y="1524000"/>
          <a:ext cx="8002588" cy="3012440"/>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20000"/>
                    </a:ext>
                  </a:extLst>
                </a:gridCol>
                <a:gridCol w="2615952">
                  <a:extLst>
                    <a:ext uri="{9D8B030D-6E8A-4147-A177-3AD203B41FA5}">
                      <a16:colId xmlns:a16="http://schemas.microsoft.com/office/drawing/2014/main" val="20001"/>
                    </a:ext>
                  </a:extLst>
                </a:gridCol>
                <a:gridCol w="3099048">
                  <a:extLst>
                    <a:ext uri="{9D8B030D-6E8A-4147-A177-3AD203B41FA5}">
                      <a16:colId xmlns:a16="http://schemas.microsoft.com/office/drawing/2014/main" val="20002"/>
                    </a:ext>
                  </a:extLst>
                </a:gridCol>
                <a:gridCol w="1220788">
                  <a:extLst>
                    <a:ext uri="{9D8B030D-6E8A-4147-A177-3AD203B41FA5}">
                      <a16:colId xmlns:a16="http://schemas.microsoft.com/office/drawing/2014/main" val="20003"/>
                    </a:ext>
                  </a:extLst>
                </a:gridCol>
              </a:tblGrid>
              <a:tr h="370840">
                <a:tc>
                  <a:txBody>
                    <a:bodyPr/>
                    <a:lstStyle/>
                    <a:p>
                      <a:pPr algn="ctr"/>
                      <a:r>
                        <a:rPr lang="es-CO" sz="1400" dirty="0"/>
                        <a:t>B</a:t>
                      </a:r>
                    </a:p>
                  </a:txBody>
                  <a:tcPr/>
                </a:tc>
                <a:tc>
                  <a:txBody>
                    <a:bodyPr/>
                    <a:lstStyle/>
                    <a:p>
                      <a:pPr algn="ctr"/>
                      <a:r>
                        <a:rPr lang="es-CO" sz="1400" dirty="0"/>
                        <a:t>Prioridad Stakeholders</a:t>
                      </a:r>
                    </a:p>
                    <a:p>
                      <a:pPr algn="ctr"/>
                      <a:r>
                        <a:rPr lang="es-CO" sz="1400" dirty="0"/>
                        <a:t>(Qué tan importante</a:t>
                      </a:r>
                      <a:r>
                        <a:rPr lang="es-CO" sz="1400" baseline="0" dirty="0"/>
                        <a:t> es para el grupo de stakeholders)</a:t>
                      </a:r>
                    </a:p>
                    <a:p>
                      <a:pPr algn="ctr"/>
                      <a:r>
                        <a:rPr lang="es-CO" sz="1400" baseline="0" dirty="0"/>
                        <a:t>A,M,B</a:t>
                      </a:r>
                      <a:endParaRPr lang="es-CO" sz="1400" b="0" dirty="0"/>
                    </a:p>
                  </a:txBody>
                  <a:tcPr/>
                </a:tc>
                <a:tc>
                  <a:txBody>
                    <a:bodyPr/>
                    <a:lstStyle/>
                    <a:p>
                      <a:pPr algn="ctr"/>
                      <a:r>
                        <a:rPr lang="es-CO" sz="1400" dirty="0"/>
                        <a:t>Prioridad Arquitectos  </a:t>
                      </a:r>
                    </a:p>
                    <a:p>
                      <a:pPr algn="ctr"/>
                      <a:r>
                        <a:rPr lang="es-CO" sz="1400" dirty="0"/>
                        <a:t>( Que tant</a:t>
                      </a:r>
                      <a:r>
                        <a:rPr lang="es-CO" sz="1400" baseline="0" dirty="0"/>
                        <a:t>a dificultad tiene para los arquitectos lograr el ASR)</a:t>
                      </a:r>
                    </a:p>
                    <a:p>
                      <a:pPr algn="ctr"/>
                      <a:r>
                        <a:rPr lang="es-CO" sz="1400" baseline="0" dirty="0"/>
                        <a:t>A,M,B</a:t>
                      </a:r>
                      <a:endParaRPr lang="es-CO" sz="1400" b="0" dirty="0"/>
                    </a:p>
                  </a:txBody>
                  <a:tcPr/>
                </a:tc>
                <a:tc>
                  <a:txBody>
                    <a:bodyPr/>
                    <a:lstStyle/>
                    <a:p>
                      <a:r>
                        <a:rPr lang="es-CO" sz="1400" dirty="0"/>
                        <a:t>Decisión</a:t>
                      </a:r>
                    </a:p>
                  </a:txBody>
                  <a:tcPr/>
                </a:tc>
                <a:extLst>
                  <a:ext uri="{0D108BD9-81ED-4DB2-BD59-A6C34878D82A}">
                    <a16:rowId xmlns:a16="http://schemas.microsoft.com/office/drawing/2014/main" val="1000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HU-D1</a:t>
                      </a:r>
                      <a:endParaRPr lang="es-CO" sz="1200" dirty="0"/>
                    </a:p>
                  </a:txBody>
                  <a:tcPr anchor="ctr"/>
                </a:tc>
                <a:tc>
                  <a:txBody>
                    <a:bodyPr/>
                    <a:lstStyle/>
                    <a:p>
                      <a:pPr algn="ctr"/>
                      <a:r>
                        <a:rPr lang="es-CO" dirty="0"/>
                        <a:t>10</a:t>
                      </a:r>
                    </a:p>
                  </a:txBody>
                  <a:tcPr/>
                </a:tc>
                <a:tc>
                  <a:txBody>
                    <a:bodyPr/>
                    <a:lstStyle/>
                    <a:p>
                      <a:pPr algn="ctr"/>
                      <a:r>
                        <a:rPr lang="es-CO" dirty="0"/>
                        <a:t>7</a:t>
                      </a:r>
                    </a:p>
                  </a:txBody>
                  <a:tcPr/>
                </a:tc>
                <a:tc>
                  <a:txBody>
                    <a:bodyPr/>
                    <a:lstStyle/>
                    <a:p>
                      <a:pPr algn="ctr"/>
                      <a:r>
                        <a:rPr lang="es-CO" dirty="0"/>
                        <a:t>2</a:t>
                      </a:r>
                    </a:p>
                  </a:txBody>
                  <a:tcPr/>
                </a:tc>
                <a:extLst>
                  <a:ext uri="{0D108BD9-81ED-4DB2-BD59-A6C34878D82A}">
                    <a16:rowId xmlns:a16="http://schemas.microsoft.com/office/drawing/2014/main" val="1000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HU-D2</a:t>
                      </a:r>
                      <a:endParaRPr lang="es-CO" sz="1200" dirty="0"/>
                    </a:p>
                  </a:txBody>
                  <a:tcPr anchor="ctr"/>
                </a:tc>
                <a:tc>
                  <a:txBody>
                    <a:bodyPr/>
                    <a:lstStyle/>
                    <a:p>
                      <a:pPr algn="ctr"/>
                      <a:r>
                        <a:rPr lang="es-CO" dirty="0"/>
                        <a:t>9</a:t>
                      </a:r>
                    </a:p>
                  </a:txBody>
                  <a:tcPr/>
                </a:tc>
                <a:tc>
                  <a:txBody>
                    <a:bodyPr/>
                    <a:lstStyle/>
                    <a:p>
                      <a:pPr algn="ctr"/>
                      <a:r>
                        <a:rPr lang="es-CO" dirty="0"/>
                        <a:t>5</a:t>
                      </a:r>
                    </a:p>
                  </a:txBody>
                  <a:tcPr/>
                </a:tc>
                <a:tc>
                  <a:txBody>
                    <a:bodyPr/>
                    <a:lstStyle/>
                    <a:p>
                      <a:pPr algn="ctr"/>
                      <a:r>
                        <a:rPr lang="es-CO" dirty="0"/>
                        <a:t>1</a:t>
                      </a:r>
                    </a:p>
                  </a:txBody>
                  <a:tcPr/>
                </a:tc>
                <a:extLst>
                  <a:ext uri="{0D108BD9-81ED-4DB2-BD59-A6C34878D82A}">
                    <a16:rowId xmlns:a16="http://schemas.microsoft.com/office/drawing/2014/main" val="1000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HU-D3</a:t>
                      </a:r>
                      <a:endParaRPr lang="es-CO" sz="1200" dirty="0"/>
                    </a:p>
                  </a:txBody>
                  <a:tcPr anchor="ctr"/>
                </a:tc>
                <a:tc>
                  <a:txBody>
                    <a:bodyPr/>
                    <a:lstStyle/>
                    <a:p>
                      <a:pPr algn="ctr"/>
                      <a:r>
                        <a:rPr lang="es-CO" u="none" dirty="0"/>
                        <a:t>5</a:t>
                      </a:r>
                    </a:p>
                  </a:txBody>
                  <a:tcPr/>
                </a:tc>
                <a:tc>
                  <a:txBody>
                    <a:bodyPr/>
                    <a:lstStyle/>
                    <a:p>
                      <a:pPr algn="ctr"/>
                      <a:r>
                        <a:rPr lang="es-CO" dirty="0"/>
                        <a:t>4</a:t>
                      </a:r>
                    </a:p>
                  </a:txBody>
                  <a:tcPr/>
                </a:tc>
                <a:tc>
                  <a:txBody>
                    <a:bodyPr/>
                    <a:lstStyle/>
                    <a:p>
                      <a:pPr algn="ctr"/>
                      <a:r>
                        <a:rPr lang="es-CO" dirty="0"/>
                        <a:t>3</a:t>
                      </a:r>
                    </a:p>
                  </a:txBody>
                  <a:tcPr/>
                </a:tc>
                <a:extLst>
                  <a:ext uri="{0D108BD9-81ED-4DB2-BD59-A6C34878D82A}">
                    <a16:rowId xmlns:a16="http://schemas.microsoft.com/office/drawing/2014/main" val="1000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HU-D4</a:t>
                      </a:r>
                      <a:endParaRPr lang="es-CO" sz="1200" dirty="0"/>
                    </a:p>
                  </a:txBody>
                  <a:tcPr anchor="ctr"/>
                </a:tc>
                <a:tc>
                  <a:txBody>
                    <a:bodyPr/>
                    <a:lstStyle/>
                    <a:p>
                      <a:pPr algn="ctr"/>
                      <a:r>
                        <a:rPr lang="es-CO" dirty="0"/>
                        <a:t>4</a:t>
                      </a:r>
                    </a:p>
                  </a:txBody>
                  <a:tcPr/>
                </a:tc>
                <a:tc>
                  <a:txBody>
                    <a:bodyPr/>
                    <a:lstStyle/>
                    <a:p>
                      <a:pPr algn="ctr"/>
                      <a:r>
                        <a:rPr lang="es-CO" dirty="0"/>
                        <a:t>4</a:t>
                      </a:r>
                    </a:p>
                  </a:txBody>
                  <a:tcPr/>
                </a:tc>
                <a:tc>
                  <a:txBody>
                    <a:bodyPr/>
                    <a:lstStyle/>
                    <a:p>
                      <a:pPr algn="ctr"/>
                      <a:r>
                        <a:rPr lang="es-CO" dirty="0"/>
                        <a:t>4</a:t>
                      </a:r>
                    </a:p>
                  </a:txBody>
                  <a:tcPr/>
                </a:tc>
                <a:extLst>
                  <a:ext uri="{0D108BD9-81ED-4DB2-BD59-A6C34878D82A}">
                    <a16:rowId xmlns:a16="http://schemas.microsoft.com/office/drawing/2014/main" val="1000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HU-D5</a:t>
                      </a:r>
                      <a:endParaRPr lang="es-CO" sz="1200" dirty="0"/>
                    </a:p>
                  </a:txBody>
                  <a:tcPr anchor="ctr"/>
                </a:tc>
                <a:tc>
                  <a:txBody>
                    <a:bodyPr/>
                    <a:lstStyle/>
                    <a:p>
                      <a:pPr algn="ctr"/>
                      <a:r>
                        <a:rPr lang="es-CO" dirty="0"/>
                        <a:t>4</a:t>
                      </a:r>
                    </a:p>
                  </a:txBody>
                  <a:tcPr/>
                </a:tc>
                <a:tc>
                  <a:txBody>
                    <a:bodyPr/>
                    <a:lstStyle/>
                    <a:p>
                      <a:pPr algn="ctr"/>
                      <a:r>
                        <a:rPr lang="es-CO" dirty="0"/>
                        <a:t>5</a:t>
                      </a:r>
                    </a:p>
                  </a:txBody>
                  <a:tcPr/>
                </a:tc>
                <a:tc>
                  <a:txBody>
                    <a:bodyPr/>
                    <a:lstStyle/>
                    <a:p>
                      <a:pPr algn="ctr"/>
                      <a:r>
                        <a:rPr lang="es-CO" dirty="0"/>
                        <a:t>5</a:t>
                      </a:r>
                    </a:p>
                  </a:txBody>
                  <a:tcPr/>
                </a:tc>
                <a:extLst>
                  <a:ext uri="{0D108BD9-81ED-4DB2-BD59-A6C34878D82A}">
                    <a16:rowId xmlns:a16="http://schemas.microsoft.com/office/drawing/2014/main" val="10005"/>
                  </a:ext>
                </a:extLst>
              </a:tr>
            </a:tbl>
          </a:graphicData>
        </a:graphic>
      </p:graphicFrame>
      <p:sp>
        <p:nvSpPr>
          <p:cNvPr id="2" name="CuadroTexto 1">
            <a:extLst>
              <a:ext uri="{FF2B5EF4-FFF2-40B4-BE49-F238E27FC236}">
                <a16:creationId xmlns:a16="http://schemas.microsoft.com/office/drawing/2014/main" id="{0955764F-57B6-45D5-8B3F-24C03873A547}"/>
              </a:ext>
            </a:extLst>
          </p:cNvPr>
          <p:cNvSpPr txBox="1"/>
          <p:nvPr/>
        </p:nvSpPr>
        <p:spPr>
          <a:xfrm>
            <a:off x="800894" y="4648200"/>
            <a:ext cx="7772399" cy="1477328"/>
          </a:xfrm>
          <a:prstGeom prst="rect">
            <a:avLst/>
          </a:prstGeom>
          <a:noFill/>
        </p:spPr>
        <p:txBody>
          <a:bodyPr wrap="square" rtlCol="0">
            <a:spAutoFit/>
          </a:bodyPr>
          <a:lstStyle/>
          <a:p>
            <a:pPr algn="just"/>
            <a:r>
              <a:rPr lang="es-CO" dirty="0"/>
              <a:t>Seleccionado debido a la combinación de prioridad Alta (8 - 10) para los Stakeholders y Media (4 - 7) o Baja (1 – 3) para los arquitectos, de manera que se pueden enfocar los esfuerzos en temas de gran importancia para los Stakeholders y que la empresa está en la capacidad de cumplir sin tener un alto riesgo.</a:t>
            </a:r>
          </a:p>
        </p:txBody>
      </p:sp>
    </p:spTree>
    <p:extLst>
      <p:ext uri="{BB962C8B-B14F-4D97-AF65-F5344CB8AC3E}">
        <p14:creationId xmlns:p14="http://schemas.microsoft.com/office/powerpoint/2010/main" val="299255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DD667-969B-4A5B-8404-9BB95CED03B9}"/>
              </a:ext>
            </a:extLst>
          </p:cNvPr>
          <p:cNvSpPr>
            <a:spLocks noGrp="1"/>
          </p:cNvSpPr>
          <p:nvPr>
            <p:ph type="title"/>
          </p:nvPr>
        </p:nvSpPr>
        <p:spPr/>
        <p:txBody>
          <a:bodyPr/>
          <a:lstStyle/>
          <a:p>
            <a:r>
              <a:rPr lang="es-CO" dirty="0"/>
              <a:t>ASR</a:t>
            </a:r>
          </a:p>
        </p:txBody>
      </p:sp>
      <p:graphicFrame>
        <p:nvGraphicFramePr>
          <p:cNvPr id="5" name="Marcador de contenido 4">
            <a:extLst>
              <a:ext uri="{FF2B5EF4-FFF2-40B4-BE49-F238E27FC236}">
                <a16:creationId xmlns:a16="http://schemas.microsoft.com/office/drawing/2014/main" id="{1348271B-378F-453D-9B1B-86A1FA3BDBB6}"/>
              </a:ext>
            </a:extLst>
          </p:cNvPr>
          <p:cNvGraphicFramePr>
            <a:graphicFrameLocks noGrp="1"/>
          </p:cNvGraphicFramePr>
          <p:nvPr>
            <p:ph idx="1"/>
            <p:extLst>
              <p:ext uri="{D42A27DB-BD31-4B8C-83A1-F6EECF244321}">
                <p14:modId xmlns:p14="http://schemas.microsoft.com/office/powerpoint/2010/main" val="1626652451"/>
              </p:ext>
            </p:extLst>
          </p:nvPr>
        </p:nvGraphicFramePr>
        <p:xfrm>
          <a:off x="1524000" y="1676400"/>
          <a:ext cx="6297930" cy="4079494"/>
        </p:xfrm>
        <a:graphic>
          <a:graphicData uri="http://schemas.openxmlformats.org/drawingml/2006/table">
            <a:tbl>
              <a:tblPr firstRow="1" firstCol="1" bandRow="1">
                <a:tableStyleId>{5C22544A-7EE6-4342-B048-85BDC9FD1C3A}</a:tableStyleId>
              </a:tblPr>
              <a:tblGrid>
                <a:gridCol w="6297930">
                  <a:extLst>
                    <a:ext uri="{9D8B030D-6E8A-4147-A177-3AD203B41FA5}">
                      <a16:colId xmlns:a16="http://schemas.microsoft.com/office/drawing/2014/main" val="919427761"/>
                    </a:ext>
                  </a:extLst>
                </a:gridCol>
              </a:tblGrid>
              <a:tr h="112268">
                <a:tc>
                  <a:txBody>
                    <a:bodyPr/>
                    <a:lstStyle/>
                    <a:p>
                      <a:pPr marL="0" algn="ctr" defTabSz="457200" rtl="0" eaLnBrk="1" latinLnBrk="0" hangingPunct="1">
                        <a:lnSpc>
                          <a:spcPct val="107000"/>
                        </a:lnSpc>
                        <a:spcAft>
                          <a:spcPts val="0"/>
                        </a:spcAft>
                      </a:pPr>
                      <a:r>
                        <a:rPr lang="es-CO" sz="1200" b="1" kern="1200" dirty="0">
                          <a:solidFill>
                            <a:schemeClr val="lt1"/>
                          </a:solidFill>
                          <a:latin typeface="+mn-lt"/>
                          <a:ea typeface="+mn-ea"/>
                          <a:cs typeface="+mn-cs"/>
                        </a:rPr>
                        <a:t>Atributo de Calidad: DISPONIBILIDAD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520765469"/>
                  </a:ext>
                </a:extLst>
              </a:tr>
              <a:tr h="0">
                <a:tc>
                  <a:txBody>
                    <a:bodyPr/>
                    <a:lstStyle/>
                    <a:p>
                      <a:pPr algn="ctr">
                        <a:lnSpc>
                          <a:spcPct val="107000"/>
                        </a:lnSpc>
                        <a:spcAft>
                          <a:spcPts val="0"/>
                        </a:spcAft>
                      </a:pPr>
                      <a:r>
                        <a:rPr lang="es-CO" sz="1000" b="1" dirty="0">
                          <a:solidFill>
                            <a:schemeClr val="tx1"/>
                          </a:solidFill>
                          <a:effectLst/>
                        </a:rPr>
                        <a:t>Historia de usuario 1 (HU-D1):</a:t>
                      </a:r>
                      <a:endParaRPr lang="es-CO"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05945907"/>
                  </a:ext>
                </a:extLst>
              </a:tr>
              <a:tr h="0">
                <a:tc>
                  <a:txBody>
                    <a:bodyPr/>
                    <a:lstStyle/>
                    <a:p>
                      <a:pPr algn="just">
                        <a:lnSpc>
                          <a:spcPct val="107000"/>
                        </a:lnSpc>
                        <a:spcAft>
                          <a:spcPts val="0"/>
                        </a:spcAft>
                      </a:pPr>
                      <a:r>
                        <a:rPr lang="es-CO" sz="1000" b="0" dirty="0">
                          <a:solidFill>
                            <a:schemeClr val="tx1"/>
                          </a:solidFill>
                          <a:effectLst/>
                        </a:rPr>
                        <a:t>Como usuario individual cuando seleccione la opción de buscar sitio de parqueo dado que el sistema opera normalmente quiero obtener el lugar ofrecido por Nidoo para parquear, el sistema debe responder el 97 % de las veces.</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7902701"/>
                  </a:ext>
                </a:extLst>
              </a:tr>
              <a:tr h="0">
                <a:tc>
                  <a:txBody>
                    <a:bodyPr/>
                    <a:lstStyle/>
                    <a:p>
                      <a:pPr algn="ctr">
                        <a:lnSpc>
                          <a:spcPct val="107000"/>
                        </a:lnSpc>
                        <a:spcAft>
                          <a:spcPts val="0"/>
                        </a:spcAft>
                      </a:pPr>
                      <a:r>
                        <a:rPr lang="es-CO" sz="1000" b="1" dirty="0">
                          <a:solidFill>
                            <a:schemeClr val="tx1"/>
                          </a:solidFill>
                          <a:effectLst/>
                        </a:rPr>
                        <a:t>Historia de usuario 2 (HU-D2):</a:t>
                      </a:r>
                      <a:endParaRPr lang="es-CO"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747829247"/>
                  </a:ext>
                </a:extLst>
              </a:tr>
              <a:tr h="0">
                <a:tc>
                  <a:txBody>
                    <a:bodyPr/>
                    <a:lstStyle/>
                    <a:p>
                      <a:pPr algn="just">
                        <a:lnSpc>
                          <a:spcPct val="107000"/>
                        </a:lnSpc>
                        <a:spcAft>
                          <a:spcPts val="0"/>
                        </a:spcAft>
                      </a:pPr>
                      <a:r>
                        <a:rPr lang="es-CO" sz="1000" b="0" dirty="0">
                          <a:solidFill>
                            <a:schemeClr val="tx1"/>
                          </a:solidFill>
                          <a:effectLst/>
                        </a:rPr>
                        <a:t>Como oferente cuando selecciona la opción de autorizar usuario dado que el sistema opera normalmente quiero que el sistema me indique si el usuario viene a parquear en el sitio designado para apartar el lugar, el sistema debe responder el 98 % de las veces.</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832654"/>
                  </a:ext>
                </a:extLst>
              </a:tr>
              <a:tr h="0">
                <a:tc>
                  <a:txBody>
                    <a:bodyPr/>
                    <a:lstStyle/>
                    <a:p>
                      <a:pPr algn="ctr">
                        <a:lnSpc>
                          <a:spcPct val="107000"/>
                        </a:lnSpc>
                        <a:spcAft>
                          <a:spcPts val="0"/>
                        </a:spcAft>
                      </a:pPr>
                      <a:r>
                        <a:rPr lang="es-CO" sz="1000" b="1" dirty="0">
                          <a:solidFill>
                            <a:schemeClr val="tx1"/>
                          </a:solidFill>
                          <a:effectLst/>
                        </a:rPr>
                        <a:t>Historia de usuario 3 (HU-D3):</a:t>
                      </a:r>
                      <a:endParaRPr lang="es-CO"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9900964"/>
                  </a:ext>
                </a:extLst>
              </a:tr>
              <a:tr h="0">
                <a:tc>
                  <a:txBody>
                    <a:bodyPr/>
                    <a:lstStyle/>
                    <a:p>
                      <a:pPr algn="just">
                        <a:lnSpc>
                          <a:spcPct val="107000"/>
                        </a:lnSpc>
                        <a:spcAft>
                          <a:spcPts val="0"/>
                        </a:spcAft>
                      </a:pPr>
                      <a:r>
                        <a:rPr lang="es-CO" sz="1000" b="0" dirty="0">
                          <a:solidFill>
                            <a:schemeClr val="tx1"/>
                          </a:solidFill>
                          <a:effectLst/>
                        </a:rPr>
                        <a:t>Como usuario no inscrito cuando seleccione la opción de inscripción dado que el sistema opera normalmente quiero que el sistema me inscriba como usuario de Nidoo y me informe el éxito de la operación para utilizar mi parqueadero, el sistema debe responder el 97 % de las veces.</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2049011"/>
                  </a:ext>
                </a:extLst>
              </a:tr>
              <a:tr h="146050">
                <a:tc>
                  <a:txBody>
                    <a:bodyPr/>
                    <a:lstStyle/>
                    <a:p>
                      <a:pPr algn="ctr">
                        <a:lnSpc>
                          <a:spcPct val="107000"/>
                        </a:lnSpc>
                        <a:spcAft>
                          <a:spcPts val="0"/>
                        </a:spcAft>
                      </a:pPr>
                      <a:r>
                        <a:rPr lang="es-CO" sz="1000" b="1" dirty="0">
                          <a:solidFill>
                            <a:schemeClr val="tx1"/>
                          </a:solidFill>
                          <a:effectLst/>
                        </a:rPr>
                        <a:t>Historia de usuario 4 (HU-D4):</a:t>
                      </a:r>
                      <a:endParaRPr lang="es-CO"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1391519"/>
                  </a:ext>
                </a:extLst>
              </a:tr>
              <a:tr h="0">
                <a:tc>
                  <a:txBody>
                    <a:bodyPr/>
                    <a:lstStyle/>
                    <a:p>
                      <a:pPr algn="just">
                        <a:lnSpc>
                          <a:spcPct val="107000"/>
                        </a:lnSpc>
                        <a:spcAft>
                          <a:spcPts val="0"/>
                        </a:spcAft>
                      </a:pPr>
                      <a:r>
                        <a:rPr lang="es-CO" sz="1000" b="0" dirty="0">
                          <a:solidFill>
                            <a:schemeClr val="tx1"/>
                          </a:solidFill>
                          <a:effectLst/>
                        </a:rPr>
                        <a:t>Como cliente corporativo cuando seleccione la opción de crear un nuevo usuario corporativo en Nidoo dado que el sistema opera normalmente quiero que este inscriba a mi empleado y me informe el éxito de la operación para que él utilice un lugar de parqueo, el sistema debe responder el 96% de las veces.</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1717574"/>
                  </a:ext>
                </a:extLst>
              </a:tr>
              <a:tr h="146050">
                <a:tc>
                  <a:txBody>
                    <a:bodyPr/>
                    <a:lstStyle/>
                    <a:p>
                      <a:pPr algn="ctr">
                        <a:lnSpc>
                          <a:spcPct val="107000"/>
                        </a:lnSpc>
                        <a:spcAft>
                          <a:spcPts val="0"/>
                        </a:spcAft>
                      </a:pPr>
                      <a:r>
                        <a:rPr lang="es-CO" sz="1000" b="1" dirty="0">
                          <a:solidFill>
                            <a:schemeClr val="tx1"/>
                          </a:solidFill>
                          <a:effectLst/>
                        </a:rPr>
                        <a:t>Historia de usuario 5 (HU-D5):</a:t>
                      </a:r>
                      <a:endParaRPr lang="es-CO"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793472378"/>
                  </a:ext>
                </a:extLst>
              </a:tr>
              <a:tr h="0">
                <a:tc>
                  <a:txBody>
                    <a:bodyPr/>
                    <a:lstStyle/>
                    <a:p>
                      <a:pPr algn="just">
                        <a:lnSpc>
                          <a:spcPct val="107000"/>
                        </a:lnSpc>
                        <a:spcAft>
                          <a:spcPts val="0"/>
                        </a:spcAft>
                      </a:pPr>
                      <a:r>
                        <a:rPr lang="es-CO" sz="1000" b="0" dirty="0">
                          <a:solidFill>
                            <a:schemeClr val="tx1"/>
                          </a:solidFill>
                          <a:effectLst/>
                        </a:rPr>
                        <a:t>Como oferente cuando seleccione la opción de ofrecer espacios de parqueo a Nidoo dado que el sistema opera normalmente quiero este registre mis sitios de parqueo para que sean utilizados por sus usuarios, el sistema debe responder el 96 % de las veces.</a:t>
                      </a:r>
                      <a:endParaRPr lang="es-CO"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9813265"/>
                  </a:ext>
                </a:extLst>
              </a:tr>
            </a:tbl>
          </a:graphicData>
        </a:graphic>
      </p:graphicFrame>
      <p:sp>
        <p:nvSpPr>
          <p:cNvPr id="4" name="Marcador de número de diapositiva 3">
            <a:extLst>
              <a:ext uri="{FF2B5EF4-FFF2-40B4-BE49-F238E27FC236}">
                <a16:creationId xmlns:a16="http://schemas.microsoft.com/office/drawing/2014/main" id="{B4C169B5-97B8-4AA8-A7F8-9AE5F32F207B}"/>
              </a:ext>
            </a:extLst>
          </p:cNvPr>
          <p:cNvSpPr>
            <a:spLocks noGrp="1"/>
          </p:cNvSpPr>
          <p:nvPr>
            <p:ph type="sldNum" sz="quarter" idx="12"/>
          </p:nvPr>
        </p:nvSpPr>
        <p:spPr/>
        <p:txBody>
          <a:bodyPr/>
          <a:lstStyle/>
          <a:p>
            <a:pPr>
              <a:defRPr/>
            </a:pPr>
            <a:fld id="{33D6FAE7-6D28-634A-9EBA-689189ACDE33}" type="slidenum">
              <a:rPr lang="en-US" smtClean="0"/>
              <a:pPr>
                <a:defRPr/>
              </a:pPr>
              <a:t>12</a:t>
            </a:fld>
            <a:endParaRPr lang="en-US"/>
          </a:p>
        </p:txBody>
      </p:sp>
    </p:spTree>
    <p:extLst>
      <p:ext uri="{BB962C8B-B14F-4D97-AF65-F5344CB8AC3E}">
        <p14:creationId xmlns:p14="http://schemas.microsoft.com/office/powerpoint/2010/main" val="83514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92162"/>
          </a:xfrm>
        </p:spPr>
        <p:txBody>
          <a:bodyPr/>
          <a:lstStyle/>
          <a:p>
            <a:pPr lvl="0"/>
            <a:r>
              <a:rPr lang="es-MX" dirty="0"/>
              <a:t>Restricciones de negocio</a:t>
            </a:r>
          </a:p>
        </p:txBody>
      </p:sp>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13</a:t>
            </a:fld>
            <a:endParaRPr lang="en-US"/>
          </a:p>
        </p:txBody>
      </p:sp>
      <p:sp>
        <p:nvSpPr>
          <p:cNvPr id="5" name="Rectángulo 4">
            <a:extLst>
              <a:ext uri="{FF2B5EF4-FFF2-40B4-BE49-F238E27FC236}">
                <a16:creationId xmlns:a16="http://schemas.microsoft.com/office/drawing/2014/main" id="{F203972C-B158-47FB-9C57-6E8333A6A162}"/>
              </a:ext>
            </a:extLst>
          </p:cNvPr>
          <p:cNvSpPr/>
          <p:nvPr/>
        </p:nvSpPr>
        <p:spPr>
          <a:xfrm>
            <a:off x="2286000" y="3276600"/>
            <a:ext cx="4572000" cy="1734706"/>
          </a:xfrm>
          <a:prstGeom prst="rect">
            <a:avLst/>
          </a:prstGeom>
        </p:spPr>
        <p:txBody>
          <a:bodyPr>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El proyecto debe estar terminado en 12 meses</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2 millones en costos mensuales de Amazon referentes a infraestructura</a:t>
            </a:r>
          </a:p>
          <a:p>
            <a:pPr marL="342900" lvl="0" indent="-342900">
              <a:lnSpc>
                <a:spcPct val="107000"/>
              </a:lnSpc>
              <a:spcAft>
                <a:spcPts val="800"/>
              </a:spcAft>
              <a:buSzPts val="1000"/>
              <a:buFont typeface="Symbol" panose="05050102010706020507" pitchFamily="18" charset="2"/>
              <a:buChar char=""/>
              <a:tabLst>
                <a:tab pos="457200" algn="l"/>
              </a:tabLst>
            </a:pP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015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229600" cy="792162"/>
          </a:xfrm>
        </p:spPr>
        <p:txBody>
          <a:bodyPr/>
          <a:lstStyle/>
          <a:p>
            <a:pPr lvl="0"/>
            <a:r>
              <a:rPr lang="es-MX" dirty="0"/>
              <a:t>Restricciones de tecnología</a:t>
            </a:r>
          </a:p>
        </p:txBody>
      </p:sp>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14</a:t>
            </a:fld>
            <a:endParaRPr lang="en-US"/>
          </a:p>
        </p:txBody>
      </p:sp>
      <p:sp>
        <p:nvSpPr>
          <p:cNvPr id="3" name="Rectángulo 2">
            <a:extLst>
              <a:ext uri="{FF2B5EF4-FFF2-40B4-BE49-F238E27FC236}">
                <a16:creationId xmlns:a16="http://schemas.microsoft.com/office/drawing/2014/main" id="{0CCF1E87-5F85-4ABF-BBD4-385B67657D23}"/>
              </a:ext>
            </a:extLst>
          </p:cNvPr>
          <p:cNvSpPr/>
          <p:nvPr/>
        </p:nvSpPr>
        <p:spPr>
          <a:xfrm>
            <a:off x="2286000" y="2545906"/>
            <a:ext cx="4572000" cy="2062552"/>
          </a:xfrm>
          <a:prstGeom prst="rect">
            <a:avLst/>
          </a:prstGeom>
        </p:spPr>
        <p:txBody>
          <a:bodyPr>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s-MX" dirty="0" err="1">
                <a:solidFill>
                  <a:srgbClr val="212121"/>
                </a:solidFill>
                <a:latin typeface="inherit"/>
                <a:ea typeface="Calibri" panose="020F0502020204030204" pitchFamily="34" charset="0"/>
                <a:cs typeface="Times New Roman" panose="02020603050405020304" pitchFamily="18" charset="0"/>
              </a:rPr>
              <a:t>Nidoo</a:t>
            </a:r>
            <a:r>
              <a:rPr lang="es-MX" dirty="0">
                <a:solidFill>
                  <a:srgbClr val="212121"/>
                </a:solidFill>
                <a:latin typeface="inherit"/>
                <a:ea typeface="Calibri" panose="020F0502020204030204" pitchFamily="34" charset="0"/>
                <a:cs typeface="Times New Roman" panose="02020603050405020304" pitchFamily="18" charset="0"/>
              </a:rPr>
              <a:t> usa </a:t>
            </a:r>
            <a:r>
              <a:rPr lang="es-MX" dirty="0" err="1">
                <a:solidFill>
                  <a:srgbClr val="212121"/>
                </a:solidFill>
                <a:latin typeface="inherit"/>
                <a:ea typeface="Calibri" panose="020F0502020204030204" pitchFamily="34" charset="0"/>
                <a:cs typeface="Times New Roman" panose="02020603050405020304" pitchFamily="18" charset="0"/>
              </a:rPr>
              <a:t>Allegra</a:t>
            </a:r>
            <a:r>
              <a:rPr lang="es-MX" dirty="0">
                <a:solidFill>
                  <a:srgbClr val="212121"/>
                </a:solidFill>
                <a:latin typeface="inherit"/>
                <a:ea typeface="Calibri" panose="020F0502020204030204" pitchFamily="34" charset="0"/>
                <a:cs typeface="Times New Roman" panose="02020603050405020304" pitchFamily="18" charset="0"/>
              </a:rPr>
              <a:t> para contabilidad y </a:t>
            </a:r>
            <a:r>
              <a:rPr lang="es-MX" dirty="0" err="1">
                <a:solidFill>
                  <a:srgbClr val="212121"/>
                </a:solidFill>
                <a:latin typeface="inherit"/>
                <a:ea typeface="Calibri" panose="020F0502020204030204" pitchFamily="34" charset="0"/>
                <a:cs typeface="Times New Roman" panose="02020603050405020304" pitchFamily="18" charset="0"/>
              </a:rPr>
              <a:t>pipedrive</a:t>
            </a:r>
            <a:r>
              <a:rPr lang="es-MX" dirty="0">
                <a:solidFill>
                  <a:srgbClr val="212121"/>
                </a:solidFill>
                <a:latin typeface="inherit"/>
                <a:ea typeface="Calibri" panose="020F0502020204030204" pitchFamily="34" charset="0"/>
                <a:cs typeface="Times New Roman" panose="02020603050405020304" pitchFamily="18" charset="0"/>
              </a:rPr>
              <a:t> como CRM. </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a:solidFill>
                  <a:srgbClr val="212121"/>
                </a:solidFill>
                <a:latin typeface="inherit"/>
                <a:ea typeface="Calibri" panose="020F0502020204030204" pitchFamily="34" charset="0"/>
                <a:cs typeface="Times New Roman" panose="02020603050405020304" pitchFamily="18" charset="0"/>
              </a:rPr>
              <a:t>Para campañas de mercadeo </a:t>
            </a:r>
            <a:r>
              <a:rPr lang="es-MX" dirty="0" err="1">
                <a:solidFill>
                  <a:srgbClr val="212121"/>
                </a:solidFill>
                <a:latin typeface="inherit"/>
                <a:ea typeface="Calibri" panose="020F0502020204030204" pitchFamily="34" charset="0"/>
                <a:cs typeface="Times New Roman" panose="02020603050405020304" pitchFamily="18" charset="0"/>
              </a:rPr>
              <a:t>Nidoo</a:t>
            </a:r>
            <a:r>
              <a:rPr lang="es-MX" dirty="0">
                <a:solidFill>
                  <a:srgbClr val="212121"/>
                </a:solidFill>
                <a:latin typeface="inherit"/>
                <a:ea typeface="Calibri" panose="020F0502020204030204" pitchFamily="34" charset="0"/>
                <a:cs typeface="Times New Roman" panose="02020603050405020304" pitchFamily="18" charset="0"/>
              </a:rPr>
              <a:t> utiliza </a:t>
            </a:r>
            <a:r>
              <a:rPr lang="es-MX" dirty="0" err="1">
                <a:solidFill>
                  <a:srgbClr val="212121"/>
                </a:solidFill>
                <a:latin typeface="inherit"/>
                <a:ea typeface="Calibri" panose="020F0502020204030204" pitchFamily="34" charset="0"/>
                <a:cs typeface="Times New Roman" panose="02020603050405020304" pitchFamily="18" charset="0"/>
              </a:rPr>
              <a:t>hoot</a:t>
            </a:r>
            <a:r>
              <a:rPr lang="es-MX" dirty="0">
                <a:solidFill>
                  <a:srgbClr val="212121"/>
                </a:solidFill>
                <a:latin typeface="inherit"/>
                <a:ea typeface="Calibri" panose="020F0502020204030204" pitchFamily="34" charset="0"/>
                <a:cs typeface="Times New Roman" panose="02020603050405020304" pitchFamily="18" charset="0"/>
              </a:rPr>
              <a:t> suite gratis y active </a:t>
            </a:r>
            <a:r>
              <a:rPr lang="es-MX" dirty="0" err="1">
                <a:solidFill>
                  <a:srgbClr val="212121"/>
                </a:solidFill>
                <a:latin typeface="inherit"/>
                <a:ea typeface="Calibri" panose="020F0502020204030204" pitchFamily="34" charset="0"/>
                <a:cs typeface="Times New Roman" panose="02020603050405020304" pitchFamily="18" charset="0"/>
              </a:rPr>
              <a:t>campaign</a:t>
            </a:r>
            <a:r>
              <a:rPr lang="es-MX" dirty="0">
                <a:solidFill>
                  <a:srgbClr val="212121"/>
                </a:solidFill>
                <a:latin typeface="inherit"/>
                <a:ea typeface="Calibri" panose="020F0502020204030204" pitchFamily="34" charset="0"/>
                <a:cs typeface="Times New Roman" panose="02020603050405020304" pitchFamily="18" charset="0"/>
              </a:rPr>
              <a:t>. </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a:solidFill>
                  <a:srgbClr val="212121"/>
                </a:solidFill>
                <a:latin typeface="inherit"/>
                <a:ea typeface="Calibri" panose="020F0502020204030204" pitchFamily="34" charset="0"/>
                <a:cs typeface="Times New Roman" panose="02020603050405020304" pitchFamily="18" charset="0"/>
              </a:rPr>
              <a:t>Para controlador de versiones </a:t>
            </a:r>
            <a:r>
              <a:rPr lang="es-MX" dirty="0" err="1">
                <a:solidFill>
                  <a:srgbClr val="212121"/>
                </a:solidFill>
                <a:latin typeface="inherit"/>
                <a:ea typeface="Calibri" panose="020F0502020204030204" pitchFamily="34" charset="0"/>
                <a:cs typeface="Times New Roman" panose="02020603050405020304" pitchFamily="18" charset="0"/>
              </a:rPr>
              <a:t>Nidoo</a:t>
            </a:r>
            <a:r>
              <a:rPr lang="es-MX" dirty="0">
                <a:solidFill>
                  <a:srgbClr val="212121"/>
                </a:solidFill>
                <a:latin typeface="inherit"/>
                <a:ea typeface="Calibri" panose="020F0502020204030204" pitchFamily="34" charset="0"/>
                <a:cs typeface="Times New Roman" panose="02020603050405020304" pitchFamily="18" charset="0"/>
              </a:rPr>
              <a:t> utiliza </a:t>
            </a:r>
            <a:r>
              <a:rPr lang="es-MX" dirty="0" err="1">
                <a:solidFill>
                  <a:srgbClr val="212121"/>
                </a:solidFill>
                <a:latin typeface="inherit"/>
                <a:ea typeface="Calibri" panose="020F0502020204030204" pitchFamily="34" charset="0"/>
                <a:cs typeface="Times New Roman" panose="02020603050405020304" pitchFamily="18" charset="0"/>
              </a:rPr>
              <a:t>github</a:t>
            </a:r>
            <a:r>
              <a:rPr lang="es-MX" dirty="0">
                <a:solidFill>
                  <a:srgbClr val="212121"/>
                </a:solidFill>
                <a:latin typeface="inherit"/>
                <a:ea typeface="Calibri" panose="020F0502020204030204" pitchFamily="34" charset="0"/>
                <a:cs typeface="Times New Roman" panose="02020603050405020304" pitchFamily="18" charset="0"/>
              </a:rPr>
              <a:t>.</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5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15</a:t>
            </a:fld>
            <a:endParaRPr lang="en-US"/>
          </a:p>
        </p:txBody>
      </p:sp>
      <p:sp>
        <p:nvSpPr>
          <p:cNvPr id="7" name="Title 1">
            <a:extLst>
              <a:ext uri="{FF2B5EF4-FFF2-40B4-BE49-F238E27FC236}">
                <a16:creationId xmlns:a16="http://schemas.microsoft.com/office/drawing/2014/main" id="{702B3A2E-9CAB-4C8D-8CDB-A1C0BC07DCD9}"/>
              </a:ext>
            </a:extLst>
          </p:cNvPr>
          <p:cNvSpPr>
            <a:spLocks noGrp="1"/>
          </p:cNvSpPr>
          <p:nvPr>
            <p:ph type="title"/>
          </p:nvPr>
        </p:nvSpPr>
        <p:spPr>
          <a:xfrm>
            <a:off x="685800" y="2514600"/>
            <a:ext cx="8229600" cy="792162"/>
          </a:xfrm>
        </p:spPr>
        <p:txBody>
          <a:bodyPr/>
          <a:lstStyle/>
          <a:p>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modelo de contexto </a:t>
            </a:r>
            <a:endParaRPr lang="es-MX" dirty="0"/>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Tree>
    <p:extLst>
      <p:ext uri="{BB962C8B-B14F-4D97-AF65-F5344CB8AC3E}">
        <p14:creationId xmlns:p14="http://schemas.microsoft.com/office/powerpoint/2010/main" val="86179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16</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pic>
        <p:nvPicPr>
          <p:cNvPr id="9" name="Marcador de contenido 5">
            <a:extLst>
              <a:ext uri="{FF2B5EF4-FFF2-40B4-BE49-F238E27FC236}">
                <a16:creationId xmlns:a16="http://schemas.microsoft.com/office/drawing/2014/main" id="{97C302E8-A5B1-4A37-9CEC-AFC243AC4E12}"/>
              </a:ext>
            </a:extLst>
          </p:cNvPr>
          <p:cNvPicPr>
            <a:picLocks noGrp="1" noChangeAspect="1"/>
          </p:cNvPicPr>
          <p:nvPr>
            <p:ph idx="1"/>
          </p:nvPr>
        </p:nvPicPr>
        <p:blipFill>
          <a:blip r:embed="rId2"/>
          <a:stretch>
            <a:fillRect/>
          </a:stretch>
        </p:blipFill>
        <p:spPr>
          <a:xfrm>
            <a:off x="1460979" y="762000"/>
            <a:ext cx="6222042" cy="4598487"/>
          </a:xfrm>
        </p:spPr>
      </p:pic>
    </p:spTree>
    <p:extLst>
      <p:ext uri="{BB962C8B-B14F-4D97-AF65-F5344CB8AC3E}">
        <p14:creationId xmlns:p14="http://schemas.microsoft.com/office/powerpoint/2010/main" val="9425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17</a:t>
            </a:fld>
            <a:endParaRPr lang="en-US"/>
          </a:p>
        </p:txBody>
      </p:sp>
      <p:sp>
        <p:nvSpPr>
          <p:cNvPr id="7" name="Title 1">
            <a:extLst>
              <a:ext uri="{FF2B5EF4-FFF2-40B4-BE49-F238E27FC236}">
                <a16:creationId xmlns:a16="http://schemas.microsoft.com/office/drawing/2014/main" id="{702B3A2E-9CAB-4C8D-8CDB-A1C0BC07DCD9}"/>
              </a:ext>
            </a:extLst>
          </p:cNvPr>
          <p:cNvSpPr>
            <a:spLocks noGrp="1"/>
          </p:cNvSpPr>
          <p:nvPr>
            <p:ph type="title"/>
          </p:nvPr>
        </p:nvSpPr>
        <p:spPr>
          <a:xfrm>
            <a:off x="685800" y="2514600"/>
            <a:ext cx="8229600" cy="792162"/>
          </a:xfrm>
        </p:spPr>
        <p:txBody>
          <a:bodyPr/>
          <a:lstStyle/>
          <a:p>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Modelo de dominio</a:t>
            </a:r>
            <a:endParaRPr lang="es-MX" dirty="0"/>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Tree>
    <p:extLst>
      <p:ext uri="{BB962C8B-B14F-4D97-AF65-F5344CB8AC3E}">
        <p14:creationId xmlns:p14="http://schemas.microsoft.com/office/powerpoint/2010/main" val="302194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18</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Tree>
    <p:extLst>
      <p:ext uri="{BB962C8B-B14F-4D97-AF65-F5344CB8AC3E}">
        <p14:creationId xmlns:p14="http://schemas.microsoft.com/office/powerpoint/2010/main" val="390979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19</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9" name="Title 1">
            <a:extLst>
              <a:ext uri="{FF2B5EF4-FFF2-40B4-BE49-F238E27FC236}">
                <a16:creationId xmlns:a16="http://schemas.microsoft.com/office/drawing/2014/main" id="{BE4E00B6-6466-4F8C-AF8A-251C9911B399}"/>
              </a:ext>
            </a:extLst>
          </p:cNvPr>
          <p:cNvSpPr txBox="1">
            <a:spLocks/>
          </p:cNvSpPr>
          <p:nvPr/>
        </p:nvSpPr>
        <p:spPr bwMode="auto">
          <a:xfrm>
            <a:off x="685800" y="2514600"/>
            <a:ext cx="8229600"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a:lstStyle>
          <a:p>
            <a:r>
              <a:rPr lang="es-MX" kern="0"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Modelo </a:t>
            </a:r>
          </a:p>
          <a:p>
            <a:r>
              <a:rPr lang="es-MX" kern="0"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Componente-Conector</a:t>
            </a:r>
            <a:endParaRPr lang="es-MX" kern="0" dirty="0"/>
          </a:p>
        </p:txBody>
      </p:sp>
    </p:spTree>
    <p:extLst>
      <p:ext uri="{BB962C8B-B14F-4D97-AF65-F5344CB8AC3E}">
        <p14:creationId xmlns:p14="http://schemas.microsoft.com/office/powerpoint/2010/main" val="365161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792162"/>
          </a:xfrm>
        </p:spPr>
        <p:txBody>
          <a:bodyPr/>
          <a:lstStyle/>
          <a:p>
            <a:pPr lvl="0"/>
            <a:r>
              <a:rPr lang="es-MX" dirty="0"/>
              <a:t>Listado de las historias de arquitectura (Backlog)</a:t>
            </a:r>
          </a:p>
        </p:txBody>
      </p:sp>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a:t>
            </a:fld>
            <a:endParaRPr lang="en-US"/>
          </a:p>
        </p:txBody>
      </p:sp>
    </p:spTree>
    <p:extLst>
      <p:ext uri="{BB962C8B-B14F-4D97-AF65-F5344CB8AC3E}">
        <p14:creationId xmlns:p14="http://schemas.microsoft.com/office/powerpoint/2010/main" val="40801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20</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pic>
        <p:nvPicPr>
          <p:cNvPr id="3" name="Imagen 2">
            <a:extLst>
              <a:ext uri="{FF2B5EF4-FFF2-40B4-BE49-F238E27FC236}">
                <a16:creationId xmlns:a16="http://schemas.microsoft.com/office/drawing/2014/main" id="{4EC401A4-F8D9-44C3-9600-FEAA6BDE0992}"/>
              </a:ext>
            </a:extLst>
          </p:cNvPr>
          <p:cNvPicPr>
            <a:picLocks noChangeAspect="1"/>
          </p:cNvPicPr>
          <p:nvPr/>
        </p:nvPicPr>
        <p:blipFill>
          <a:blip r:embed="rId3"/>
          <a:stretch>
            <a:fillRect/>
          </a:stretch>
        </p:blipFill>
        <p:spPr>
          <a:xfrm>
            <a:off x="725090" y="1087933"/>
            <a:ext cx="7693819" cy="4682134"/>
          </a:xfrm>
          <a:prstGeom prst="rect">
            <a:avLst/>
          </a:prstGeom>
        </p:spPr>
      </p:pic>
    </p:spTree>
    <p:extLst>
      <p:ext uri="{BB962C8B-B14F-4D97-AF65-F5344CB8AC3E}">
        <p14:creationId xmlns:p14="http://schemas.microsoft.com/office/powerpoint/2010/main" val="5956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21</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9" name="Title 1">
            <a:extLst>
              <a:ext uri="{FF2B5EF4-FFF2-40B4-BE49-F238E27FC236}">
                <a16:creationId xmlns:a16="http://schemas.microsoft.com/office/drawing/2014/main" id="{BE4E00B6-6466-4F8C-AF8A-251C9911B399}"/>
              </a:ext>
            </a:extLst>
          </p:cNvPr>
          <p:cNvSpPr txBox="1">
            <a:spLocks/>
          </p:cNvSpPr>
          <p:nvPr/>
        </p:nvSpPr>
        <p:spPr bwMode="auto">
          <a:xfrm>
            <a:off x="685800" y="2514600"/>
            <a:ext cx="8229600"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a:lstStyle>
          <a:p>
            <a:r>
              <a:rPr lang="es-MX" kern="0"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Modelo </a:t>
            </a:r>
          </a:p>
          <a:p>
            <a:r>
              <a:rPr lang="es-MX" kern="0" dirty="0">
                <a:solidFill>
                  <a:srgbClr val="000000"/>
                </a:solidFill>
                <a:latin typeface="Trebuchet MS" panose="020B0603020202020204" pitchFamily="34" charset="0"/>
                <a:cs typeface="Times New Roman" panose="02020603050405020304" pitchFamily="18" charset="0"/>
              </a:rPr>
              <a:t>De Despliegue</a:t>
            </a:r>
            <a:endParaRPr lang="es-MX" kern="0" dirty="0"/>
          </a:p>
        </p:txBody>
      </p:sp>
    </p:spTree>
    <p:extLst>
      <p:ext uri="{BB962C8B-B14F-4D97-AF65-F5344CB8AC3E}">
        <p14:creationId xmlns:p14="http://schemas.microsoft.com/office/powerpoint/2010/main" val="382576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22</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pic>
        <p:nvPicPr>
          <p:cNvPr id="5" name="Imagen 4">
            <a:extLst>
              <a:ext uri="{FF2B5EF4-FFF2-40B4-BE49-F238E27FC236}">
                <a16:creationId xmlns:a16="http://schemas.microsoft.com/office/drawing/2014/main" id="{6F61E1C3-8600-459D-A16A-6C02CCA5BD42}"/>
              </a:ext>
            </a:extLst>
          </p:cNvPr>
          <p:cNvPicPr>
            <a:picLocks noChangeAspect="1"/>
          </p:cNvPicPr>
          <p:nvPr/>
        </p:nvPicPr>
        <p:blipFill rotWithShape="1">
          <a:blip r:embed="rId2">
            <a:extLst>
              <a:ext uri="{28A0092B-C50C-407E-A947-70E740481C1C}">
                <a14:useLocalDpi xmlns:a14="http://schemas.microsoft.com/office/drawing/2010/main" val="0"/>
              </a:ext>
            </a:extLst>
          </a:blip>
          <a:srcRect b="8144"/>
          <a:stretch/>
        </p:blipFill>
        <p:spPr>
          <a:xfrm>
            <a:off x="1509455" y="838200"/>
            <a:ext cx="6367463" cy="4525963"/>
          </a:xfrm>
          <a:prstGeom prst="rect">
            <a:avLst/>
          </a:prstGeom>
        </p:spPr>
      </p:pic>
    </p:spTree>
    <p:extLst>
      <p:ext uri="{BB962C8B-B14F-4D97-AF65-F5344CB8AC3E}">
        <p14:creationId xmlns:p14="http://schemas.microsoft.com/office/powerpoint/2010/main" val="255003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23</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5" name="Title 1">
            <a:extLst>
              <a:ext uri="{FF2B5EF4-FFF2-40B4-BE49-F238E27FC236}">
                <a16:creationId xmlns:a16="http://schemas.microsoft.com/office/drawing/2014/main" id="{0B3AEA36-C9B9-4733-88C4-6167AA654B17}"/>
              </a:ext>
            </a:extLst>
          </p:cNvPr>
          <p:cNvSpPr txBox="1">
            <a:spLocks/>
          </p:cNvSpPr>
          <p:nvPr/>
        </p:nvSpPr>
        <p:spPr bwMode="auto">
          <a:xfrm>
            <a:off x="685800" y="2514600"/>
            <a:ext cx="8229600"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a:lstStyle>
          <a:p>
            <a:r>
              <a:rPr lang="es-MX" kern="0" dirty="0">
                <a:solidFill>
                  <a:srgbClr val="000000"/>
                </a:solidFill>
                <a:latin typeface="Trebuchet MS" panose="020B0603020202020204" pitchFamily="34" charset="0"/>
                <a:cs typeface="Times New Roman" panose="02020603050405020304" pitchFamily="18" charset="0"/>
              </a:rPr>
              <a:t>Análisis de los aspectos que han funcionado en el equipo</a:t>
            </a:r>
            <a:endParaRPr lang="es-MX" kern="0" dirty="0"/>
          </a:p>
        </p:txBody>
      </p:sp>
    </p:spTree>
    <p:extLst>
      <p:ext uri="{BB962C8B-B14F-4D97-AF65-F5344CB8AC3E}">
        <p14:creationId xmlns:p14="http://schemas.microsoft.com/office/powerpoint/2010/main" val="1859250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24</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2" name="Rectángulo 1">
            <a:extLst>
              <a:ext uri="{FF2B5EF4-FFF2-40B4-BE49-F238E27FC236}">
                <a16:creationId xmlns:a16="http://schemas.microsoft.com/office/drawing/2014/main" id="{EA7A4D66-5F95-490F-BEAF-8ECC7AE0E360}"/>
              </a:ext>
            </a:extLst>
          </p:cNvPr>
          <p:cNvSpPr/>
          <p:nvPr/>
        </p:nvSpPr>
        <p:spPr>
          <a:xfrm>
            <a:off x="845087" y="533400"/>
            <a:ext cx="7696200" cy="5133200"/>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Reuniones presenciales o virtuales de acuerdo con la necesidad de cada trabajo.</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Grupo de </a:t>
            </a:r>
            <a:r>
              <a:rPr lang="es-MX" dirty="0" err="1">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Whatsapp</a:t>
            </a: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en dónde compartimos todas las dudas referentes al proyecto y cada uno de los trabajos desarrollados. Canal para planeación de reuniones.</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dirty="0" err="1">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Daily</a:t>
            </a: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para verificar el avance de cada integrante del equipo una vez a la semana.</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Grupo de </a:t>
            </a:r>
            <a:r>
              <a:rPr lang="es-MX" dirty="0" err="1">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Sharepoint</a:t>
            </a: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 (OneDrive, Outlook, Skype) para compartir el trabajo grupal e individual y trabajar de manera colaborativa. </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Colaboración en el equipo.</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Conocimiento sobre diferentes aspectos de tecnología como plataformas, infraestructura, software, por parte de cada uno de los integrantes del equipo.</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Lectura de todos los documentos que están planeados en el sprint por parte de cada uno de los integrantes del equipo.</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819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25</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5" name="Title 1">
            <a:extLst>
              <a:ext uri="{FF2B5EF4-FFF2-40B4-BE49-F238E27FC236}">
                <a16:creationId xmlns:a16="http://schemas.microsoft.com/office/drawing/2014/main" id="{0B3AEA36-C9B9-4733-88C4-6167AA654B17}"/>
              </a:ext>
            </a:extLst>
          </p:cNvPr>
          <p:cNvSpPr txBox="1">
            <a:spLocks/>
          </p:cNvSpPr>
          <p:nvPr/>
        </p:nvSpPr>
        <p:spPr bwMode="auto">
          <a:xfrm>
            <a:off x="685800" y="2514600"/>
            <a:ext cx="8229600"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a:lstStyle>
          <a:p>
            <a:r>
              <a:rPr lang="es-MX" kern="0" dirty="0">
                <a:solidFill>
                  <a:srgbClr val="000000"/>
                </a:solidFill>
                <a:latin typeface="Trebuchet MS" panose="020B0603020202020204" pitchFamily="34" charset="0"/>
                <a:cs typeface="Times New Roman" panose="02020603050405020304" pitchFamily="18" charset="0"/>
              </a:rPr>
              <a:t>Análisis de los aspectos que no han funcionado en el equipo</a:t>
            </a:r>
            <a:endParaRPr lang="es-MX" kern="0" dirty="0"/>
          </a:p>
        </p:txBody>
      </p:sp>
    </p:spTree>
    <p:extLst>
      <p:ext uri="{BB962C8B-B14F-4D97-AF65-F5344CB8AC3E}">
        <p14:creationId xmlns:p14="http://schemas.microsoft.com/office/powerpoint/2010/main" val="311908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26</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2" name="Rectángulo 1">
            <a:extLst>
              <a:ext uri="{FF2B5EF4-FFF2-40B4-BE49-F238E27FC236}">
                <a16:creationId xmlns:a16="http://schemas.microsoft.com/office/drawing/2014/main" id="{EA7A4D66-5F95-490F-BEAF-8ECC7AE0E360}"/>
              </a:ext>
            </a:extLst>
          </p:cNvPr>
          <p:cNvSpPr/>
          <p:nvPr/>
        </p:nvSpPr>
        <p:spPr>
          <a:xfrm>
            <a:off x="845087" y="533400"/>
            <a:ext cx="7696200" cy="961289"/>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Cumplimiento en asistencia a reuniones pactadas por lo que surge la necesidad de aplazar reuniones ya sea por motivos personales o compromisos laborales/académicos.</a:t>
            </a:r>
            <a:endParaRPr lang="es-MX"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277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27</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5" name="Title 1">
            <a:extLst>
              <a:ext uri="{FF2B5EF4-FFF2-40B4-BE49-F238E27FC236}">
                <a16:creationId xmlns:a16="http://schemas.microsoft.com/office/drawing/2014/main" id="{0B3AEA36-C9B9-4733-88C4-6167AA654B17}"/>
              </a:ext>
            </a:extLst>
          </p:cNvPr>
          <p:cNvSpPr txBox="1">
            <a:spLocks/>
          </p:cNvSpPr>
          <p:nvPr/>
        </p:nvSpPr>
        <p:spPr bwMode="auto">
          <a:xfrm>
            <a:off x="578387" y="838200"/>
            <a:ext cx="8229600"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a:lstStyle>
          <a:p>
            <a:r>
              <a:rPr lang="es-MX" kern="0" dirty="0">
                <a:solidFill>
                  <a:srgbClr val="000000"/>
                </a:solidFill>
                <a:latin typeface="Trebuchet MS" panose="020B0603020202020204" pitchFamily="34" charset="0"/>
                <a:cs typeface="Times New Roman" panose="02020603050405020304" pitchFamily="18" charset="0"/>
              </a:rPr>
              <a:t>Compromisos individuales</a:t>
            </a:r>
            <a:endParaRPr lang="es-MX" kern="0" dirty="0"/>
          </a:p>
        </p:txBody>
      </p:sp>
      <p:sp>
        <p:nvSpPr>
          <p:cNvPr id="2" name="Rectángulo 1">
            <a:extLst>
              <a:ext uri="{FF2B5EF4-FFF2-40B4-BE49-F238E27FC236}">
                <a16:creationId xmlns:a16="http://schemas.microsoft.com/office/drawing/2014/main" id="{F19D45AF-CD2C-4BD8-BDB0-F59A84E2711C}"/>
              </a:ext>
            </a:extLst>
          </p:cNvPr>
          <p:cNvSpPr/>
          <p:nvPr/>
        </p:nvSpPr>
        <p:spPr>
          <a:xfrm>
            <a:off x="2286000" y="2811977"/>
            <a:ext cx="4572000" cy="2031325"/>
          </a:xfrm>
          <a:prstGeom prst="rect">
            <a:avLst/>
          </a:prstGeom>
        </p:spPr>
        <p:txBody>
          <a:bodyPr>
            <a:spAutoFit/>
          </a:bodyPr>
          <a:lstStyle/>
          <a:p>
            <a:pPr marL="285750" indent="-285750">
              <a:buFont typeface="Arial" panose="020B0604020202020204" pitchFamily="34" charset="0"/>
              <a:buChar char="•"/>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Terminar las lecturas antes del martes de cada sprint.</a:t>
            </a:r>
          </a:p>
          <a:p>
            <a:pPr marL="285750" indent="-285750">
              <a:buFont typeface="Arial" panose="020B0604020202020204" pitchFamily="34" charset="0"/>
              <a:buChar char="•"/>
            </a:pPr>
            <a:r>
              <a:rPr lang="es-MX" dirty="0">
                <a:solidFill>
                  <a:srgbClr val="000000"/>
                </a:solidFill>
                <a:latin typeface="Trebuchet MS" panose="020B0603020202020204" pitchFamily="34" charset="0"/>
                <a:cs typeface="Times New Roman" panose="02020603050405020304" pitchFamily="18" charset="0"/>
              </a:rPr>
              <a:t>Entrega puntual de cada trabajo individual</a:t>
            </a:r>
          </a:p>
          <a:p>
            <a:pPr marL="285750" indent="-285750">
              <a:buFont typeface="Arial" panose="020B0604020202020204" pitchFamily="34" charset="0"/>
              <a:buChar char="•"/>
            </a:pPr>
            <a:r>
              <a:rPr lang="es-MX" dirty="0">
                <a:solidFill>
                  <a:srgbClr val="000000"/>
                </a:solidFill>
                <a:latin typeface="Trebuchet MS" panose="020B0603020202020204" pitchFamily="34" charset="0"/>
                <a:cs typeface="Times New Roman" panose="02020603050405020304" pitchFamily="18" charset="0"/>
              </a:rPr>
              <a:t>Socializar punto de vista </a:t>
            </a:r>
            <a:r>
              <a:rPr lang="es-CO" dirty="0">
                <a:solidFill>
                  <a:srgbClr val="000000"/>
                </a:solidFill>
                <a:latin typeface="Trebuchet MS" panose="020B0603020202020204" pitchFamily="34" charset="0"/>
                <a:cs typeface="Times New Roman" panose="02020603050405020304" pitchFamily="18" charset="0"/>
              </a:rPr>
              <a:t>al realizar el trabajo individual para mejor entendimiento por parte del grupo.</a:t>
            </a:r>
            <a:endParaRPr lang="es-MX" dirty="0"/>
          </a:p>
        </p:txBody>
      </p:sp>
    </p:spTree>
    <p:extLst>
      <p:ext uri="{BB962C8B-B14F-4D97-AF65-F5344CB8AC3E}">
        <p14:creationId xmlns:p14="http://schemas.microsoft.com/office/powerpoint/2010/main" val="387022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28</a:t>
            </a:fld>
            <a:endParaRPr lang="en-US"/>
          </a:p>
        </p:txBody>
      </p:sp>
      <p:sp>
        <p:nvSpPr>
          <p:cNvPr id="8" name="Rectángulo 7">
            <a:extLst>
              <a:ext uri="{FF2B5EF4-FFF2-40B4-BE49-F238E27FC236}">
                <a16:creationId xmlns:a16="http://schemas.microsoft.com/office/drawing/2014/main" id="{CF7C5E0C-C2DA-4247-A033-1B0BBE06A1C3}"/>
              </a:ext>
            </a:extLst>
          </p:cNvPr>
          <p:cNvSpPr/>
          <p:nvPr/>
        </p:nvSpPr>
        <p:spPr>
          <a:xfrm>
            <a:off x="4450813" y="3244334"/>
            <a:ext cx="242374" cy="369332"/>
          </a:xfrm>
          <a:prstGeom prst="rect">
            <a:avLst/>
          </a:prstGeom>
        </p:spPr>
        <p:txBody>
          <a:bodyPr wrap="none">
            <a:spAutoFit/>
          </a:bodyPr>
          <a:lstStyle/>
          <a:p>
            <a:r>
              <a:rPr lang="es-MX" dirty="0">
                <a:solidFill>
                  <a:srgbClr val="000000"/>
                </a:solidFill>
                <a:latin typeface="Times New Roman" panose="02020603050405020304" pitchFamily="18" charset="0"/>
              </a:rPr>
              <a:t> </a:t>
            </a:r>
            <a:endParaRPr lang="es-MX" dirty="0"/>
          </a:p>
        </p:txBody>
      </p:sp>
      <p:sp>
        <p:nvSpPr>
          <p:cNvPr id="5" name="Title 1">
            <a:extLst>
              <a:ext uri="{FF2B5EF4-FFF2-40B4-BE49-F238E27FC236}">
                <a16:creationId xmlns:a16="http://schemas.microsoft.com/office/drawing/2014/main" id="{0B3AEA36-C9B9-4733-88C4-6167AA654B17}"/>
              </a:ext>
            </a:extLst>
          </p:cNvPr>
          <p:cNvSpPr txBox="1">
            <a:spLocks/>
          </p:cNvSpPr>
          <p:nvPr/>
        </p:nvSpPr>
        <p:spPr bwMode="auto">
          <a:xfrm>
            <a:off x="578387" y="762000"/>
            <a:ext cx="8229600"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a:solidFill>
                  <a:schemeClr val="tx2"/>
                </a:solidFill>
                <a:latin typeface="+mj-lt"/>
                <a:ea typeface="+mj-ea"/>
                <a:cs typeface="ＭＳ Ｐゴシック" charset="0"/>
              </a:defRPr>
            </a:lvl1pPr>
            <a:lvl2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2pPr>
            <a:lvl3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3pPr>
            <a:lvl4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4pPr>
            <a:lvl5pPr algn="ctr" rtl="0" eaLnBrk="1" fontAlgn="base" hangingPunct="1">
              <a:spcBef>
                <a:spcPct val="0"/>
              </a:spcBef>
              <a:spcAft>
                <a:spcPct val="0"/>
              </a:spcAft>
              <a:defRPr sz="4800">
                <a:solidFill>
                  <a:schemeClr val="tx2"/>
                </a:solidFill>
                <a:latin typeface="Andy" charset="0"/>
                <a:ea typeface="ＭＳ Ｐゴシック" charset="0"/>
                <a:cs typeface="ＭＳ Ｐゴシック" charset="0"/>
              </a:defRPr>
            </a:lvl5pPr>
            <a:lvl6pPr marL="457200" algn="ctr" rtl="0" eaLnBrk="1" fontAlgn="base" hangingPunct="1">
              <a:spcBef>
                <a:spcPct val="0"/>
              </a:spcBef>
              <a:spcAft>
                <a:spcPct val="0"/>
              </a:spcAft>
              <a:defRPr sz="4800">
                <a:solidFill>
                  <a:schemeClr val="tx2"/>
                </a:solidFill>
                <a:latin typeface="Andy" charset="0"/>
                <a:ea typeface="ＭＳ Ｐゴシック" charset="0"/>
              </a:defRPr>
            </a:lvl6pPr>
            <a:lvl7pPr marL="914400" algn="ctr" rtl="0" eaLnBrk="1" fontAlgn="base" hangingPunct="1">
              <a:spcBef>
                <a:spcPct val="0"/>
              </a:spcBef>
              <a:spcAft>
                <a:spcPct val="0"/>
              </a:spcAft>
              <a:defRPr sz="4800">
                <a:solidFill>
                  <a:schemeClr val="tx2"/>
                </a:solidFill>
                <a:latin typeface="Andy" charset="0"/>
                <a:ea typeface="ＭＳ Ｐゴシック" charset="0"/>
              </a:defRPr>
            </a:lvl7pPr>
            <a:lvl8pPr marL="1371600" algn="ctr" rtl="0" eaLnBrk="1" fontAlgn="base" hangingPunct="1">
              <a:spcBef>
                <a:spcPct val="0"/>
              </a:spcBef>
              <a:spcAft>
                <a:spcPct val="0"/>
              </a:spcAft>
              <a:defRPr sz="4800">
                <a:solidFill>
                  <a:schemeClr val="tx2"/>
                </a:solidFill>
                <a:latin typeface="Andy" charset="0"/>
                <a:ea typeface="ＭＳ Ｐゴシック" charset="0"/>
              </a:defRPr>
            </a:lvl8pPr>
            <a:lvl9pPr marL="1828800" algn="ctr" rtl="0" eaLnBrk="1" fontAlgn="base" hangingPunct="1">
              <a:spcBef>
                <a:spcPct val="0"/>
              </a:spcBef>
              <a:spcAft>
                <a:spcPct val="0"/>
              </a:spcAft>
              <a:defRPr sz="4800">
                <a:solidFill>
                  <a:schemeClr val="tx2"/>
                </a:solidFill>
                <a:latin typeface="Andy" charset="0"/>
                <a:ea typeface="ＭＳ Ｐゴシック" charset="0"/>
              </a:defRPr>
            </a:lvl9pPr>
          </a:lstStyle>
          <a:p>
            <a:r>
              <a:rPr lang="es-MX" kern="0" dirty="0">
                <a:solidFill>
                  <a:srgbClr val="000000"/>
                </a:solidFill>
                <a:latin typeface="Trebuchet MS" panose="020B0603020202020204" pitchFamily="34" charset="0"/>
                <a:cs typeface="Times New Roman" panose="02020603050405020304" pitchFamily="18" charset="0"/>
              </a:rPr>
              <a:t>Compromisos grupales</a:t>
            </a:r>
            <a:endParaRPr lang="es-MX" kern="0" dirty="0"/>
          </a:p>
        </p:txBody>
      </p:sp>
      <p:sp>
        <p:nvSpPr>
          <p:cNvPr id="2" name="Rectángulo 1">
            <a:extLst>
              <a:ext uri="{FF2B5EF4-FFF2-40B4-BE49-F238E27FC236}">
                <a16:creationId xmlns:a16="http://schemas.microsoft.com/office/drawing/2014/main" id="{32C22A7E-CFC7-43E8-A4C7-C3BC7E65AD6F}"/>
              </a:ext>
            </a:extLst>
          </p:cNvPr>
          <p:cNvSpPr/>
          <p:nvPr/>
        </p:nvSpPr>
        <p:spPr>
          <a:xfrm>
            <a:off x="2286000" y="2652377"/>
            <a:ext cx="4572000" cy="3137526"/>
          </a:xfrm>
          <a:prstGeom prst="rect">
            <a:avLst/>
          </a:prstGeom>
        </p:spPr>
        <p:txBody>
          <a:bodyPr>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Reunirnos los miércoles para compartir el avance individual, ejecutar las tareas del sprint y planear los compromisos faltantes.</a:t>
            </a:r>
            <a:endParaRPr lang="es-MX"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Participar en la reunión de cada sábado (días en que no hay clase presencial) en el espacio destinado para la clase para llevar a cabo el desarrollo de cada entrega grupal y </a:t>
            </a:r>
            <a:r>
              <a:rPr lang="es-MX" dirty="0" err="1">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sprints</a:t>
            </a:r>
            <a:r>
              <a:rPr lang="es-MX"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75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BA99317-EB98-4971-BE88-031B5B8CC279}"/>
              </a:ext>
            </a:extLst>
          </p:cNvPr>
          <p:cNvGraphicFramePr>
            <a:graphicFrameLocks noGrp="1"/>
          </p:cNvGraphicFramePr>
          <p:nvPr>
            <p:extLst>
              <p:ext uri="{D42A27DB-BD31-4B8C-83A1-F6EECF244321}">
                <p14:modId xmlns:p14="http://schemas.microsoft.com/office/powerpoint/2010/main" val="762896164"/>
              </p:ext>
            </p:extLst>
          </p:nvPr>
        </p:nvGraphicFramePr>
        <p:xfrm>
          <a:off x="914400" y="381000"/>
          <a:ext cx="7772400" cy="5638798"/>
        </p:xfrm>
        <a:graphic>
          <a:graphicData uri="http://schemas.openxmlformats.org/drawingml/2006/table">
            <a:tbl>
              <a:tblPr/>
              <a:tblGrid>
                <a:gridCol w="7772400">
                  <a:extLst>
                    <a:ext uri="{9D8B030D-6E8A-4147-A177-3AD203B41FA5}">
                      <a16:colId xmlns:a16="http://schemas.microsoft.com/office/drawing/2014/main" val="3766034874"/>
                    </a:ext>
                  </a:extLst>
                </a:gridCol>
              </a:tblGrid>
              <a:tr h="253429">
                <a:tc>
                  <a:txBody>
                    <a:bodyPr/>
                    <a:lstStyle/>
                    <a:p>
                      <a:pPr algn="ctr" rtl="0" fontAlgn="base"/>
                      <a:r>
                        <a:rPr lang="es-CO" sz="800" b="1" i="0">
                          <a:effectLst/>
                          <a:latin typeface="Arial" panose="020B0604020202020204" pitchFamily="34" charset="0"/>
                        </a:rPr>
                        <a:t>Atributo de Calidad: </a:t>
                      </a:r>
                      <a:r>
                        <a:rPr lang="es-CO" sz="800" b="0" i="0">
                          <a:effectLst/>
                          <a:latin typeface="Arial" panose="020B0604020202020204" pitchFamily="34" charset="0"/>
                        </a:rPr>
                        <a:t>ESCALABILIDAD </a:t>
                      </a:r>
                      <a:endParaRPr lang="es-CO" sz="1500" b="0" i="0">
                        <a:effectLst/>
                      </a:endParaRPr>
                    </a:p>
                  </a:txBody>
                  <a:tcPr marL="76280" marR="76280" marT="38140" marB="3814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B4C6E7"/>
                    </a:solidFill>
                  </a:tcPr>
                </a:tc>
                <a:extLst>
                  <a:ext uri="{0D108BD9-81ED-4DB2-BD59-A6C34878D82A}">
                    <a16:rowId xmlns:a16="http://schemas.microsoft.com/office/drawing/2014/main" val="58606561"/>
                  </a:ext>
                </a:extLst>
              </a:tr>
              <a:tr h="253429">
                <a:tc>
                  <a:txBody>
                    <a:bodyPr/>
                    <a:lstStyle/>
                    <a:p>
                      <a:pPr algn="ctr" rtl="0" fontAlgn="base"/>
                      <a:r>
                        <a:rPr lang="es-CO" sz="800" b="1" i="0">
                          <a:effectLst/>
                          <a:latin typeface="Arial" panose="020B0604020202020204" pitchFamily="34" charset="0"/>
                        </a:rPr>
                        <a:t>Historia de usuario 1 (HU-E1):</a:t>
                      </a:r>
                      <a:r>
                        <a:rPr lang="es-CO" sz="800" b="0" i="0">
                          <a:effectLst/>
                          <a:latin typeface="Arial" panose="020B0604020202020204" pitchFamily="34" charset="0"/>
                        </a:rPr>
                        <a:t> </a:t>
                      </a:r>
                      <a:endParaRPr lang="es-CO" sz="1500" b="0" i="0">
                        <a:effectLst/>
                      </a:endParaRPr>
                    </a:p>
                  </a:txBody>
                  <a:tcPr marL="76280" marR="76280" marT="38140" marB="38140">
                    <a:lnL w="9525" cap="flat" cmpd="sng" algn="ctr">
                      <a:solidFill>
                        <a:srgbClr val="D864CB"/>
                      </a:solidFill>
                      <a:prstDash val="solid"/>
                      <a:round/>
                      <a:headEnd type="none" w="med" len="med"/>
                      <a:tailEnd type="none" w="med" len="med"/>
                    </a:lnL>
                    <a:lnR w="9525" cap="flat" cmpd="sng" algn="ctr">
                      <a:solidFill>
                        <a:srgbClr val="D864CB"/>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D864CB"/>
                      </a:solidFill>
                      <a:prstDash val="solid"/>
                      <a:round/>
                      <a:headEnd type="none" w="med" len="med"/>
                      <a:tailEnd type="none" w="med" len="med"/>
                    </a:lnB>
                    <a:solidFill>
                      <a:srgbClr val="D5DCE4"/>
                    </a:solidFill>
                  </a:tcPr>
                </a:tc>
                <a:extLst>
                  <a:ext uri="{0D108BD9-81ED-4DB2-BD59-A6C34878D82A}">
                    <a16:rowId xmlns:a16="http://schemas.microsoft.com/office/drawing/2014/main" val="2122395344"/>
                  </a:ext>
                </a:extLst>
              </a:tr>
              <a:tr h="728609">
                <a:tc>
                  <a:txBody>
                    <a:bodyPr/>
                    <a:lstStyle/>
                    <a:p>
                      <a:pPr algn="just" rtl="0" fontAlgn="base"/>
                      <a:r>
                        <a:rPr lang="es-MX" sz="800" b="0" i="1">
                          <a:effectLst/>
                          <a:latin typeface="Arial" panose="020B0604020202020204" pitchFamily="34" charset="0"/>
                        </a:rPr>
                        <a:t>Como</a:t>
                      </a:r>
                      <a:r>
                        <a:rPr lang="es-MX" sz="800" b="0" i="0">
                          <a:effectLst/>
                          <a:latin typeface="Arial" panose="020B0604020202020204" pitchFamily="34" charset="0"/>
                        </a:rPr>
                        <a:t> cliente individual, </a:t>
                      </a:r>
                      <a:r>
                        <a:rPr lang="es-MX" sz="800" b="0" i="1">
                          <a:effectLst/>
                          <a:latin typeface="Arial" panose="020B0604020202020204" pitchFamily="34" charset="0"/>
                        </a:rPr>
                        <a:t>quiero</a:t>
                      </a:r>
                      <a:r>
                        <a:rPr lang="es-MX" sz="800" b="0" i="0">
                          <a:effectLst/>
                          <a:latin typeface="Arial" panose="020B0604020202020204" pitchFamily="34" charset="0"/>
                        </a:rPr>
                        <a:t> ver todos los parqueaderos disponibles a una distancia menor o igual a 500 metros en la aplicación </a:t>
                      </a:r>
                      <a:r>
                        <a:rPr lang="es-MX" sz="800" b="0" i="1">
                          <a:effectLst/>
                          <a:latin typeface="Arial" panose="020B0604020202020204" pitchFamily="34" charset="0"/>
                        </a:rPr>
                        <a:t>cuando</a:t>
                      </a:r>
                      <a:r>
                        <a:rPr lang="es-MX" sz="800" b="0" i="0">
                          <a:effectLst/>
                          <a:latin typeface="Arial" panose="020B0604020202020204" pitchFamily="34" charset="0"/>
                        </a:rPr>
                        <a:t> seleccione la opción de buscar parqueaderos. </a:t>
                      </a:r>
                      <a:r>
                        <a:rPr lang="es-MX" sz="800" b="0" i="1">
                          <a:effectLst/>
                          <a:latin typeface="Arial" panose="020B0604020202020204" pitchFamily="34" charset="0"/>
                        </a:rPr>
                        <a:t>Esto debe suceder</a:t>
                      </a:r>
                      <a:r>
                        <a:rPr lang="es-MX" sz="800" b="0" i="0">
                          <a:effectLst/>
                          <a:latin typeface="Arial" panose="020B0604020202020204" pitchFamily="34" charset="0"/>
                        </a:rPr>
                        <a:t> en un tiempo no mayor a 15 segundos </a:t>
                      </a:r>
                      <a:r>
                        <a:rPr lang="es-MX" sz="800" b="0" i="1">
                          <a:effectLst/>
                          <a:latin typeface="Arial" panose="020B0604020202020204" pitchFamily="34" charset="0"/>
                        </a:rPr>
                        <a:t>dado que</a:t>
                      </a:r>
                      <a:r>
                        <a:rPr lang="es-MX" sz="800" b="0" i="0">
                          <a:effectLst/>
                          <a:latin typeface="Arial" panose="020B0604020202020204" pitchFamily="34" charset="0"/>
                        </a:rPr>
                        <a:t> el sistema es utilizado de manera concurrente en más de una ciudad. </a:t>
                      </a:r>
                      <a:endParaRPr lang="es-MX" sz="1500" b="0" i="0">
                        <a:effectLst/>
                      </a:endParaRPr>
                    </a:p>
                  </a:txBody>
                  <a:tcPr marL="76280" marR="76280" marT="38140" marB="38140">
                    <a:lnL w="9525" cap="flat" cmpd="sng" algn="ctr">
                      <a:solidFill>
                        <a:srgbClr val="1063CB"/>
                      </a:solidFill>
                      <a:prstDash val="solid"/>
                      <a:round/>
                      <a:headEnd type="none" w="med" len="med"/>
                      <a:tailEnd type="none" w="med" len="med"/>
                    </a:lnL>
                    <a:lnR w="9525" cap="flat" cmpd="sng" algn="ctr">
                      <a:solidFill>
                        <a:srgbClr val="1063CB"/>
                      </a:solidFill>
                      <a:prstDash val="solid"/>
                      <a:round/>
                      <a:headEnd type="none" w="med" len="med"/>
                      <a:tailEnd type="none" w="med" len="med"/>
                    </a:lnR>
                    <a:lnT w="9525" cap="flat" cmpd="sng" algn="ctr">
                      <a:solidFill>
                        <a:srgbClr val="D864CB"/>
                      </a:solidFill>
                      <a:prstDash val="solid"/>
                      <a:round/>
                      <a:headEnd type="none" w="med" len="med"/>
                      <a:tailEnd type="none" w="med" len="med"/>
                    </a:lnT>
                    <a:lnB w="9525" cap="flat" cmpd="sng" algn="ctr">
                      <a:solidFill>
                        <a:srgbClr val="1063CB"/>
                      </a:solidFill>
                      <a:prstDash val="solid"/>
                      <a:round/>
                      <a:headEnd type="none" w="med" len="med"/>
                      <a:tailEnd type="none" w="med" len="med"/>
                    </a:lnB>
                  </a:tcPr>
                </a:tc>
                <a:extLst>
                  <a:ext uri="{0D108BD9-81ED-4DB2-BD59-A6C34878D82A}">
                    <a16:rowId xmlns:a16="http://schemas.microsoft.com/office/drawing/2014/main" val="1258766152"/>
                  </a:ext>
                </a:extLst>
              </a:tr>
              <a:tr h="253429">
                <a:tc>
                  <a:txBody>
                    <a:bodyPr/>
                    <a:lstStyle/>
                    <a:p>
                      <a:pPr algn="ctr" rtl="0" fontAlgn="base"/>
                      <a:r>
                        <a:rPr lang="es-CO" sz="800" b="1" i="0">
                          <a:effectLst/>
                          <a:latin typeface="Arial" panose="020B0604020202020204" pitchFamily="34" charset="0"/>
                        </a:rPr>
                        <a:t>Historia de usuario 2 (HU-E2):</a:t>
                      </a:r>
                      <a:r>
                        <a:rPr lang="es-CO" sz="800" b="0" i="0">
                          <a:effectLst/>
                          <a:latin typeface="Arial" panose="020B0604020202020204" pitchFamily="34" charset="0"/>
                        </a:rPr>
                        <a:t> </a:t>
                      </a:r>
                      <a:endParaRPr lang="es-CO" sz="1500" b="0" i="0">
                        <a:effectLst/>
                      </a:endParaRPr>
                    </a:p>
                  </a:txBody>
                  <a:tcPr marL="76280" marR="76280" marT="38140" marB="38140">
                    <a:lnL w="9525" cap="flat" cmpd="sng" algn="ctr">
                      <a:solidFill>
                        <a:srgbClr val="5866CB"/>
                      </a:solidFill>
                      <a:prstDash val="solid"/>
                      <a:round/>
                      <a:headEnd type="none" w="med" len="med"/>
                      <a:tailEnd type="none" w="med" len="med"/>
                    </a:lnL>
                    <a:lnR w="9525" cap="flat" cmpd="sng" algn="ctr">
                      <a:solidFill>
                        <a:srgbClr val="5866CB"/>
                      </a:solidFill>
                      <a:prstDash val="solid"/>
                      <a:round/>
                      <a:headEnd type="none" w="med" len="med"/>
                      <a:tailEnd type="none" w="med" len="med"/>
                    </a:lnR>
                    <a:lnT w="9525" cap="flat" cmpd="sng" algn="ctr">
                      <a:solidFill>
                        <a:srgbClr val="1063CB"/>
                      </a:solidFill>
                      <a:prstDash val="solid"/>
                      <a:round/>
                      <a:headEnd type="none" w="med" len="med"/>
                      <a:tailEnd type="none" w="med" len="med"/>
                    </a:lnT>
                    <a:lnB w="9525" cap="flat" cmpd="sng" algn="ctr">
                      <a:solidFill>
                        <a:srgbClr val="5866CB"/>
                      </a:solidFill>
                      <a:prstDash val="solid"/>
                      <a:round/>
                      <a:headEnd type="none" w="med" len="med"/>
                      <a:tailEnd type="none" w="med" len="med"/>
                    </a:lnB>
                    <a:solidFill>
                      <a:srgbClr val="D5DCE4"/>
                    </a:solidFill>
                  </a:tcPr>
                </a:tc>
                <a:extLst>
                  <a:ext uri="{0D108BD9-81ED-4DB2-BD59-A6C34878D82A}">
                    <a16:rowId xmlns:a16="http://schemas.microsoft.com/office/drawing/2014/main" val="3781499993"/>
                  </a:ext>
                </a:extLst>
              </a:tr>
              <a:tr h="887002">
                <a:tc>
                  <a:txBody>
                    <a:bodyPr/>
                    <a:lstStyle/>
                    <a:p>
                      <a:pPr algn="just" rtl="0" fontAlgn="base"/>
                      <a:r>
                        <a:rPr lang="es-MX" sz="800" b="0" i="0">
                          <a:effectLst/>
                          <a:latin typeface="Arial" panose="020B0604020202020204" pitchFamily="34" charset="0"/>
                        </a:rPr>
                        <a:t>Como cliente individual, quiero que el sistema (teniendo en cuenta la confirmación por parte del oferente) responda a mi solicitud de reserva de parqueadero dentro del parámetro de tiempo establecido. </a:t>
                      </a:r>
                      <a:r>
                        <a:rPr lang="es-MX" sz="800" b="1" i="0">
                          <a:effectLst/>
                          <a:latin typeface="Arial" panose="020B0604020202020204" pitchFamily="34" charset="0"/>
                        </a:rPr>
                        <a:t>Esto debe suceder </a:t>
                      </a:r>
                      <a:r>
                        <a:rPr lang="es-MX" sz="800" b="0" i="0">
                          <a:effectLst/>
                          <a:latin typeface="Arial" panose="020B0604020202020204" pitchFamily="34" charset="0"/>
                        </a:rPr>
                        <a:t>en un tiempo no mayor a 1 minuto 30 segundos</a:t>
                      </a:r>
                      <a:r>
                        <a:rPr lang="es-MX" sz="800" b="1" i="0">
                          <a:effectLst/>
                          <a:latin typeface="Arial" panose="020B0604020202020204" pitchFamily="34" charset="0"/>
                        </a:rPr>
                        <a:t> dado que</a:t>
                      </a:r>
                      <a:r>
                        <a:rPr lang="es-MX" sz="800" b="0" i="0">
                          <a:effectLst/>
                          <a:latin typeface="Arial" panose="020B0604020202020204" pitchFamily="34" charset="0"/>
                        </a:rPr>
                        <a:t> el sistema es utilizado de manera concurrente en más de una ciudad en hora pico, donde el número de usuarios asciende a miles. </a:t>
                      </a:r>
                      <a:endParaRPr lang="es-MX" sz="1500" b="0" i="0">
                        <a:effectLst/>
                      </a:endParaRPr>
                    </a:p>
                  </a:txBody>
                  <a:tcPr marL="76280" marR="76280" marT="38140" marB="38140">
                    <a:lnL w="9525" cap="flat" cmpd="sng" algn="ctr">
                      <a:solidFill>
                        <a:srgbClr val="0067CB"/>
                      </a:solidFill>
                      <a:prstDash val="solid"/>
                      <a:round/>
                      <a:headEnd type="none" w="med" len="med"/>
                      <a:tailEnd type="none" w="med" len="med"/>
                    </a:lnL>
                    <a:lnR w="9525" cap="flat" cmpd="sng" algn="ctr">
                      <a:solidFill>
                        <a:srgbClr val="0067CB"/>
                      </a:solidFill>
                      <a:prstDash val="solid"/>
                      <a:round/>
                      <a:headEnd type="none" w="med" len="med"/>
                      <a:tailEnd type="none" w="med" len="med"/>
                    </a:lnR>
                    <a:lnT w="9525" cap="flat" cmpd="sng" algn="ctr">
                      <a:solidFill>
                        <a:srgbClr val="5866CB"/>
                      </a:solidFill>
                      <a:prstDash val="solid"/>
                      <a:round/>
                      <a:headEnd type="none" w="med" len="med"/>
                      <a:tailEnd type="none" w="med" len="med"/>
                    </a:lnT>
                    <a:lnB w="9525" cap="flat" cmpd="sng" algn="ctr">
                      <a:solidFill>
                        <a:srgbClr val="0067CB"/>
                      </a:solidFill>
                      <a:prstDash val="solid"/>
                      <a:round/>
                      <a:headEnd type="none" w="med" len="med"/>
                      <a:tailEnd type="none" w="med" len="med"/>
                    </a:lnB>
                  </a:tcPr>
                </a:tc>
                <a:extLst>
                  <a:ext uri="{0D108BD9-81ED-4DB2-BD59-A6C34878D82A}">
                    <a16:rowId xmlns:a16="http://schemas.microsoft.com/office/drawing/2014/main" val="3967418236"/>
                  </a:ext>
                </a:extLst>
              </a:tr>
              <a:tr h="253429">
                <a:tc>
                  <a:txBody>
                    <a:bodyPr/>
                    <a:lstStyle/>
                    <a:p>
                      <a:pPr algn="ctr" rtl="0" fontAlgn="base"/>
                      <a:r>
                        <a:rPr lang="es-CO" sz="800" b="1" i="0">
                          <a:effectLst/>
                          <a:latin typeface="Arial" panose="020B0604020202020204" pitchFamily="34" charset="0"/>
                        </a:rPr>
                        <a:t>Historia de usuario 3 (HU-E3):</a:t>
                      </a:r>
                      <a:r>
                        <a:rPr lang="es-CO" sz="800" b="0" i="0">
                          <a:effectLst/>
                          <a:latin typeface="Arial" panose="020B0604020202020204" pitchFamily="34" charset="0"/>
                        </a:rPr>
                        <a:t> </a:t>
                      </a:r>
                      <a:endParaRPr lang="es-CO" sz="1500" b="0" i="0">
                        <a:effectLst/>
                      </a:endParaRPr>
                    </a:p>
                  </a:txBody>
                  <a:tcPr marL="76280" marR="76280" marT="38140" marB="38140">
                    <a:lnL w="9525" cap="flat" cmpd="sng" algn="ctr">
                      <a:solidFill>
                        <a:srgbClr val="F049D7"/>
                      </a:solidFill>
                      <a:prstDash val="solid"/>
                      <a:round/>
                      <a:headEnd type="none" w="med" len="med"/>
                      <a:tailEnd type="none" w="med" len="med"/>
                    </a:lnL>
                    <a:lnR w="9525" cap="flat" cmpd="sng" algn="ctr">
                      <a:solidFill>
                        <a:srgbClr val="F049D7"/>
                      </a:solidFill>
                      <a:prstDash val="solid"/>
                      <a:round/>
                      <a:headEnd type="none" w="med" len="med"/>
                      <a:tailEnd type="none" w="med" len="med"/>
                    </a:lnR>
                    <a:lnT w="9525" cap="flat" cmpd="sng" algn="ctr">
                      <a:solidFill>
                        <a:srgbClr val="0067CB"/>
                      </a:solidFill>
                      <a:prstDash val="solid"/>
                      <a:round/>
                      <a:headEnd type="none" w="med" len="med"/>
                      <a:tailEnd type="none" w="med" len="med"/>
                    </a:lnT>
                    <a:lnB w="9525" cap="flat" cmpd="sng" algn="ctr">
                      <a:solidFill>
                        <a:srgbClr val="F049D7"/>
                      </a:solidFill>
                      <a:prstDash val="solid"/>
                      <a:round/>
                      <a:headEnd type="none" w="med" len="med"/>
                      <a:tailEnd type="none" w="med" len="med"/>
                    </a:lnB>
                    <a:solidFill>
                      <a:srgbClr val="D5DCE4"/>
                    </a:solidFill>
                  </a:tcPr>
                </a:tc>
                <a:extLst>
                  <a:ext uri="{0D108BD9-81ED-4DB2-BD59-A6C34878D82A}">
                    <a16:rowId xmlns:a16="http://schemas.microsoft.com/office/drawing/2014/main" val="2371655830"/>
                  </a:ext>
                </a:extLst>
              </a:tr>
              <a:tr h="887002">
                <a:tc>
                  <a:txBody>
                    <a:bodyPr/>
                    <a:lstStyle/>
                    <a:p>
                      <a:pPr algn="just" rtl="0" fontAlgn="base"/>
                      <a:r>
                        <a:rPr lang="es-MX" sz="800" b="0" i="1">
                          <a:effectLst/>
                          <a:latin typeface="Arial" panose="020B0604020202020204" pitchFamily="34" charset="0"/>
                        </a:rPr>
                        <a:t>Como</a:t>
                      </a:r>
                      <a:r>
                        <a:rPr lang="es-MX" sz="800" b="0" i="0">
                          <a:effectLst/>
                          <a:latin typeface="Arial" panose="020B0604020202020204" pitchFamily="34" charset="0"/>
                        </a:rPr>
                        <a:t> oferente parqueadero público, </a:t>
                      </a:r>
                      <a:r>
                        <a:rPr lang="es-MX" sz="800" b="0" i="1">
                          <a:effectLst/>
                          <a:latin typeface="Arial" panose="020B0604020202020204" pitchFamily="34" charset="0"/>
                        </a:rPr>
                        <a:t>quiero</a:t>
                      </a:r>
                      <a:r>
                        <a:rPr lang="es-MX" sz="800" b="0" i="0">
                          <a:effectLst/>
                          <a:latin typeface="Arial" panose="020B0604020202020204" pitchFamily="34" charset="0"/>
                        </a:rPr>
                        <a:t> ver todas las solicitudes de parqueadero que me son enviadas </a:t>
                      </a:r>
                      <a:r>
                        <a:rPr lang="es-MX" sz="800" b="0" i="1">
                          <a:effectLst/>
                          <a:latin typeface="Arial" panose="020B0604020202020204" pitchFamily="34" charset="0"/>
                        </a:rPr>
                        <a:t>cuando </a:t>
                      </a:r>
                      <a:r>
                        <a:rPr lang="es-MX" sz="800" b="0" i="0">
                          <a:effectLst/>
                          <a:latin typeface="Arial" panose="020B0604020202020204" pitchFamily="34" charset="0"/>
                        </a:rPr>
                        <a:t>más de un</a:t>
                      </a:r>
                      <a:r>
                        <a:rPr lang="es-MX" sz="800" b="0" i="1">
                          <a:effectLst/>
                          <a:latin typeface="Arial" panose="020B0604020202020204" pitchFamily="34" charset="0"/>
                        </a:rPr>
                        <a:t> </a:t>
                      </a:r>
                      <a:r>
                        <a:rPr lang="es-MX" sz="800" b="0" i="0">
                          <a:effectLst/>
                          <a:latin typeface="Arial" panose="020B0604020202020204" pitchFamily="34" charset="0"/>
                        </a:rPr>
                        <a:t>usuario cliente me escoge como su parqueadero de destino. </a:t>
                      </a:r>
                      <a:r>
                        <a:rPr lang="es-MX" sz="800" b="0" i="1">
                          <a:effectLst/>
                          <a:latin typeface="Arial" panose="020B0604020202020204" pitchFamily="34" charset="0"/>
                        </a:rPr>
                        <a:t>Esto debe suceder</a:t>
                      </a:r>
                      <a:r>
                        <a:rPr lang="es-MX" sz="800" b="0" i="0">
                          <a:effectLst/>
                          <a:latin typeface="Arial" panose="020B0604020202020204" pitchFamily="34" charset="0"/>
                        </a:rPr>
                        <a:t> en un tiempo no mayor a 3 segundos </a:t>
                      </a:r>
                      <a:r>
                        <a:rPr lang="es-MX" sz="800" b="0" i="1">
                          <a:effectLst/>
                          <a:latin typeface="Arial" panose="020B0604020202020204" pitchFamily="34" charset="0"/>
                        </a:rPr>
                        <a:t>dado que</a:t>
                      </a:r>
                      <a:r>
                        <a:rPr lang="es-MX" sz="800" b="0" i="0">
                          <a:effectLst/>
                          <a:latin typeface="Arial" panose="020B0604020202020204" pitchFamily="34" charset="0"/>
                        </a:rPr>
                        <a:t> si 3 oferentes aceptan al usuario casi al mismo tiempo, el sistema debe estar en capacidad de notificar a todos los involucrados si el parqueadero ya fue tomado o no. </a:t>
                      </a:r>
                      <a:endParaRPr lang="es-MX" sz="1500" b="0" i="0">
                        <a:effectLst/>
                      </a:endParaRPr>
                    </a:p>
                  </a:txBody>
                  <a:tcPr marL="76280" marR="76280" marT="38140" marB="38140">
                    <a:lnL w="9525" cap="flat" cmpd="sng" algn="ctr">
                      <a:solidFill>
                        <a:srgbClr val="204AD7"/>
                      </a:solidFill>
                      <a:prstDash val="solid"/>
                      <a:round/>
                      <a:headEnd type="none" w="med" len="med"/>
                      <a:tailEnd type="none" w="med" len="med"/>
                    </a:lnL>
                    <a:lnR w="9525" cap="flat" cmpd="sng" algn="ctr">
                      <a:solidFill>
                        <a:srgbClr val="204AD7"/>
                      </a:solidFill>
                      <a:prstDash val="solid"/>
                      <a:round/>
                      <a:headEnd type="none" w="med" len="med"/>
                      <a:tailEnd type="none" w="med" len="med"/>
                    </a:lnR>
                    <a:lnT w="9525" cap="flat" cmpd="sng" algn="ctr">
                      <a:solidFill>
                        <a:srgbClr val="F049D7"/>
                      </a:solidFill>
                      <a:prstDash val="solid"/>
                      <a:round/>
                      <a:headEnd type="none" w="med" len="med"/>
                      <a:tailEnd type="none" w="med" len="med"/>
                    </a:lnT>
                    <a:lnB w="9525" cap="flat" cmpd="sng" algn="ctr">
                      <a:solidFill>
                        <a:srgbClr val="204AD7"/>
                      </a:solidFill>
                      <a:prstDash val="solid"/>
                      <a:round/>
                      <a:headEnd type="none" w="med" len="med"/>
                      <a:tailEnd type="none" w="med" len="med"/>
                    </a:lnB>
                  </a:tcPr>
                </a:tc>
                <a:extLst>
                  <a:ext uri="{0D108BD9-81ED-4DB2-BD59-A6C34878D82A}">
                    <a16:rowId xmlns:a16="http://schemas.microsoft.com/office/drawing/2014/main" val="4190450963"/>
                  </a:ext>
                </a:extLst>
              </a:tr>
              <a:tr h="253429">
                <a:tc>
                  <a:txBody>
                    <a:bodyPr/>
                    <a:lstStyle/>
                    <a:p>
                      <a:pPr algn="ctr" rtl="0" fontAlgn="base"/>
                      <a:r>
                        <a:rPr lang="es-CO" sz="800" b="1" i="0">
                          <a:effectLst/>
                          <a:latin typeface="Arial" panose="020B0604020202020204" pitchFamily="34" charset="0"/>
                        </a:rPr>
                        <a:t>Historia de usuario 4 (HU-E4):</a:t>
                      </a:r>
                      <a:r>
                        <a:rPr lang="es-CO" sz="800" b="0" i="0">
                          <a:effectLst/>
                          <a:latin typeface="Arial" panose="020B0604020202020204" pitchFamily="34" charset="0"/>
                        </a:rPr>
                        <a:t> </a:t>
                      </a:r>
                      <a:endParaRPr lang="es-CO" sz="1500" b="0" i="0">
                        <a:effectLst/>
                      </a:endParaRPr>
                    </a:p>
                  </a:txBody>
                  <a:tcPr marL="76280" marR="76280" marT="38140" marB="38140">
                    <a:lnL w="9525" cap="flat" cmpd="sng" algn="ctr">
                      <a:solidFill>
                        <a:srgbClr val="984AD7"/>
                      </a:solidFill>
                      <a:prstDash val="solid"/>
                      <a:round/>
                      <a:headEnd type="none" w="med" len="med"/>
                      <a:tailEnd type="none" w="med" len="med"/>
                    </a:lnL>
                    <a:lnR w="9525" cap="flat" cmpd="sng" algn="ctr">
                      <a:solidFill>
                        <a:srgbClr val="984AD7"/>
                      </a:solidFill>
                      <a:prstDash val="solid"/>
                      <a:round/>
                      <a:headEnd type="none" w="med" len="med"/>
                      <a:tailEnd type="none" w="med" len="med"/>
                    </a:lnR>
                    <a:lnT w="9525" cap="flat" cmpd="sng" algn="ctr">
                      <a:solidFill>
                        <a:srgbClr val="204AD7"/>
                      </a:solidFill>
                      <a:prstDash val="solid"/>
                      <a:round/>
                      <a:headEnd type="none" w="med" len="med"/>
                      <a:tailEnd type="none" w="med" len="med"/>
                    </a:lnT>
                    <a:lnB w="9525" cap="flat" cmpd="sng" algn="ctr">
                      <a:solidFill>
                        <a:srgbClr val="984AD7"/>
                      </a:solidFill>
                      <a:prstDash val="solid"/>
                      <a:round/>
                      <a:headEnd type="none" w="med" len="med"/>
                      <a:tailEnd type="none" w="med" len="med"/>
                    </a:lnB>
                    <a:solidFill>
                      <a:srgbClr val="D5DCE4"/>
                    </a:solidFill>
                  </a:tcPr>
                </a:tc>
                <a:extLst>
                  <a:ext uri="{0D108BD9-81ED-4DB2-BD59-A6C34878D82A}">
                    <a16:rowId xmlns:a16="http://schemas.microsoft.com/office/drawing/2014/main" val="1768228205"/>
                  </a:ext>
                </a:extLst>
              </a:tr>
              <a:tr h="887002">
                <a:tc>
                  <a:txBody>
                    <a:bodyPr/>
                    <a:lstStyle/>
                    <a:p>
                      <a:pPr algn="just" rtl="0" fontAlgn="base"/>
                      <a:r>
                        <a:rPr lang="es-MX" sz="800" b="0" i="1">
                          <a:effectLst/>
                          <a:latin typeface="Arial" panose="020B0604020202020204" pitchFamily="34" charset="0"/>
                        </a:rPr>
                        <a:t>Como</a:t>
                      </a:r>
                      <a:r>
                        <a:rPr lang="es-MX" sz="800" b="0" i="0">
                          <a:effectLst/>
                          <a:latin typeface="Arial" panose="020B0604020202020204" pitchFamily="34" charset="0"/>
                        </a:rPr>
                        <a:t> cliente corporativo, </a:t>
                      </a:r>
                      <a:r>
                        <a:rPr lang="es-MX" sz="800" b="0" i="1">
                          <a:effectLst/>
                          <a:latin typeface="Arial" panose="020B0604020202020204" pitchFamily="34" charset="0"/>
                        </a:rPr>
                        <a:t>quiero</a:t>
                      </a:r>
                      <a:r>
                        <a:rPr lang="es-MX" sz="800" b="0" i="0">
                          <a:effectLst/>
                          <a:latin typeface="Arial" panose="020B0604020202020204" pitchFamily="34" charset="0"/>
                        </a:rPr>
                        <a:t> ver la información de mis empleados y de su respectivo vehículo </a:t>
                      </a:r>
                      <a:r>
                        <a:rPr lang="es-MX" sz="800" b="0" i="1">
                          <a:effectLst/>
                          <a:latin typeface="Arial" panose="020B0604020202020204" pitchFamily="34" charset="0"/>
                        </a:rPr>
                        <a:t>cuando </a:t>
                      </a:r>
                      <a:r>
                        <a:rPr lang="es-MX" sz="800" b="0" i="0">
                          <a:effectLst/>
                          <a:latin typeface="Arial" panose="020B0604020202020204" pitchFamily="34" charset="0"/>
                        </a:rPr>
                        <a:t>realice la consulta de todos aquellos que tengo inscritos en el servicio desde mi rol de cliente corporativo. </a:t>
                      </a:r>
                      <a:r>
                        <a:rPr lang="es-MX" sz="800" b="0" i="1">
                          <a:effectLst/>
                          <a:latin typeface="Arial" panose="020B0604020202020204" pitchFamily="34" charset="0"/>
                        </a:rPr>
                        <a:t>Esto debe suceder</a:t>
                      </a:r>
                      <a:r>
                        <a:rPr lang="es-MX" sz="800" b="0" i="0">
                          <a:effectLst/>
                          <a:latin typeface="Arial" panose="020B0604020202020204" pitchFamily="34" charset="0"/>
                        </a:rPr>
                        <a:t> en un tiempo no mayor a 60 segundos </a:t>
                      </a:r>
                      <a:r>
                        <a:rPr lang="es-MX" sz="800" b="0" i="1">
                          <a:effectLst/>
                          <a:latin typeface="Arial" panose="020B0604020202020204" pitchFamily="34" charset="0"/>
                        </a:rPr>
                        <a:t>dado que </a:t>
                      </a:r>
                      <a:r>
                        <a:rPr lang="es-MX" sz="800" b="0" i="0">
                          <a:effectLst/>
                          <a:latin typeface="Arial" panose="020B0604020202020204" pitchFamily="34" charset="0"/>
                        </a:rPr>
                        <a:t>el ambiente corporativo puede ser utilizado de manera concurrente por varios clientes corporativos en la misma y distintas ciudades. </a:t>
                      </a:r>
                      <a:endParaRPr lang="es-MX" sz="1500" b="0" i="0">
                        <a:effectLst/>
                      </a:endParaRPr>
                    </a:p>
                  </a:txBody>
                  <a:tcPr marL="76280" marR="76280" marT="38140" marB="38140">
                    <a:lnL w="9525" cap="flat" cmpd="sng" algn="ctr">
                      <a:solidFill>
                        <a:srgbClr val="B04AD7"/>
                      </a:solidFill>
                      <a:prstDash val="solid"/>
                      <a:round/>
                      <a:headEnd type="none" w="med" len="med"/>
                      <a:tailEnd type="none" w="med" len="med"/>
                    </a:lnL>
                    <a:lnR w="9525" cap="flat" cmpd="sng" algn="ctr">
                      <a:solidFill>
                        <a:srgbClr val="B04AD7"/>
                      </a:solidFill>
                      <a:prstDash val="solid"/>
                      <a:round/>
                      <a:headEnd type="none" w="med" len="med"/>
                      <a:tailEnd type="none" w="med" len="med"/>
                    </a:lnR>
                    <a:lnT w="9525" cap="flat" cmpd="sng" algn="ctr">
                      <a:solidFill>
                        <a:srgbClr val="984AD7"/>
                      </a:solidFill>
                      <a:prstDash val="solid"/>
                      <a:round/>
                      <a:headEnd type="none" w="med" len="med"/>
                      <a:tailEnd type="none" w="med" len="med"/>
                    </a:lnT>
                    <a:lnB w="9525" cap="flat" cmpd="sng" algn="ctr">
                      <a:solidFill>
                        <a:srgbClr val="B04AD7"/>
                      </a:solidFill>
                      <a:prstDash val="solid"/>
                      <a:round/>
                      <a:headEnd type="none" w="med" len="med"/>
                      <a:tailEnd type="none" w="med" len="med"/>
                    </a:lnB>
                  </a:tcPr>
                </a:tc>
                <a:extLst>
                  <a:ext uri="{0D108BD9-81ED-4DB2-BD59-A6C34878D82A}">
                    <a16:rowId xmlns:a16="http://schemas.microsoft.com/office/drawing/2014/main" val="2018562173"/>
                  </a:ext>
                </a:extLst>
              </a:tr>
              <a:tr h="253429">
                <a:tc>
                  <a:txBody>
                    <a:bodyPr/>
                    <a:lstStyle/>
                    <a:p>
                      <a:pPr algn="ctr" rtl="0" fontAlgn="base"/>
                      <a:r>
                        <a:rPr lang="es-CO" sz="800" b="1" i="0">
                          <a:effectLst/>
                          <a:latin typeface="Arial" panose="020B0604020202020204" pitchFamily="34" charset="0"/>
                        </a:rPr>
                        <a:t>Historia de usuario 5 (HU-E5):</a:t>
                      </a:r>
                      <a:r>
                        <a:rPr lang="es-CO" sz="800" b="0" i="0">
                          <a:effectLst/>
                          <a:latin typeface="Arial" panose="020B0604020202020204" pitchFamily="34" charset="0"/>
                        </a:rPr>
                        <a:t> </a:t>
                      </a:r>
                      <a:endParaRPr lang="es-CO" sz="1500" b="0" i="0">
                        <a:effectLst/>
                      </a:endParaRPr>
                    </a:p>
                  </a:txBody>
                  <a:tcPr marL="76280" marR="76280" marT="38140" marB="38140">
                    <a:lnL w="9525" cap="flat" cmpd="sng" algn="ctr">
                      <a:solidFill>
                        <a:srgbClr val="804DD7"/>
                      </a:solidFill>
                      <a:prstDash val="solid"/>
                      <a:round/>
                      <a:headEnd type="none" w="med" len="med"/>
                      <a:tailEnd type="none" w="med" len="med"/>
                    </a:lnL>
                    <a:lnR w="9525" cap="flat" cmpd="sng" algn="ctr">
                      <a:solidFill>
                        <a:srgbClr val="804DD7"/>
                      </a:solidFill>
                      <a:prstDash val="solid"/>
                      <a:round/>
                      <a:headEnd type="none" w="med" len="med"/>
                      <a:tailEnd type="none" w="med" len="med"/>
                    </a:lnR>
                    <a:lnT w="9525" cap="flat" cmpd="sng" algn="ctr">
                      <a:solidFill>
                        <a:srgbClr val="B04AD7"/>
                      </a:solidFill>
                      <a:prstDash val="solid"/>
                      <a:round/>
                      <a:headEnd type="none" w="med" len="med"/>
                      <a:tailEnd type="none" w="med" len="med"/>
                    </a:lnT>
                    <a:lnB w="9525" cap="flat" cmpd="sng" algn="ctr">
                      <a:solidFill>
                        <a:srgbClr val="804DD7"/>
                      </a:solidFill>
                      <a:prstDash val="solid"/>
                      <a:round/>
                      <a:headEnd type="none" w="med" len="med"/>
                      <a:tailEnd type="none" w="med" len="med"/>
                    </a:lnB>
                    <a:solidFill>
                      <a:srgbClr val="D5DCE4"/>
                    </a:solidFill>
                  </a:tcPr>
                </a:tc>
                <a:extLst>
                  <a:ext uri="{0D108BD9-81ED-4DB2-BD59-A6C34878D82A}">
                    <a16:rowId xmlns:a16="http://schemas.microsoft.com/office/drawing/2014/main" val="2453262335"/>
                  </a:ext>
                </a:extLst>
              </a:tr>
              <a:tr h="728609">
                <a:tc>
                  <a:txBody>
                    <a:bodyPr/>
                    <a:lstStyle/>
                    <a:p>
                      <a:pPr algn="just" rtl="0" fontAlgn="base"/>
                      <a:r>
                        <a:rPr lang="es-MX" sz="800" b="0" i="0" dirty="0">
                          <a:effectLst/>
                          <a:latin typeface="Arial" panose="020B0604020202020204" pitchFamily="34" charset="0"/>
                        </a:rPr>
                        <a:t>Como administrador de la plataforma, quiero que el sistema use poca cantidad de conexiones a la base de datos para ahorrar en licenciamiento. Esto debe suceder usando máximo 50 conexiones a la BD cuando el cliente esté realizando búsquedas de parqueo, dado que el sistema se encuentra en operación normal en una o más ciudades. </a:t>
                      </a:r>
                      <a:endParaRPr lang="es-MX" sz="1500" b="0" i="0" dirty="0">
                        <a:effectLst/>
                      </a:endParaRPr>
                    </a:p>
                  </a:txBody>
                  <a:tcPr marL="76280" marR="76280" marT="38140" marB="38140">
                    <a:lnL w="9525" cap="flat" cmpd="sng" algn="ctr">
                      <a:solidFill>
                        <a:srgbClr val="904FD7"/>
                      </a:solidFill>
                      <a:prstDash val="solid"/>
                      <a:round/>
                      <a:headEnd type="none" w="med" len="med"/>
                      <a:tailEnd type="none" w="med" len="med"/>
                    </a:lnL>
                    <a:lnR w="9525" cap="flat" cmpd="sng" algn="ctr">
                      <a:solidFill>
                        <a:srgbClr val="904FD7"/>
                      </a:solidFill>
                      <a:prstDash val="solid"/>
                      <a:round/>
                      <a:headEnd type="none" w="med" len="med"/>
                      <a:tailEnd type="none" w="med" len="med"/>
                    </a:lnR>
                    <a:lnT w="9525" cap="flat" cmpd="sng" algn="ctr">
                      <a:solidFill>
                        <a:srgbClr val="804DD7"/>
                      </a:solidFill>
                      <a:prstDash val="solid"/>
                      <a:round/>
                      <a:headEnd type="none" w="med" len="med"/>
                      <a:tailEnd type="none" w="med" len="med"/>
                    </a:lnT>
                    <a:lnB w="9525" cap="flat" cmpd="sng" algn="ctr">
                      <a:solidFill>
                        <a:srgbClr val="904FD7"/>
                      </a:solidFill>
                      <a:prstDash val="solid"/>
                      <a:round/>
                      <a:headEnd type="none" w="med" len="med"/>
                      <a:tailEnd type="none" w="med" len="med"/>
                    </a:lnB>
                  </a:tcPr>
                </a:tc>
                <a:extLst>
                  <a:ext uri="{0D108BD9-81ED-4DB2-BD59-A6C34878D82A}">
                    <a16:rowId xmlns:a16="http://schemas.microsoft.com/office/drawing/2014/main" val="1342497582"/>
                  </a:ext>
                </a:extLst>
              </a:tr>
            </a:tbl>
          </a:graphicData>
        </a:graphic>
      </p:graphicFrame>
    </p:spTree>
    <p:extLst>
      <p:ext uri="{BB962C8B-B14F-4D97-AF65-F5344CB8AC3E}">
        <p14:creationId xmlns:p14="http://schemas.microsoft.com/office/powerpoint/2010/main" val="415840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C5A72A8-E372-4244-B361-15B070E51C68}"/>
              </a:ext>
            </a:extLst>
          </p:cNvPr>
          <p:cNvGraphicFramePr>
            <a:graphicFrameLocks noGrp="1"/>
          </p:cNvGraphicFramePr>
          <p:nvPr>
            <p:extLst>
              <p:ext uri="{D42A27DB-BD31-4B8C-83A1-F6EECF244321}">
                <p14:modId xmlns:p14="http://schemas.microsoft.com/office/powerpoint/2010/main" val="1365838384"/>
              </p:ext>
            </p:extLst>
          </p:nvPr>
        </p:nvGraphicFramePr>
        <p:xfrm>
          <a:off x="762000" y="304800"/>
          <a:ext cx="8001000" cy="5714999"/>
        </p:xfrm>
        <a:graphic>
          <a:graphicData uri="http://schemas.openxmlformats.org/drawingml/2006/table">
            <a:tbl>
              <a:tblPr/>
              <a:tblGrid>
                <a:gridCol w="8001000">
                  <a:extLst>
                    <a:ext uri="{9D8B030D-6E8A-4147-A177-3AD203B41FA5}">
                      <a16:colId xmlns:a16="http://schemas.microsoft.com/office/drawing/2014/main" val="102940345"/>
                    </a:ext>
                  </a:extLst>
                </a:gridCol>
              </a:tblGrid>
              <a:tr h="331304">
                <a:tc>
                  <a:txBody>
                    <a:bodyPr/>
                    <a:lstStyle/>
                    <a:p>
                      <a:pPr algn="ctr" rtl="0" fontAlgn="base"/>
                      <a:r>
                        <a:rPr lang="es-CO" sz="1000" b="1" i="0">
                          <a:effectLst/>
                          <a:latin typeface="Arial" panose="020B0604020202020204" pitchFamily="34" charset="0"/>
                        </a:rPr>
                        <a:t>Atributo de Calidad: </a:t>
                      </a:r>
                      <a:r>
                        <a:rPr lang="es-CO" sz="1000" b="0" i="0">
                          <a:effectLst/>
                          <a:latin typeface="Arial" panose="020B0604020202020204" pitchFamily="34" charset="0"/>
                        </a:rPr>
                        <a:t>DISPONIBILIDAD </a:t>
                      </a:r>
                      <a:endParaRPr lang="es-CO" b="0" i="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B4C6E7"/>
                    </a:solidFill>
                  </a:tcPr>
                </a:tc>
                <a:extLst>
                  <a:ext uri="{0D108BD9-81ED-4DB2-BD59-A6C34878D82A}">
                    <a16:rowId xmlns:a16="http://schemas.microsoft.com/office/drawing/2014/main" val="783956945"/>
                  </a:ext>
                </a:extLst>
              </a:tr>
              <a:tr h="331304">
                <a:tc>
                  <a:txBody>
                    <a:bodyPr/>
                    <a:lstStyle/>
                    <a:p>
                      <a:pPr algn="ctr" rtl="0" fontAlgn="base"/>
                      <a:r>
                        <a:rPr lang="es-MX" sz="1000" b="1" i="0">
                          <a:effectLst/>
                          <a:latin typeface="Arial" panose="020B0604020202020204" pitchFamily="34" charset="0"/>
                        </a:rPr>
                        <a:t>Historia de usuario 1 (HU-D1):</a:t>
                      </a:r>
                      <a:r>
                        <a:rPr lang="es-MX" sz="1000" b="0" i="0">
                          <a:effectLst/>
                          <a:latin typeface="Arial" panose="020B0604020202020204" pitchFamily="34" charset="0"/>
                        </a:rPr>
                        <a:t> </a:t>
                      </a:r>
                      <a:endParaRPr lang="es-MX" b="0" i="0">
                        <a:effectLst/>
                      </a:endParaRPr>
                    </a:p>
                  </a:txBody>
                  <a:tcPr>
                    <a:lnL w="9525" cap="flat" cmpd="sng" algn="ctr">
                      <a:solidFill>
                        <a:srgbClr val="38EB92"/>
                      </a:solidFill>
                      <a:prstDash val="solid"/>
                      <a:round/>
                      <a:headEnd type="none" w="med" len="med"/>
                      <a:tailEnd type="none" w="med" len="med"/>
                    </a:lnL>
                    <a:lnR w="9525" cap="flat" cmpd="sng" algn="ctr">
                      <a:solidFill>
                        <a:srgbClr val="38EB92"/>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38EB92"/>
                      </a:solidFill>
                      <a:prstDash val="solid"/>
                      <a:round/>
                      <a:headEnd type="none" w="med" len="med"/>
                      <a:tailEnd type="none" w="med" len="med"/>
                    </a:lnB>
                    <a:solidFill>
                      <a:srgbClr val="D5DCE4"/>
                    </a:solidFill>
                  </a:tcPr>
                </a:tc>
                <a:extLst>
                  <a:ext uri="{0D108BD9-81ED-4DB2-BD59-A6C34878D82A}">
                    <a16:rowId xmlns:a16="http://schemas.microsoft.com/office/drawing/2014/main" val="447895898"/>
                  </a:ext>
                </a:extLst>
              </a:tr>
              <a:tr h="745435">
                <a:tc>
                  <a:txBody>
                    <a:bodyPr/>
                    <a:lstStyle/>
                    <a:p>
                      <a:pPr algn="just" rtl="0" fontAlgn="base"/>
                      <a:r>
                        <a:rPr lang="es-MX" sz="1000" b="0" i="0">
                          <a:effectLst/>
                          <a:latin typeface="Arial" panose="020B0604020202020204" pitchFamily="34" charset="0"/>
                        </a:rPr>
                        <a:t>Como usuario individual cuando seleccione la opción de buscar sitio de parqueo dado que el sistema opera normalmente quiero obtener el lugar ofrecido por Nidoo para parquear, el sistema debe responder el 97 % de las veces. </a:t>
                      </a:r>
                      <a:endParaRPr lang="es-MX" b="0" i="0">
                        <a:effectLst/>
                      </a:endParaRPr>
                    </a:p>
                  </a:txBody>
                  <a:tcPr>
                    <a:lnL w="9525" cap="flat" cmpd="sng" algn="ctr">
                      <a:solidFill>
                        <a:srgbClr val="00ED92"/>
                      </a:solidFill>
                      <a:prstDash val="solid"/>
                      <a:round/>
                      <a:headEnd type="none" w="med" len="med"/>
                      <a:tailEnd type="none" w="med" len="med"/>
                    </a:lnL>
                    <a:lnR w="9525" cap="flat" cmpd="sng" algn="ctr">
                      <a:solidFill>
                        <a:srgbClr val="00ED92"/>
                      </a:solidFill>
                      <a:prstDash val="solid"/>
                      <a:round/>
                      <a:headEnd type="none" w="med" len="med"/>
                      <a:tailEnd type="none" w="med" len="med"/>
                    </a:lnR>
                    <a:lnT w="9525" cap="flat" cmpd="sng" algn="ctr">
                      <a:solidFill>
                        <a:srgbClr val="38EB92"/>
                      </a:solidFill>
                      <a:prstDash val="solid"/>
                      <a:round/>
                      <a:headEnd type="none" w="med" len="med"/>
                      <a:tailEnd type="none" w="med" len="med"/>
                    </a:lnT>
                    <a:lnB w="9525" cap="flat" cmpd="sng" algn="ctr">
                      <a:solidFill>
                        <a:srgbClr val="00ED92"/>
                      </a:solidFill>
                      <a:prstDash val="solid"/>
                      <a:round/>
                      <a:headEnd type="none" w="med" len="med"/>
                      <a:tailEnd type="none" w="med" len="med"/>
                    </a:lnB>
                  </a:tcPr>
                </a:tc>
                <a:extLst>
                  <a:ext uri="{0D108BD9-81ED-4DB2-BD59-A6C34878D82A}">
                    <a16:rowId xmlns:a16="http://schemas.microsoft.com/office/drawing/2014/main" val="2140093287"/>
                  </a:ext>
                </a:extLst>
              </a:tr>
              <a:tr h="331304">
                <a:tc>
                  <a:txBody>
                    <a:bodyPr/>
                    <a:lstStyle/>
                    <a:p>
                      <a:pPr algn="ctr" rtl="0" fontAlgn="base"/>
                      <a:r>
                        <a:rPr lang="es-MX" sz="1000" b="1" i="0">
                          <a:effectLst/>
                          <a:latin typeface="Arial" panose="020B0604020202020204" pitchFamily="34" charset="0"/>
                        </a:rPr>
                        <a:t>Historia de usuario 2 (HU-D2):</a:t>
                      </a:r>
                      <a:r>
                        <a:rPr lang="es-MX" sz="1000" b="0" i="0">
                          <a:effectLst/>
                          <a:latin typeface="Arial" panose="020B0604020202020204" pitchFamily="34" charset="0"/>
                        </a:rPr>
                        <a:t> </a:t>
                      </a:r>
                      <a:endParaRPr lang="es-MX" b="0" i="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00ED92"/>
                      </a:solidFill>
                      <a:prstDash val="solid"/>
                      <a:round/>
                      <a:headEnd type="none" w="med" len="med"/>
                      <a:tailEnd type="none" w="med" len="med"/>
                    </a:lnT>
                    <a:lnB w="9525" cap="flat" cmpd="sng" algn="ctr">
                      <a:solidFill>
                        <a:srgbClr val="C8EB92"/>
                      </a:solidFill>
                      <a:prstDash val="solid"/>
                      <a:round/>
                      <a:headEnd type="none" w="med" len="med"/>
                      <a:tailEnd type="none" w="med" len="med"/>
                    </a:lnB>
                    <a:solidFill>
                      <a:srgbClr val="D5DCE4"/>
                    </a:solidFill>
                  </a:tcPr>
                </a:tc>
                <a:extLst>
                  <a:ext uri="{0D108BD9-81ED-4DB2-BD59-A6C34878D82A}">
                    <a16:rowId xmlns:a16="http://schemas.microsoft.com/office/drawing/2014/main" val="2797947245"/>
                  </a:ext>
                </a:extLst>
              </a:tr>
              <a:tr h="745435">
                <a:tc>
                  <a:txBody>
                    <a:bodyPr/>
                    <a:lstStyle/>
                    <a:p>
                      <a:pPr algn="just" rtl="0" fontAlgn="base"/>
                      <a:r>
                        <a:rPr lang="es-MX" sz="1000" b="0" i="0">
                          <a:effectLst/>
                          <a:latin typeface="Arial" panose="020B0604020202020204" pitchFamily="34" charset="0"/>
                        </a:rPr>
                        <a:t>Como oferente cuando selecciona la opción de autorizar usuario dado que el sistema opera normalmente quiero que el sistema me indique si el usuario viene a parquear en el sitio designado para apartar el lugar, el sistema debe responder el 98 % de las veces. </a:t>
                      </a:r>
                      <a:endParaRPr lang="es-MX" b="0" i="0">
                        <a:effectLst/>
                      </a:endParaRPr>
                    </a:p>
                  </a:txBody>
                  <a:tcPr>
                    <a:lnL w="9525" cap="flat" cmpd="sng" algn="ctr">
                      <a:solidFill>
                        <a:srgbClr val="E8EC92"/>
                      </a:solidFill>
                      <a:prstDash val="solid"/>
                      <a:round/>
                      <a:headEnd type="none" w="med" len="med"/>
                      <a:tailEnd type="none" w="med" len="med"/>
                    </a:lnL>
                    <a:lnR w="9525" cap="flat" cmpd="sng" algn="ctr">
                      <a:solidFill>
                        <a:srgbClr val="E8EC92"/>
                      </a:solidFill>
                      <a:prstDash val="solid"/>
                      <a:round/>
                      <a:headEnd type="none" w="med" len="med"/>
                      <a:tailEnd type="none" w="med" len="med"/>
                    </a:lnR>
                    <a:lnT w="9525" cap="flat" cmpd="sng" algn="ctr">
                      <a:solidFill>
                        <a:srgbClr val="C8EB92"/>
                      </a:solidFill>
                      <a:prstDash val="solid"/>
                      <a:round/>
                      <a:headEnd type="none" w="med" len="med"/>
                      <a:tailEnd type="none" w="med" len="med"/>
                    </a:lnT>
                    <a:lnB w="9525" cap="flat" cmpd="sng" algn="ctr">
                      <a:solidFill>
                        <a:srgbClr val="E8EC92"/>
                      </a:solidFill>
                      <a:prstDash val="solid"/>
                      <a:round/>
                      <a:headEnd type="none" w="med" len="med"/>
                      <a:tailEnd type="none" w="med" len="med"/>
                    </a:lnB>
                  </a:tcPr>
                </a:tc>
                <a:extLst>
                  <a:ext uri="{0D108BD9-81ED-4DB2-BD59-A6C34878D82A}">
                    <a16:rowId xmlns:a16="http://schemas.microsoft.com/office/drawing/2014/main" val="905415550"/>
                  </a:ext>
                </a:extLst>
              </a:tr>
              <a:tr h="331304">
                <a:tc>
                  <a:txBody>
                    <a:bodyPr/>
                    <a:lstStyle/>
                    <a:p>
                      <a:pPr algn="ctr" rtl="0" fontAlgn="base"/>
                      <a:r>
                        <a:rPr lang="es-MX" sz="1000" b="1" i="0">
                          <a:effectLst/>
                          <a:latin typeface="Arial" panose="020B0604020202020204" pitchFamily="34" charset="0"/>
                        </a:rPr>
                        <a:t>Historia de usuario 3 (HU-D3):</a:t>
                      </a:r>
                      <a:r>
                        <a:rPr lang="es-MX" sz="1000" b="0" i="0">
                          <a:effectLst/>
                          <a:latin typeface="Arial" panose="020B0604020202020204" pitchFamily="34" charset="0"/>
                        </a:rPr>
                        <a:t> </a:t>
                      </a:r>
                      <a:endParaRPr lang="es-MX" b="0" i="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E8EC92"/>
                      </a:solidFill>
                      <a:prstDash val="solid"/>
                      <a:round/>
                      <a:headEnd type="none" w="med" len="med"/>
                      <a:tailEnd type="none" w="med" len="med"/>
                    </a:lnT>
                    <a:lnB w="9525" cap="flat" cmpd="sng" algn="ctr">
                      <a:solidFill>
                        <a:srgbClr val="C8EB92"/>
                      </a:solidFill>
                      <a:prstDash val="solid"/>
                      <a:round/>
                      <a:headEnd type="none" w="med" len="med"/>
                      <a:tailEnd type="none" w="med" len="med"/>
                    </a:lnB>
                    <a:solidFill>
                      <a:srgbClr val="D5DCE4"/>
                    </a:solidFill>
                  </a:tcPr>
                </a:tc>
                <a:extLst>
                  <a:ext uri="{0D108BD9-81ED-4DB2-BD59-A6C34878D82A}">
                    <a16:rowId xmlns:a16="http://schemas.microsoft.com/office/drawing/2014/main" val="2075783712"/>
                  </a:ext>
                </a:extLst>
              </a:tr>
              <a:tr h="745435">
                <a:tc>
                  <a:txBody>
                    <a:bodyPr/>
                    <a:lstStyle/>
                    <a:p>
                      <a:pPr algn="just" rtl="0" fontAlgn="base"/>
                      <a:r>
                        <a:rPr lang="es-MX" sz="1000" b="0" i="0">
                          <a:effectLst/>
                          <a:latin typeface="Arial" panose="020B0604020202020204" pitchFamily="34" charset="0"/>
                        </a:rPr>
                        <a:t>Como usuario no inscrito cuando seleccione la opción de inscripción dado que el sistema opera normalmente quiero que el sistema me inscriba como usuario de Nidoo y me informe el éxito de la operación para utilizar mi parqueadero, el sistema debe responder el 97 % de las veces. </a:t>
                      </a:r>
                      <a:endParaRPr lang="es-MX" b="0" i="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C8EB92"/>
                      </a:solidFill>
                      <a:prstDash val="solid"/>
                      <a:round/>
                      <a:headEnd type="none" w="med" len="med"/>
                      <a:tailEnd type="none" w="med" len="med"/>
                    </a:lnT>
                    <a:lnB w="9525" cap="flat" cmpd="sng" algn="ctr">
                      <a:solidFill>
                        <a:srgbClr val="C8EB92"/>
                      </a:solidFill>
                      <a:prstDash val="solid"/>
                      <a:round/>
                      <a:headEnd type="none" w="med" len="med"/>
                      <a:tailEnd type="none" w="med" len="med"/>
                    </a:lnB>
                  </a:tcPr>
                </a:tc>
                <a:extLst>
                  <a:ext uri="{0D108BD9-81ED-4DB2-BD59-A6C34878D82A}">
                    <a16:rowId xmlns:a16="http://schemas.microsoft.com/office/drawing/2014/main" val="1883706504"/>
                  </a:ext>
                </a:extLst>
              </a:tr>
              <a:tr h="331304">
                <a:tc>
                  <a:txBody>
                    <a:bodyPr/>
                    <a:lstStyle/>
                    <a:p>
                      <a:pPr algn="ctr" rtl="0" fontAlgn="base"/>
                      <a:r>
                        <a:rPr lang="es-MX" sz="1000" b="1" i="0">
                          <a:effectLst/>
                          <a:latin typeface="Arial" panose="020B0604020202020204" pitchFamily="34" charset="0"/>
                        </a:rPr>
                        <a:t>Historia de usuario 4 (HU-D4):</a:t>
                      </a:r>
                      <a:r>
                        <a:rPr lang="es-MX" sz="1000" b="0" i="0">
                          <a:effectLst/>
                          <a:latin typeface="Arial" panose="020B0604020202020204" pitchFamily="34" charset="0"/>
                        </a:rPr>
                        <a:t> </a:t>
                      </a:r>
                      <a:endParaRPr lang="es-MX" b="0" i="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C8EB92"/>
                      </a:solidFill>
                      <a:prstDash val="solid"/>
                      <a:round/>
                      <a:headEnd type="none" w="med" len="med"/>
                      <a:tailEnd type="none" w="med" len="med"/>
                    </a:lnT>
                    <a:lnB w="9525" cap="flat" cmpd="sng" algn="ctr">
                      <a:solidFill>
                        <a:srgbClr val="C8EB92"/>
                      </a:solidFill>
                      <a:prstDash val="solid"/>
                      <a:round/>
                      <a:headEnd type="none" w="med" len="med"/>
                      <a:tailEnd type="none" w="med" len="med"/>
                    </a:lnB>
                    <a:solidFill>
                      <a:srgbClr val="D5DCE4"/>
                    </a:solidFill>
                  </a:tcPr>
                </a:tc>
                <a:extLst>
                  <a:ext uri="{0D108BD9-81ED-4DB2-BD59-A6C34878D82A}">
                    <a16:rowId xmlns:a16="http://schemas.microsoft.com/office/drawing/2014/main" val="2088390372"/>
                  </a:ext>
                </a:extLst>
              </a:tr>
              <a:tr h="745435">
                <a:tc>
                  <a:txBody>
                    <a:bodyPr/>
                    <a:lstStyle/>
                    <a:p>
                      <a:pPr algn="just" rtl="0" fontAlgn="base"/>
                      <a:r>
                        <a:rPr lang="es-MX" sz="1000" b="0" i="0">
                          <a:effectLst/>
                          <a:latin typeface="Arial" panose="020B0604020202020204" pitchFamily="34" charset="0"/>
                        </a:rPr>
                        <a:t>Como cliente corporativo cuando seleccione la opción de crear un nuevo usuario corporativo en Nidoo dado que el sistema opera normalmente quiero que este inscriba a mi empleado y me informe el éxito de la operación para que él utilice un lugar de parqueo, el sistema debe responder el 96% de las veces. </a:t>
                      </a:r>
                      <a:endParaRPr lang="es-MX" b="0" i="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C8EB92"/>
                      </a:solidFill>
                      <a:prstDash val="solid"/>
                      <a:round/>
                      <a:headEnd type="none" w="med" len="med"/>
                      <a:tailEnd type="none" w="med" len="med"/>
                    </a:lnT>
                    <a:lnB w="9525" cap="flat" cmpd="sng" algn="ctr">
                      <a:solidFill>
                        <a:srgbClr val="C8EB92"/>
                      </a:solidFill>
                      <a:prstDash val="solid"/>
                      <a:round/>
                      <a:headEnd type="none" w="med" len="med"/>
                      <a:tailEnd type="none" w="med" len="med"/>
                    </a:lnB>
                  </a:tcPr>
                </a:tc>
                <a:extLst>
                  <a:ext uri="{0D108BD9-81ED-4DB2-BD59-A6C34878D82A}">
                    <a16:rowId xmlns:a16="http://schemas.microsoft.com/office/drawing/2014/main" val="642750508"/>
                  </a:ext>
                </a:extLst>
              </a:tr>
              <a:tr h="331304">
                <a:tc>
                  <a:txBody>
                    <a:bodyPr/>
                    <a:lstStyle/>
                    <a:p>
                      <a:pPr algn="ctr" rtl="0" fontAlgn="base"/>
                      <a:r>
                        <a:rPr lang="es-MX" sz="1000" b="1" i="0">
                          <a:effectLst/>
                          <a:latin typeface="Arial" panose="020B0604020202020204" pitchFamily="34" charset="0"/>
                        </a:rPr>
                        <a:t>Historia de usuario 5 (HU-D5):</a:t>
                      </a:r>
                      <a:r>
                        <a:rPr lang="es-MX" sz="1000" b="0" i="0">
                          <a:effectLst/>
                          <a:latin typeface="Arial" panose="020B0604020202020204" pitchFamily="34" charset="0"/>
                        </a:rPr>
                        <a:t> </a:t>
                      </a:r>
                      <a:endParaRPr lang="es-MX" b="0" i="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C8EB92"/>
                      </a:solidFill>
                      <a:prstDash val="solid"/>
                      <a:round/>
                      <a:headEnd type="none" w="med" len="med"/>
                      <a:tailEnd type="none" w="med" len="med"/>
                    </a:lnT>
                    <a:lnB w="9525" cap="flat" cmpd="sng" algn="ctr">
                      <a:solidFill>
                        <a:srgbClr val="C8EB92"/>
                      </a:solidFill>
                      <a:prstDash val="solid"/>
                      <a:round/>
                      <a:headEnd type="none" w="med" len="med"/>
                      <a:tailEnd type="none" w="med" len="med"/>
                    </a:lnB>
                    <a:solidFill>
                      <a:srgbClr val="D5DCE4"/>
                    </a:solidFill>
                  </a:tcPr>
                </a:tc>
                <a:extLst>
                  <a:ext uri="{0D108BD9-81ED-4DB2-BD59-A6C34878D82A}">
                    <a16:rowId xmlns:a16="http://schemas.microsoft.com/office/drawing/2014/main" val="3674010266"/>
                  </a:ext>
                </a:extLst>
              </a:tr>
              <a:tr h="745435">
                <a:tc>
                  <a:txBody>
                    <a:bodyPr/>
                    <a:lstStyle/>
                    <a:p>
                      <a:pPr algn="just" rtl="0" fontAlgn="base"/>
                      <a:r>
                        <a:rPr lang="es-MX" sz="1000" b="0" i="0" dirty="0">
                          <a:effectLst/>
                          <a:latin typeface="Arial" panose="020B0604020202020204" pitchFamily="34" charset="0"/>
                        </a:rPr>
                        <a:t>Como oferente cuando seleccione la opción de ofrecer espacios de parqueo a </a:t>
                      </a:r>
                      <a:r>
                        <a:rPr lang="es-MX" sz="1000" b="0" i="0" dirty="0" err="1">
                          <a:effectLst/>
                          <a:latin typeface="Arial" panose="020B0604020202020204" pitchFamily="34" charset="0"/>
                        </a:rPr>
                        <a:t>Nidoo</a:t>
                      </a:r>
                      <a:r>
                        <a:rPr lang="es-MX" sz="1000" b="0" i="0" dirty="0">
                          <a:effectLst/>
                          <a:latin typeface="Arial" panose="020B0604020202020204" pitchFamily="34" charset="0"/>
                        </a:rPr>
                        <a:t> dado que el sistema opera normalmente quiero este registre mis sitios de parqueo para que sean utilizados por sus usuarios, el sistema debe responder el 96 % de las veces. </a:t>
                      </a:r>
                      <a:endParaRPr lang="es-MX" b="0" i="0" dirty="0">
                        <a:effectLst/>
                      </a:endParaRPr>
                    </a:p>
                  </a:txBody>
                  <a:tcPr>
                    <a:lnL w="9525" cap="flat" cmpd="sng" algn="ctr">
                      <a:solidFill>
                        <a:srgbClr val="C8EB92"/>
                      </a:solidFill>
                      <a:prstDash val="solid"/>
                      <a:round/>
                      <a:headEnd type="none" w="med" len="med"/>
                      <a:tailEnd type="none" w="med" len="med"/>
                    </a:lnL>
                    <a:lnR w="9525" cap="flat" cmpd="sng" algn="ctr">
                      <a:solidFill>
                        <a:srgbClr val="C8EB92"/>
                      </a:solidFill>
                      <a:prstDash val="solid"/>
                      <a:round/>
                      <a:headEnd type="none" w="med" len="med"/>
                      <a:tailEnd type="none" w="med" len="med"/>
                    </a:lnR>
                    <a:lnT w="9525" cap="flat" cmpd="sng" algn="ctr">
                      <a:solidFill>
                        <a:srgbClr val="C8EB92"/>
                      </a:solidFill>
                      <a:prstDash val="solid"/>
                      <a:round/>
                      <a:headEnd type="none" w="med" len="med"/>
                      <a:tailEnd type="none" w="med" len="med"/>
                    </a:lnT>
                    <a:lnB w="9525" cap="flat" cmpd="sng" algn="ctr">
                      <a:solidFill>
                        <a:srgbClr val="C8EB92"/>
                      </a:solidFill>
                      <a:prstDash val="solid"/>
                      <a:round/>
                      <a:headEnd type="none" w="med" len="med"/>
                      <a:tailEnd type="none" w="med" len="med"/>
                    </a:lnB>
                  </a:tcPr>
                </a:tc>
                <a:extLst>
                  <a:ext uri="{0D108BD9-81ED-4DB2-BD59-A6C34878D82A}">
                    <a16:rowId xmlns:a16="http://schemas.microsoft.com/office/drawing/2014/main" val="1261674951"/>
                  </a:ext>
                </a:extLst>
              </a:tr>
            </a:tbl>
          </a:graphicData>
        </a:graphic>
      </p:graphicFrame>
    </p:spTree>
    <p:extLst>
      <p:ext uri="{BB962C8B-B14F-4D97-AF65-F5344CB8AC3E}">
        <p14:creationId xmlns:p14="http://schemas.microsoft.com/office/powerpoint/2010/main" val="4664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D0278D1-C326-4D3B-AEC5-85F97882E3D1}"/>
              </a:ext>
            </a:extLst>
          </p:cNvPr>
          <p:cNvGraphicFramePr>
            <a:graphicFrameLocks noGrp="1"/>
          </p:cNvGraphicFramePr>
          <p:nvPr>
            <p:extLst>
              <p:ext uri="{D42A27DB-BD31-4B8C-83A1-F6EECF244321}">
                <p14:modId xmlns:p14="http://schemas.microsoft.com/office/powerpoint/2010/main" val="870217065"/>
              </p:ext>
            </p:extLst>
          </p:nvPr>
        </p:nvGraphicFramePr>
        <p:xfrm>
          <a:off x="762000" y="381000"/>
          <a:ext cx="7924800" cy="5562599"/>
        </p:xfrm>
        <a:graphic>
          <a:graphicData uri="http://schemas.openxmlformats.org/drawingml/2006/table">
            <a:tbl>
              <a:tblPr/>
              <a:tblGrid>
                <a:gridCol w="7924800">
                  <a:extLst>
                    <a:ext uri="{9D8B030D-6E8A-4147-A177-3AD203B41FA5}">
                      <a16:colId xmlns:a16="http://schemas.microsoft.com/office/drawing/2014/main" val="1780025030"/>
                    </a:ext>
                  </a:extLst>
                </a:gridCol>
              </a:tblGrid>
              <a:tr h="309033">
                <a:tc>
                  <a:txBody>
                    <a:bodyPr/>
                    <a:lstStyle/>
                    <a:p>
                      <a:pPr algn="ctr" rtl="0" fontAlgn="base"/>
                      <a:r>
                        <a:rPr lang="es-CO" sz="1000" b="1" i="0" dirty="0">
                          <a:effectLst/>
                          <a:latin typeface="Arial" panose="020B0604020202020204" pitchFamily="34" charset="0"/>
                        </a:rPr>
                        <a:t>Atributo de Calidad: </a:t>
                      </a:r>
                      <a:r>
                        <a:rPr lang="es-CO" sz="1000" b="0" i="0" dirty="0">
                          <a:effectLst/>
                          <a:latin typeface="Arial" panose="020B0604020202020204" pitchFamily="34" charset="0"/>
                        </a:rPr>
                        <a:t>LATENCIA </a:t>
                      </a:r>
                      <a:endParaRPr lang="es-CO" b="0" i="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B4C6E7"/>
                    </a:solidFill>
                  </a:tcPr>
                </a:tc>
                <a:extLst>
                  <a:ext uri="{0D108BD9-81ED-4DB2-BD59-A6C34878D82A}">
                    <a16:rowId xmlns:a16="http://schemas.microsoft.com/office/drawing/2014/main" val="3612869283"/>
                  </a:ext>
                </a:extLst>
              </a:tr>
              <a:tr h="309033">
                <a:tc>
                  <a:txBody>
                    <a:bodyPr/>
                    <a:lstStyle/>
                    <a:p>
                      <a:pPr algn="ctr" rtl="0" fontAlgn="base"/>
                      <a:r>
                        <a:rPr lang="es-MX" sz="1000" b="1" i="0">
                          <a:effectLst/>
                          <a:latin typeface="Arial" panose="020B0604020202020204" pitchFamily="34" charset="0"/>
                        </a:rPr>
                        <a:t>Historia de usuario 1 (HU-L1):</a:t>
                      </a:r>
                      <a:r>
                        <a:rPr lang="es-MX" sz="1000" b="0" i="0">
                          <a:effectLst/>
                          <a:latin typeface="Arial" panose="020B0604020202020204" pitchFamily="34" charset="0"/>
                        </a:rPr>
                        <a:t> </a:t>
                      </a:r>
                      <a:endParaRPr lang="es-MX" b="0" i="0">
                        <a:effectLst/>
                      </a:endParaRPr>
                    </a:p>
                  </a:txBody>
                  <a:tcPr>
                    <a:lnL w="9525" cap="flat" cmpd="sng" algn="ctr">
                      <a:solidFill>
                        <a:srgbClr val="40B39D"/>
                      </a:solidFill>
                      <a:prstDash val="solid"/>
                      <a:round/>
                      <a:headEnd type="none" w="med" len="med"/>
                      <a:tailEnd type="none" w="med" len="med"/>
                    </a:lnL>
                    <a:lnR w="9525" cap="flat" cmpd="sng" algn="ctr">
                      <a:solidFill>
                        <a:srgbClr val="40B39D"/>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40B39D"/>
                      </a:solidFill>
                      <a:prstDash val="solid"/>
                      <a:round/>
                      <a:headEnd type="none" w="med" len="med"/>
                      <a:tailEnd type="none" w="med" len="med"/>
                    </a:lnB>
                    <a:solidFill>
                      <a:srgbClr val="D5DCE4"/>
                    </a:solidFill>
                  </a:tcPr>
                </a:tc>
                <a:extLst>
                  <a:ext uri="{0D108BD9-81ED-4DB2-BD59-A6C34878D82A}">
                    <a16:rowId xmlns:a16="http://schemas.microsoft.com/office/drawing/2014/main" val="1225025005"/>
                  </a:ext>
                </a:extLst>
              </a:tr>
              <a:tr h="695325">
                <a:tc>
                  <a:txBody>
                    <a:bodyPr/>
                    <a:lstStyle/>
                    <a:p>
                      <a:pPr algn="just" rtl="0" fontAlgn="base"/>
                      <a:r>
                        <a:rPr lang="es-MX" sz="1000" b="0" i="0">
                          <a:effectLst/>
                          <a:latin typeface="Arial" panose="020B0604020202020204" pitchFamily="34" charset="0"/>
                        </a:rPr>
                        <a:t>Como Usuario Individual, cuando ingreso a la aplicación, dado que el sistema opera normalmente, quiero autenticarme, para acceder a los módulos que tengo permiso, esto debe suceder máximo hasta en 10 segundos. </a:t>
                      </a:r>
                      <a:endParaRPr lang="es-MX" b="0" i="0">
                        <a:effectLst/>
                      </a:endParaRPr>
                    </a:p>
                  </a:txBody>
                  <a:tcPr>
                    <a:lnL w="9525" cap="flat" cmpd="sng" algn="ctr">
                      <a:solidFill>
                        <a:srgbClr val="D8B49D"/>
                      </a:solidFill>
                      <a:prstDash val="solid"/>
                      <a:round/>
                      <a:headEnd type="none" w="med" len="med"/>
                      <a:tailEnd type="none" w="med" len="med"/>
                    </a:lnL>
                    <a:lnR w="9525" cap="flat" cmpd="sng" algn="ctr">
                      <a:solidFill>
                        <a:srgbClr val="D8B49D"/>
                      </a:solidFill>
                      <a:prstDash val="solid"/>
                      <a:round/>
                      <a:headEnd type="none" w="med" len="med"/>
                      <a:tailEnd type="none" w="med" len="med"/>
                    </a:lnR>
                    <a:lnT w="9525" cap="flat" cmpd="sng" algn="ctr">
                      <a:solidFill>
                        <a:srgbClr val="40B39D"/>
                      </a:solidFill>
                      <a:prstDash val="solid"/>
                      <a:round/>
                      <a:headEnd type="none" w="med" len="med"/>
                      <a:tailEnd type="none" w="med" len="med"/>
                    </a:lnT>
                    <a:lnB w="9525" cap="flat" cmpd="sng" algn="ctr">
                      <a:solidFill>
                        <a:srgbClr val="D8B49D"/>
                      </a:solidFill>
                      <a:prstDash val="solid"/>
                      <a:round/>
                      <a:headEnd type="none" w="med" len="med"/>
                      <a:tailEnd type="none" w="med" len="med"/>
                    </a:lnB>
                  </a:tcPr>
                </a:tc>
                <a:extLst>
                  <a:ext uri="{0D108BD9-81ED-4DB2-BD59-A6C34878D82A}">
                    <a16:rowId xmlns:a16="http://schemas.microsoft.com/office/drawing/2014/main" val="3616253019"/>
                  </a:ext>
                </a:extLst>
              </a:tr>
              <a:tr h="309033">
                <a:tc>
                  <a:txBody>
                    <a:bodyPr/>
                    <a:lstStyle/>
                    <a:p>
                      <a:pPr algn="ctr" rtl="0" fontAlgn="base"/>
                      <a:r>
                        <a:rPr lang="es-MX" sz="1000" b="1" i="0">
                          <a:effectLst/>
                          <a:latin typeface="Arial" panose="020B0604020202020204" pitchFamily="34" charset="0"/>
                        </a:rPr>
                        <a:t>Historia de usuario 2 (HU-L2):</a:t>
                      </a:r>
                      <a:r>
                        <a:rPr lang="es-MX" sz="1000" b="0" i="0">
                          <a:effectLst/>
                          <a:latin typeface="Arial" panose="020B0604020202020204" pitchFamily="34" charset="0"/>
                        </a:rPr>
                        <a:t> </a:t>
                      </a:r>
                      <a:endParaRPr lang="es-MX" b="0" i="0">
                        <a:effectLst/>
                      </a:endParaRPr>
                    </a:p>
                  </a:txBody>
                  <a:tcPr>
                    <a:lnL w="9525" cap="flat" cmpd="sng" algn="ctr">
                      <a:solidFill>
                        <a:srgbClr val="10B39D"/>
                      </a:solidFill>
                      <a:prstDash val="solid"/>
                      <a:round/>
                      <a:headEnd type="none" w="med" len="med"/>
                      <a:tailEnd type="none" w="med" len="med"/>
                    </a:lnL>
                    <a:lnR w="9525" cap="flat" cmpd="sng" algn="ctr">
                      <a:solidFill>
                        <a:srgbClr val="10B39D"/>
                      </a:solidFill>
                      <a:prstDash val="solid"/>
                      <a:round/>
                      <a:headEnd type="none" w="med" len="med"/>
                      <a:tailEnd type="none" w="med" len="med"/>
                    </a:lnR>
                    <a:lnT w="9525" cap="flat" cmpd="sng" algn="ctr">
                      <a:solidFill>
                        <a:srgbClr val="D8B49D"/>
                      </a:solidFill>
                      <a:prstDash val="solid"/>
                      <a:round/>
                      <a:headEnd type="none" w="med" len="med"/>
                      <a:tailEnd type="none" w="med" len="med"/>
                    </a:lnT>
                    <a:lnB w="9525" cap="flat" cmpd="sng" algn="ctr">
                      <a:solidFill>
                        <a:srgbClr val="10B39D"/>
                      </a:solidFill>
                      <a:prstDash val="solid"/>
                      <a:round/>
                      <a:headEnd type="none" w="med" len="med"/>
                      <a:tailEnd type="none" w="med" len="med"/>
                    </a:lnB>
                    <a:solidFill>
                      <a:srgbClr val="D5DCE4"/>
                    </a:solidFill>
                  </a:tcPr>
                </a:tc>
                <a:extLst>
                  <a:ext uri="{0D108BD9-81ED-4DB2-BD59-A6C34878D82A}">
                    <a16:rowId xmlns:a16="http://schemas.microsoft.com/office/drawing/2014/main" val="2796462108"/>
                  </a:ext>
                </a:extLst>
              </a:tr>
              <a:tr h="714640">
                <a:tc>
                  <a:txBody>
                    <a:bodyPr/>
                    <a:lstStyle/>
                    <a:p>
                      <a:pPr algn="just" rtl="0" fontAlgn="base"/>
                      <a:r>
                        <a:rPr lang="es-MX" sz="1100" b="0" i="0">
                          <a:effectLst/>
                          <a:latin typeface="Calibri" panose="020F0502020204030204" pitchFamily="34" charset="0"/>
                        </a:rPr>
                        <a:t> </a:t>
                      </a:r>
                      <a:r>
                        <a:rPr lang="es-MX" sz="1000" b="0" i="0">
                          <a:effectLst/>
                          <a:latin typeface="Arial" panose="020B0604020202020204" pitchFamily="34" charset="0"/>
                        </a:rPr>
                        <a:t>Como Oferente, cuando un Usuario Individual confirmó que reservó el espacio y va a llegar a estacionar su vehículo, dado que el sistema opera normalmente, quiero que la aplicación me notifique que el vehículo va a hacia mi parqueadero, para cobrar mi tarifa de uso, esto debe suceder máximo en 15 segundos. </a:t>
                      </a:r>
                      <a:endParaRPr lang="es-MX" b="0" i="0">
                        <a:effectLst/>
                      </a:endParaRPr>
                    </a:p>
                  </a:txBody>
                  <a:tcPr>
                    <a:lnL w="9525" cap="flat" cmpd="sng" algn="ctr">
                      <a:solidFill>
                        <a:srgbClr val="10B39D"/>
                      </a:solidFill>
                      <a:prstDash val="solid"/>
                      <a:round/>
                      <a:headEnd type="none" w="med" len="med"/>
                      <a:tailEnd type="none" w="med" len="med"/>
                    </a:lnL>
                    <a:lnR w="9525" cap="flat" cmpd="sng" algn="ctr">
                      <a:solidFill>
                        <a:srgbClr val="10B39D"/>
                      </a:solidFill>
                      <a:prstDash val="solid"/>
                      <a:round/>
                      <a:headEnd type="none" w="med" len="med"/>
                      <a:tailEnd type="none" w="med" len="med"/>
                    </a:lnR>
                    <a:lnT w="9525" cap="flat" cmpd="sng" algn="ctr">
                      <a:solidFill>
                        <a:srgbClr val="10B39D"/>
                      </a:solidFill>
                      <a:prstDash val="solid"/>
                      <a:round/>
                      <a:headEnd type="none" w="med" len="med"/>
                      <a:tailEnd type="none" w="med" len="med"/>
                    </a:lnT>
                    <a:lnB w="9525" cap="flat" cmpd="sng" algn="ctr">
                      <a:solidFill>
                        <a:srgbClr val="10B39D"/>
                      </a:solidFill>
                      <a:prstDash val="solid"/>
                      <a:round/>
                      <a:headEnd type="none" w="med" len="med"/>
                      <a:tailEnd type="none" w="med" len="med"/>
                    </a:lnB>
                  </a:tcPr>
                </a:tc>
                <a:extLst>
                  <a:ext uri="{0D108BD9-81ED-4DB2-BD59-A6C34878D82A}">
                    <a16:rowId xmlns:a16="http://schemas.microsoft.com/office/drawing/2014/main" val="175447839"/>
                  </a:ext>
                </a:extLst>
              </a:tr>
              <a:tr h="309033">
                <a:tc>
                  <a:txBody>
                    <a:bodyPr/>
                    <a:lstStyle/>
                    <a:p>
                      <a:pPr algn="ctr" rtl="0" fontAlgn="base"/>
                      <a:r>
                        <a:rPr lang="es-MX" sz="1000" b="1" i="0">
                          <a:effectLst/>
                          <a:latin typeface="Arial" panose="020B0604020202020204" pitchFamily="34" charset="0"/>
                        </a:rPr>
                        <a:t>Historia de usuario 3 (HU-L3):</a:t>
                      </a:r>
                      <a:r>
                        <a:rPr lang="es-MX" sz="1000" b="0" i="0">
                          <a:effectLst/>
                          <a:latin typeface="Arial" panose="020B0604020202020204" pitchFamily="34" charset="0"/>
                        </a:rPr>
                        <a:t> </a:t>
                      </a:r>
                      <a:endParaRPr lang="es-MX" b="0" i="0">
                        <a:effectLst/>
                      </a:endParaRPr>
                    </a:p>
                  </a:txBody>
                  <a:tcPr>
                    <a:lnL w="9525" cap="flat" cmpd="sng" algn="ctr">
                      <a:solidFill>
                        <a:srgbClr val="10B39D"/>
                      </a:solidFill>
                      <a:prstDash val="solid"/>
                      <a:round/>
                      <a:headEnd type="none" w="med" len="med"/>
                      <a:tailEnd type="none" w="med" len="med"/>
                    </a:lnL>
                    <a:lnR w="9525" cap="flat" cmpd="sng" algn="ctr">
                      <a:solidFill>
                        <a:srgbClr val="10B39D"/>
                      </a:solidFill>
                      <a:prstDash val="solid"/>
                      <a:round/>
                      <a:headEnd type="none" w="med" len="med"/>
                      <a:tailEnd type="none" w="med" len="med"/>
                    </a:lnR>
                    <a:lnT w="9525" cap="flat" cmpd="sng" algn="ctr">
                      <a:solidFill>
                        <a:srgbClr val="10B39D"/>
                      </a:solidFill>
                      <a:prstDash val="solid"/>
                      <a:round/>
                      <a:headEnd type="none" w="med" len="med"/>
                      <a:tailEnd type="none" w="med" len="med"/>
                    </a:lnT>
                    <a:lnB w="9525" cap="flat" cmpd="sng" algn="ctr">
                      <a:solidFill>
                        <a:srgbClr val="10B39D"/>
                      </a:solidFill>
                      <a:prstDash val="solid"/>
                      <a:round/>
                      <a:headEnd type="none" w="med" len="med"/>
                      <a:tailEnd type="none" w="med" len="med"/>
                    </a:lnB>
                    <a:solidFill>
                      <a:srgbClr val="D5DCE4"/>
                    </a:solidFill>
                  </a:tcPr>
                </a:tc>
                <a:extLst>
                  <a:ext uri="{0D108BD9-81ED-4DB2-BD59-A6C34878D82A}">
                    <a16:rowId xmlns:a16="http://schemas.microsoft.com/office/drawing/2014/main" val="4014179111"/>
                  </a:ext>
                </a:extLst>
              </a:tr>
              <a:tr h="695325">
                <a:tc>
                  <a:txBody>
                    <a:bodyPr/>
                    <a:lstStyle/>
                    <a:p>
                      <a:pPr algn="just" rtl="0" fontAlgn="base"/>
                      <a:r>
                        <a:rPr lang="es-MX" sz="1000" b="0" i="0">
                          <a:effectLst/>
                          <a:latin typeface="Arial" panose="020B0604020202020204" pitchFamily="34" charset="0"/>
                        </a:rPr>
                        <a:t>Como Oferente, cuando un Usuario (de cualquier tipo) deja libre un parqueadero, dado que el sistema opera normalmente, quiero recibir una notificación de que el espacio está disponible, para que la aplicación lo publique nuevamente como parqueadero libre, esto debe suceder en un máximo de 30 segundos. </a:t>
                      </a:r>
                      <a:endParaRPr lang="es-MX" b="0" i="0">
                        <a:effectLst/>
                      </a:endParaRPr>
                    </a:p>
                  </a:txBody>
                  <a:tcPr>
                    <a:lnL w="9525" cap="flat" cmpd="sng" algn="ctr">
                      <a:solidFill>
                        <a:srgbClr val="80B29D"/>
                      </a:solidFill>
                      <a:prstDash val="solid"/>
                      <a:round/>
                      <a:headEnd type="none" w="med" len="med"/>
                      <a:tailEnd type="none" w="med" len="med"/>
                    </a:lnL>
                    <a:lnR w="9525" cap="flat" cmpd="sng" algn="ctr">
                      <a:solidFill>
                        <a:srgbClr val="80B29D"/>
                      </a:solidFill>
                      <a:prstDash val="solid"/>
                      <a:round/>
                      <a:headEnd type="none" w="med" len="med"/>
                      <a:tailEnd type="none" w="med" len="med"/>
                    </a:lnR>
                    <a:lnT w="9525" cap="flat" cmpd="sng" algn="ctr">
                      <a:solidFill>
                        <a:srgbClr val="10B39D"/>
                      </a:solidFill>
                      <a:prstDash val="solid"/>
                      <a:round/>
                      <a:headEnd type="none" w="med" len="med"/>
                      <a:tailEnd type="none" w="med" len="med"/>
                    </a:lnT>
                    <a:lnB w="9525" cap="flat" cmpd="sng" algn="ctr">
                      <a:solidFill>
                        <a:srgbClr val="80B29D"/>
                      </a:solidFill>
                      <a:prstDash val="solid"/>
                      <a:round/>
                      <a:headEnd type="none" w="med" len="med"/>
                      <a:tailEnd type="none" w="med" len="med"/>
                    </a:lnB>
                  </a:tcPr>
                </a:tc>
                <a:extLst>
                  <a:ext uri="{0D108BD9-81ED-4DB2-BD59-A6C34878D82A}">
                    <a16:rowId xmlns:a16="http://schemas.microsoft.com/office/drawing/2014/main" val="106931450"/>
                  </a:ext>
                </a:extLst>
              </a:tr>
              <a:tr h="309033">
                <a:tc>
                  <a:txBody>
                    <a:bodyPr/>
                    <a:lstStyle/>
                    <a:p>
                      <a:pPr algn="ctr" rtl="0" fontAlgn="base"/>
                      <a:r>
                        <a:rPr lang="es-MX" sz="1000" b="1" i="0">
                          <a:effectLst/>
                          <a:latin typeface="Arial" panose="020B0604020202020204" pitchFamily="34" charset="0"/>
                        </a:rPr>
                        <a:t>Historia de usuario 4 (HU-L4):</a:t>
                      </a:r>
                      <a:r>
                        <a:rPr lang="es-MX" sz="1000" b="0" i="0">
                          <a:effectLst/>
                          <a:latin typeface="Arial" panose="020B0604020202020204" pitchFamily="34" charset="0"/>
                        </a:rPr>
                        <a:t> </a:t>
                      </a:r>
                      <a:endParaRPr lang="es-MX" b="0" i="0">
                        <a:effectLst/>
                      </a:endParaRPr>
                    </a:p>
                  </a:txBody>
                  <a:tcPr>
                    <a:lnL w="9525" cap="flat" cmpd="sng" algn="ctr">
                      <a:solidFill>
                        <a:srgbClr val="D8B49D"/>
                      </a:solidFill>
                      <a:prstDash val="solid"/>
                      <a:round/>
                      <a:headEnd type="none" w="med" len="med"/>
                      <a:tailEnd type="none" w="med" len="med"/>
                    </a:lnL>
                    <a:lnR w="9525" cap="flat" cmpd="sng" algn="ctr">
                      <a:solidFill>
                        <a:srgbClr val="D8B49D"/>
                      </a:solidFill>
                      <a:prstDash val="solid"/>
                      <a:round/>
                      <a:headEnd type="none" w="med" len="med"/>
                      <a:tailEnd type="none" w="med" len="med"/>
                    </a:lnR>
                    <a:lnT w="9525" cap="flat" cmpd="sng" algn="ctr">
                      <a:solidFill>
                        <a:srgbClr val="80B29D"/>
                      </a:solidFill>
                      <a:prstDash val="solid"/>
                      <a:round/>
                      <a:headEnd type="none" w="med" len="med"/>
                      <a:tailEnd type="none" w="med" len="med"/>
                    </a:lnT>
                    <a:lnB w="9525" cap="flat" cmpd="sng" algn="ctr">
                      <a:solidFill>
                        <a:srgbClr val="D8B49D"/>
                      </a:solidFill>
                      <a:prstDash val="solid"/>
                      <a:round/>
                      <a:headEnd type="none" w="med" len="med"/>
                      <a:tailEnd type="none" w="med" len="med"/>
                    </a:lnB>
                    <a:solidFill>
                      <a:srgbClr val="D5DCE4"/>
                    </a:solidFill>
                  </a:tcPr>
                </a:tc>
                <a:extLst>
                  <a:ext uri="{0D108BD9-81ED-4DB2-BD59-A6C34878D82A}">
                    <a16:rowId xmlns:a16="http://schemas.microsoft.com/office/drawing/2014/main" val="2366347586"/>
                  </a:ext>
                </a:extLst>
              </a:tr>
              <a:tr h="888471">
                <a:tc>
                  <a:txBody>
                    <a:bodyPr/>
                    <a:lstStyle/>
                    <a:p>
                      <a:pPr algn="just" rtl="0" fontAlgn="base"/>
                      <a:r>
                        <a:rPr lang="es-MX" sz="1000" b="0" i="0">
                          <a:effectLst/>
                          <a:latin typeface="Arial" panose="020B0604020202020204" pitchFamily="34" charset="0"/>
                        </a:rPr>
                        <a:t>Como Oferente, cuando un Usuario Individual ya confirmó que va a usar mi parqueadero y está próximo a entrar, dado que el sistema opera normalmente, quiero que la aplicación me notifique que el vehículo ya está llegando a la entrada, para que la aplicación marque como ocupado el parqueadero, esto debe suceder hasta máximo de 10 segundos. </a:t>
                      </a:r>
                      <a:endParaRPr lang="es-MX" b="0" i="0">
                        <a:effectLst/>
                      </a:endParaRPr>
                    </a:p>
                  </a:txBody>
                  <a:tcPr>
                    <a:lnL w="9525" cap="flat" cmpd="sng" algn="ctr">
                      <a:solidFill>
                        <a:srgbClr val="80B29D"/>
                      </a:solidFill>
                      <a:prstDash val="solid"/>
                      <a:round/>
                      <a:headEnd type="none" w="med" len="med"/>
                      <a:tailEnd type="none" w="med" len="med"/>
                    </a:lnL>
                    <a:lnR w="9525" cap="flat" cmpd="sng" algn="ctr">
                      <a:solidFill>
                        <a:srgbClr val="80B29D"/>
                      </a:solidFill>
                      <a:prstDash val="solid"/>
                      <a:round/>
                      <a:headEnd type="none" w="med" len="med"/>
                      <a:tailEnd type="none" w="med" len="med"/>
                    </a:lnR>
                    <a:lnT w="9525" cap="flat" cmpd="sng" algn="ctr">
                      <a:solidFill>
                        <a:srgbClr val="D8B49D"/>
                      </a:solidFill>
                      <a:prstDash val="solid"/>
                      <a:round/>
                      <a:headEnd type="none" w="med" len="med"/>
                      <a:tailEnd type="none" w="med" len="med"/>
                    </a:lnT>
                    <a:lnB w="9525" cap="flat" cmpd="sng" algn="ctr">
                      <a:solidFill>
                        <a:srgbClr val="80B29D"/>
                      </a:solidFill>
                      <a:prstDash val="solid"/>
                      <a:round/>
                      <a:headEnd type="none" w="med" len="med"/>
                      <a:tailEnd type="none" w="med" len="med"/>
                    </a:lnB>
                  </a:tcPr>
                </a:tc>
                <a:extLst>
                  <a:ext uri="{0D108BD9-81ED-4DB2-BD59-A6C34878D82A}">
                    <a16:rowId xmlns:a16="http://schemas.microsoft.com/office/drawing/2014/main" val="3317437010"/>
                  </a:ext>
                </a:extLst>
              </a:tr>
              <a:tr h="309033">
                <a:tc>
                  <a:txBody>
                    <a:bodyPr/>
                    <a:lstStyle/>
                    <a:p>
                      <a:pPr algn="ctr" rtl="0" fontAlgn="base"/>
                      <a:r>
                        <a:rPr lang="es-MX" sz="1000" b="1" i="0">
                          <a:effectLst/>
                          <a:latin typeface="Arial" panose="020B0604020202020204" pitchFamily="34" charset="0"/>
                        </a:rPr>
                        <a:t>Historia de usuario 5 (HU-L5):</a:t>
                      </a:r>
                      <a:r>
                        <a:rPr lang="es-MX" sz="1000" b="0" i="0">
                          <a:effectLst/>
                          <a:latin typeface="Arial" panose="020B0604020202020204" pitchFamily="34" charset="0"/>
                        </a:rPr>
                        <a:t> </a:t>
                      </a:r>
                      <a:endParaRPr lang="es-MX" b="0" i="0">
                        <a:effectLst/>
                      </a:endParaRPr>
                    </a:p>
                  </a:txBody>
                  <a:tcPr>
                    <a:lnL w="9525" cap="flat" cmpd="sng" algn="ctr">
                      <a:solidFill>
                        <a:srgbClr val="80B29D"/>
                      </a:solidFill>
                      <a:prstDash val="solid"/>
                      <a:round/>
                      <a:headEnd type="none" w="med" len="med"/>
                      <a:tailEnd type="none" w="med" len="med"/>
                    </a:lnL>
                    <a:lnR w="9525" cap="flat" cmpd="sng" algn="ctr">
                      <a:solidFill>
                        <a:srgbClr val="80B29D"/>
                      </a:solidFill>
                      <a:prstDash val="solid"/>
                      <a:round/>
                      <a:headEnd type="none" w="med" len="med"/>
                      <a:tailEnd type="none" w="med" len="med"/>
                    </a:lnR>
                    <a:lnT w="9525" cap="flat" cmpd="sng" algn="ctr">
                      <a:solidFill>
                        <a:srgbClr val="80B29D"/>
                      </a:solidFill>
                      <a:prstDash val="solid"/>
                      <a:round/>
                      <a:headEnd type="none" w="med" len="med"/>
                      <a:tailEnd type="none" w="med" len="med"/>
                    </a:lnT>
                    <a:lnB w="9525" cap="flat" cmpd="sng" algn="ctr">
                      <a:solidFill>
                        <a:srgbClr val="80B29D"/>
                      </a:solidFill>
                      <a:prstDash val="solid"/>
                      <a:round/>
                      <a:headEnd type="none" w="med" len="med"/>
                      <a:tailEnd type="none" w="med" len="med"/>
                    </a:lnB>
                    <a:solidFill>
                      <a:srgbClr val="D5DCE4"/>
                    </a:solidFill>
                  </a:tcPr>
                </a:tc>
                <a:extLst>
                  <a:ext uri="{0D108BD9-81ED-4DB2-BD59-A6C34878D82A}">
                    <a16:rowId xmlns:a16="http://schemas.microsoft.com/office/drawing/2014/main" val="1524325353"/>
                  </a:ext>
                </a:extLst>
              </a:tr>
              <a:tr h="714640">
                <a:tc>
                  <a:txBody>
                    <a:bodyPr/>
                    <a:lstStyle/>
                    <a:p>
                      <a:pPr algn="just" rtl="0" fontAlgn="base"/>
                      <a:r>
                        <a:rPr lang="es-MX" sz="1100" b="0" i="0" dirty="0">
                          <a:effectLst/>
                          <a:latin typeface="Calibri" panose="020F0502020204030204" pitchFamily="34" charset="0"/>
                        </a:rPr>
                        <a:t> </a:t>
                      </a:r>
                      <a:r>
                        <a:rPr lang="es-MX" sz="1000" b="0" i="0" dirty="0">
                          <a:effectLst/>
                          <a:latin typeface="Arial" panose="020B0604020202020204" pitchFamily="34" charset="0"/>
                        </a:rPr>
                        <a:t>Como Usuario Individual, cuando solicite un parqueadero, dado que el sistema opera normalmente, quiero que la aplicación me muestre el aviso de confirmación, para estar seguro de la transacción (que el espacio esté libre y yo lo haya seleccionado), esto debe suceder en menos de 15 segundos. </a:t>
                      </a:r>
                      <a:endParaRPr lang="es-MX" b="0" i="0" dirty="0">
                        <a:effectLst/>
                      </a:endParaRPr>
                    </a:p>
                  </a:txBody>
                  <a:tcPr>
                    <a:lnL w="9525" cap="flat" cmpd="sng" algn="ctr">
                      <a:solidFill>
                        <a:srgbClr val="A0B39D"/>
                      </a:solidFill>
                      <a:prstDash val="solid"/>
                      <a:round/>
                      <a:headEnd type="none" w="med" len="med"/>
                      <a:tailEnd type="none" w="med" len="med"/>
                    </a:lnL>
                    <a:lnR w="9525" cap="flat" cmpd="sng" algn="ctr">
                      <a:solidFill>
                        <a:srgbClr val="A0B39D"/>
                      </a:solidFill>
                      <a:prstDash val="solid"/>
                      <a:round/>
                      <a:headEnd type="none" w="med" len="med"/>
                      <a:tailEnd type="none" w="med" len="med"/>
                    </a:lnR>
                    <a:lnT w="9525" cap="flat" cmpd="sng" algn="ctr">
                      <a:solidFill>
                        <a:srgbClr val="80B29D"/>
                      </a:solidFill>
                      <a:prstDash val="solid"/>
                      <a:round/>
                      <a:headEnd type="none" w="med" len="med"/>
                      <a:tailEnd type="none" w="med" len="med"/>
                    </a:lnT>
                    <a:lnB w="9525" cap="flat" cmpd="sng" algn="ctr">
                      <a:solidFill>
                        <a:srgbClr val="A0B39D"/>
                      </a:solidFill>
                      <a:prstDash val="solid"/>
                      <a:round/>
                      <a:headEnd type="none" w="med" len="med"/>
                      <a:tailEnd type="none" w="med" len="med"/>
                    </a:lnB>
                  </a:tcPr>
                </a:tc>
                <a:extLst>
                  <a:ext uri="{0D108BD9-81ED-4DB2-BD59-A6C34878D82A}">
                    <a16:rowId xmlns:a16="http://schemas.microsoft.com/office/drawing/2014/main" val="3280078927"/>
                  </a:ext>
                </a:extLst>
              </a:tr>
            </a:tbl>
          </a:graphicData>
        </a:graphic>
      </p:graphicFrame>
    </p:spTree>
    <p:extLst>
      <p:ext uri="{BB962C8B-B14F-4D97-AF65-F5344CB8AC3E}">
        <p14:creationId xmlns:p14="http://schemas.microsoft.com/office/powerpoint/2010/main" val="1657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6</a:t>
            </a:fld>
            <a:endParaRPr lang="en-US"/>
          </a:p>
        </p:txBody>
      </p:sp>
      <p:graphicFrame>
        <p:nvGraphicFramePr>
          <p:cNvPr id="5" name="Tabla 4">
            <a:extLst>
              <a:ext uri="{FF2B5EF4-FFF2-40B4-BE49-F238E27FC236}">
                <a16:creationId xmlns:a16="http://schemas.microsoft.com/office/drawing/2014/main" id="{4E07B143-925B-425F-9A5C-49D33780EEB1}"/>
              </a:ext>
            </a:extLst>
          </p:cNvPr>
          <p:cNvGraphicFramePr>
            <a:graphicFrameLocks noGrp="1"/>
          </p:cNvGraphicFramePr>
          <p:nvPr>
            <p:extLst>
              <p:ext uri="{D42A27DB-BD31-4B8C-83A1-F6EECF244321}">
                <p14:modId xmlns:p14="http://schemas.microsoft.com/office/powerpoint/2010/main" val="1985281600"/>
              </p:ext>
            </p:extLst>
          </p:nvPr>
        </p:nvGraphicFramePr>
        <p:xfrm>
          <a:off x="762000" y="381000"/>
          <a:ext cx="7924800" cy="5486398"/>
        </p:xfrm>
        <a:graphic>
          <a:graphicData uri="http://schemas.openxmlformats.org/drawingml/2006/table">
            <a:tbl>
              <a:tblPr/>
              <a:tblGrid>
                <a:gridCol w="7924800">
                  <a:extLst>
                    <a:ext uri="{9D8B030D-6E8A-4147-A177-3AD203B41FA5}">
                      <a16:colId xmlns:a16="http://schemas.microsoft.com/office/drawing/2014/main" val="3333903478"/>
                    </a:ext>
                  </a:extLst>
                </a:gridCol>
              </a:tblGrid>
              <a:tr h="311285">
                <a:tc>
                  <a:txBody>
                    <a:bodyPr/>
                    <a:lstStyle/>
                    <a:p>
                      <a:pPr algn="ctr" rtl="0" fontAlgn="base"/>
                      <a:r>
                        <a:rPr lang="es-CO" sz="1000" b="1" i="0">
                          <a:effectLst/>
                          <a:latin typeface="Arial" panose="020B0604020202020204" pitchFamily="34" charset="0"/>
                        </a:rPr>
                        <a:t>Atributo de Calidad: </a:t>
                      </a:r>
                      <a:r>
                        <a:rPr lang="es-CO" sz="1000" b="0" i="0">
                          <a:effectLst/>
                          <a:latin typeface="Arial" panose="020B0604020202020204" pitchFamily="34" charset="0"/>
                        </a:rPr>
                        <a:t>SEGURIDAD </a:t>
                      </a:r>
                      <a:endParaRPr lang="es-CO" b="0" i="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B4C6E7"/>
                    </a:solidFill>
                  </a:tcPr>
                </a:tc>
                <a:extLst>
                  <a:ext uri="{0D108BD9-81ED-4DB2-BD59-A6C34878D82A}">
                    <a16:rowId xmlns:a16="http://schemas.microsoft.com/office/drawing/2014/main" val="981216143"/>
                  </a:ext>
                </a:extLst>
              </a:tr>
              <a:tr h="311285">
                <a:tc>
                  <a:txBody>
                    <a:bodyPr/>
                    <a:lstStyle/>
                    <a:p>
                      <a:pPr algn="ctr" rtl="0" fontAlgn="base"/>
                      <a:r>
                        <a:rPr lang="es-CO" sz="1000" b="1" i="0">
                          <a:effectLst/>
                          <a:latin typeface="Arial" panose="020B0604020202020204" pitchFamily="34" charset="0"/>
                        </a:rPr>
                        <a:t>Historia de usuario 1 (HU-S1):</a:t>
                      </a:r>
                      <a:r>
                        <a:rPr lang="es-CO" sz="1000" b="0" i="0">
                          <a:effectLst/>
                          <a:latin typeface="Arial" panose="020B0604020202020204" pitchFamily="34" charset="0"/>
                        </a:rPr>
                        <a:t> </a:t>
                      </a:r>
                      <a:endParaRPr lang="es-CO" b="0" i="0">
                        <a:effectLst/>
                      </a:endParaRPr>
                    </a:p>
                  </a:txBody>
                  <a:tcPr>
                    <a:lnL w="9525" cap="flat" cmpd="sng" algn="ctr">
                      <a:solidFill>
                        <a:srgbClr val="E0EAC6"/>
                      </a:solidFill>
                      <a:prstDash val="solid"/>
                      <a:round/>
                      <a:headEnd type="none" w="med" len="med"/>
                      <a:tailEnd type="none" w="med" len="med"/>
                    </a:lnL>
                    <a:lnR w="9525" cap="flat" cmpd="sng" algn="ctr">
                      <a:solidFill>
                        <a:srgbClr val="E0EAC6"/>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rgbClr val="E0EAC6"/>
                      </a:solidFill>
                      <a:prstDash val="solid"/>
                      <a:round/>
                      <a:headEnd type="none" w="med" len="med"/>
                      <a:tailEnd type="none" w="med" len="med"/>
                    </a:lnB>
                    <a:solidFill>
                      <a:srgbClr val="D5DCE4"/>
                    </a:solidFill>
                  </a:tcPr>
                </a:tc>
                <a:extLst>
                  <a:ext uri="{0D108BD9-81ED-4DB2-BD59-A6C34878D82A}">
                    <a16:rowId xmlns:a16="http://schemas.microsoft.com/office/drawing/2014/main" val="3170596628"/>
                  </a:ext>
                </a:extLst>
              </a:tr>
              <a:tr h="894945">
                <a:tc>
                  <a:txBody>
                    <a:bodyPr/>
                    <a:lstStyle/>
                    <a:p>
                      <a:pPr algn="just" rtl="0" fontAlgn="base"/>
                      <a:r>
                        <a:rPr lang="es-MX" sz="1000" b="0" i="0">
                          <a:effectLst/>
                          <a:latin typeface="Arial" panose="020B0604020202020204" pitchFamily="34" charset="0"/>
                        </a:rPr>
                        <a:t>Como Usuario Externo, cuando solicite hacer una eliminación no autorizada de los registros de los usuarios de la plataforma, dado que el sistema se encuentra bajo ataque, se quiere que se detenga el acceso no autorizado a la información, se deniegue la operación inmediatamente y se notifique del evento al administrador del sistema. Esto debe suceder el 98% de las veces. </a:t>
                      </a:r>
                      <a:endParaRPr lang="es-MX" b="0" i="0">
                        <a:effectLst/>
                      </a:endParaRPr>
                    </a:p>
                  </a:txBody>
                  <a:tcPr>
                    <a:lnL w="9525" cap="flat" cmpd="sng" algn="ctr">
                      <a:solidFill>
                        <a:srgbClr val="A8ECC6"/>
                      </a:solidFill>
                      <a:prstDash val="solid"/>
                      <a:round/>
                      <a:headEnd type="none" w="med" len="med"/>
                      <a:tailEnd type="none" w="med" len="med"/>
                    </a:lnL>
                    <a:lnR w="9525" cap="flat" cmpd="sng" algn="ctr">
                      <a:solidFill>
                        <a:srgbClr val="A8ECC6"/>
                      </a:solidFill>
                      <a:prstDash val="solid"/>
                      <a:round/>
                      <a:headEnd type="none" w="med" len="med"/>
                      <a:tailEnd type="none" w="med" len="med"/>
                    </a:lnR>
                    <a:lnT w="9525" cap="flat" cmpd="sng" algn="ctr">
                      <a:solidFill>
                        <a:srgbClr val="E0EAC6"/>
                      </a:solidFill>
                      <a:prstDash val="solid"/>
                      <a:round/>
                      <a:headEnd type="none" w="med" len="med"/>
                      <a:tailEnd type="none" w="med" len="med"/>
                    </a:lnT>
                    <a:lnB w="9525" cap="flat" cmpd="sng" algn="ctr">
                      <a:solidFill>
                        <a:srgbClr val="A8ECC6"/>
                      </a:solidFill>
                      <a:prstDash val="solid"/>
                      <a:round/>
                      <a:headEnd type="none" w="med" len="med"/>
                      <a:tailEnd type="none" w="med" len="med"/>
                    </a:lnB>
                  </a:tcPr>
                </a:tc>
                <a:extLst>
                  <a:ext uri="{0D108BD9-81ED-4DB2-BD59-A6C34878D82A}">
                    <a16:rowId xmlns:a16="http://schemas.microsoft.com/office/drawing/2014/main" val="1689096779"/>
                  </a:ext>
                </a:extLst>
              </a:tr>
              <a:tr h="311285">
                <a:tc>
                  <a:txBody>
                    <a:bodyPr/>
                    <a:lstStyle/>
                    <a:p>
                      <a:pPr algn="ctr" rtl="0" fontAlgn="base"/>
                      <a:r>
                        <a:rPr lang="es-CO" sz="1000" b="1" i="0">
                          <a:effectLst/>
                          <a:latin typeface="Arial" panose="020B0604020202020204" pitchFamily="34" charset="0"/>
                        </a:rPr>
                        <a:t>Historia de usuario 2 (HU-S2):</a:t>
                      </a:r>
                      <a:r>
                        <a:rPr lang="es-CO" sz="1000" b="0" i="0">
                          <a:effectLst/>
                          <a:latin typeface="Arial" panose="020B0604020202020204" pitchFamily="34" charset="0"/>
                        </a:rPr>
                        <a:t> </a:t>
                      </a:r>
                      <a:endParaRPr lang="es-CO" b="0" i="0">
                        <a:effectLst/>
                      </a:endParaRPr>
                    </a:p>
                  </a:txBody>
                  <a:tcPr>
                    <a:lnL w="9525" cap="flat" cmpd="sng" algn="ctr">
                      <a:solidFill>
                        <a:srgbClr val="90ECC6"/>
                      </a:solidFill>
                      <a:prstDash val="solid"/>
                      <a:round/>
                      <a:headEnd type="none" w="med" len="med"/>
                      <a:tailEnd type="none" w="med" len="med"/>
                    </a:lnL>
                    <a:lnR w="9525" cap="flat" cmpd="sng" algn="ctr">
                      <a:solidFill>
                        <a:srgbClr val="90ECC6"/>
                      </a:solidFill>
                      <a:prstDash val="solid"/>
                      <a:round/>
                      <a:headEnd type="none" w="med" len="med"/>
                      <a:tailEnd type="none" w="med" len="med"/>
                    </a:lnR>
                    <a:lnT w="9525" cap="flat" cmpd="sng" algn="ctr">
                      <a:solidFill>
                        <a:srgbClr val="A8ECC6"/>
                      </a:solidFill>
                      <a:prstDash val="solid"/>
                      <a:round/>
                      <a:headEnd type="none" w="med" len="med"/>
                      <a:tailEnd type="none" w="med" len="med"/>
                    </a:lnT>
                    <a:lnB w="9525" cap="flat" cmpd="sng" algn="ctr">
                      <a:solidFill>
                        <a:srgbClr val="90ECC6"/>
                      </a:solidFill>
                      <a:prstDash val="solid"/>
                      <a:round/>
                      <a:headEnd type="none" w="med" len="med"/>
                      <a:tailEnd type="none" w="med" len="med"/>
                    </a:lnB>
                    <a:solidFill>
                      <a:srgbClr val="D5DCE4"/>
                    </a:solidFill>
                  </a:tcPr>
                </a:tc>
                <a:extLst>
                  <a:ext uri="{0D108BD9-81ED-4DB2-BD59-A6C34878D82A}">
                    <a16:rowId xmlns:a16="http://schemas.microsoft.com/office/drawing/2014/main" val="3050182586"/>
                  </a:ext>
                </a:extLst>
              </a:tr>
              <a:tr h="700391">
                <a:tc>
                  <a:txBody>
                    <a:bodyPr/>
                    <a:lstStyle/>
                    <a:p>
                      <a:pPr algn="just" rtl="0" fontAlgn="base"/>
                      <a:r>
                        <a:rPr lang="es-MX" sz="1000" b="0" i="0">
                          <a:effectLst/>
                          <a:latin typeface="Arial" panose="020B0604020202020204" pitchFamily="34" charset="0"/>
                        </a:rPr>
                        <a:t>Como Usuario No Inscrito, cuando genere una solicitud de Registro como Usuario Oferente dado que el sistema opera normalmente, quiero poder ver un mensaje de confirmación indicando que mi registro fue exitoso. Esto debe suceder el 98% de las veces. </a:t>
                      </a:r>
                      <a:endParaRPr lang="es-MX" b="0" i="0">
                        <a:effectLst/>
                      </a:endParaRPr>
                    </a:p>
                  </a:txBody>
                  <a:tcPr>
                    <a:lnL w="9525" cap="flat" cmpd="sng" algn="ctr">
                      <a:solidFill>
                        <a:srgbClr val="A8ECC6"/>
                      </a:solidFill>
                      <a:prstDash val="solid"/>
                      <a:round/>
                      <a:headEnd type="none" w="med" len="med"/>
                      <a:tailEnd type="none" w="med" len="med"/>
                    </a:lnL>
                    <a:lnR w="9525" cap="flat" cmpd="sng" algn="ctr">
                      <a:solidFill>
                        <a:srgbClr val="A8ECC6"/>
                      </a:solidFill>
                      <a:prstDash val="solid"/>
                      <a:round/>
                      <a:headEnd type="none" w="med" len="med"/>
                      <a:tailEnd type="none" w="med" len="med"/>
                    </a:lnR>
                    <a:lnT w="9525" cap="flat" cmpd="sng" algn="ctr">
                      <a:solidFill>
                        <a:srgbClr val="90ECC6"/>
                      </a:solidFill>
                      <a:prstDash val="solid"/>
                      <a:round/>
                      <a:headEnd type="none" w="med" len="med"/>
                      <a:tailEnd type="none" w="med" len="med"/>
                    </a:lnT>
                    <a:lnB w="9525" cap="flat" cmpd="sng" algn="ctr">
                      <a:solidFill>
                        <a:srgbClr val="A8ECC6"/>
                      </a:solidFill>
                      <a:prstDash val="solid"/>
                      <a:round/>
                      <a:headEnd type="none" w="med" len="med"/>
                      <a:tailEnd type="none" w="med" len="med"/>
                    </a:lnB>
                  </a:tcPr>
                </a:tc>
                <a:extLst>
                  <a:ext uri="{0D108BD9-81ED-4DB2-BD59-A6C34878D82A}">
                    <a16:rowId xmlns:a16="http://schemas.microsoft.com/office/drawing/2014/main" val="3583534726"/>
                  </a:ext>
                </a:extLst>
              </a:tr>
              <a:tr h="311285">
                <a:tc>
                  <a:txBody>
                    <a:bodyPr/>
                    <a:lstStyle/>
                    <a:p>
                      <a:pPr algn="ctr" rtl="0" fontAlgn="base"/>
                      <a:r>
                        <a:rPr lang="es-CO" sz="1000" b="1" i="0">
                          <a:effectLst/>
                          <a:latin typeface="Arial" panose="020B0604020202020204" pitchFamily="34" charset="0"/>
                        </a:rPr>
                        <a:t>Historia de usuario 3 (HU-S3):</a:t>
                      </a:r>
                      <a:r>
                        <a:rPr lang="es-CO" sz="1000" b="0" i="0">
                          <a:effectLst/>
                          <a:latin typeface="Arial" panose="020B0604020202020204" pitchFamily="34" charset="0"/>
                        </a:rPr>
                        <a:t> </a:t>
                      </a:r>
                      <a:endParaRPr lang="es-CO" b="0" i="0">
                        <a:effectLst/>
                      </a:endParaRPr>
                    </a:p>
                  </a:txBody>
                  <a:tcPr>
                    <a:lnL w="9525" cap="flat" cmpd="sng" algn="ctr">
                      <a:solidFill>
                        <a:srgbClr val="A8ECC6"/>
                      </a:solidFill>
                      <a:prstDash val="solid"/>
                      <a:round/>
                      <a:headEnd type="none" w="med" len="med"/>
                      <a:tailEnd type="none" w="med" len="med"/>
                    </a:lnL>
                    <a:lnR w="9525" cap="flat" cmpd="sng" algn="ctr">
                      <a:solidFill>
                        <a:srgbClr val="A8ECC6"/>
                      </a:solidFill>
                      <a:prstDash val="solid"/>
                      <a:round/>
                      <a:headEnd type="none" w="med" len="med"/>
                      <a:tailEnd type="none" w="med" len="med"/>
                    </a:lnR>
                    <a:lnT w="9525" cap="flat" cmpd="sng" algn="ctr">
                      <a:solidFill>
                        <a:srgbClr val="A8ECC6"/>
                      </a:solidFill>
                      <a:prstDash val="solid"/>
                      <a:round/>
                      <a:headEnd type="none" w="med" len="med"/>
                      <a:tailEnd type="none" w="med" len="med"/>
                    </a:lnT>
                    <a:lnB w="9525" cap="flat" cmpd="sng" algn="ctr">
                      <a:solidFill>
                        <a:srgbClr val="A8ECC6"/>
                      </a:solidFill>
                      <a:prstDash val="solid"/>
                      <a:round/>
                      <a:headEnd type="none" w="med" len="med"/>
                      <a:tailEnd type="none" w="med" len="med"/>
                    </a:lnB>
                    <a:solidFill>
                      <a:srgbClr val="D5DCE4"/>
                    </a:solidFill>
                  </a:tcPr>
                </a:tc>
                <a:extLst>
                  <a:ext uri="{0D108BD9-81ED-4DB2-BD59-A6C34878D82A}">
                    <a16:rowId xmlns:a16="http://schemas.microsoft.com/office/drawing/2014/main" val="2279146492"/>
                  </a:ext>
                </a:extLst>
              </a:tr>
              <a:tr h="758757">
                <a:tc>
                  <a:txBody>
                    <a:bodyPr/>
                    <a:lstStyle/>
                    <a:p>
                      <a:pPr algn="just" rtl="0" fontAlgn="base"/>
                      <a:r>
                        <a:rPr lang="es-MX" sz="1100" b="0" i="0">
                          <a:solidFill>
                            <a:srgbClr val="000000"/>
                          </a:solidFill>
                          <a:effectLst/>
                          <a:latin typeface="Calibri" panose="020F0502020204030204" pitchFamily="34" charset="0"/>
                        </a:rPr>
                        <a:t>Como Usuario de Nidoo, indistinto del tipo, cuando realice una solicitud de cambio de contraseña dado que el sistema opera normalmente y que previamente he iniciado sesión, quiero poder ver un mensaje de confirmación indicando que la operación se realizó correctamente. Esto debe ocurrir el 98% de las veces.</a:t>
                      </a:r>
                      <a:r>
                        <a:rPr lang="es-MX" sz="1100" b="0" i="0">
                          <a:effectLst/>
                          <a:latin typeface="Calibri" panose="020F0502020204030204" pitchFamily="34" charset="0"/>
                        </a:rPr>
                        <a:t> </a:t>
                      </a:r>
                      <a:endParaRPr lang="es-MX" b="0" i="0">
                        <a:effectLst/>
                      </a:endParaRPr>
                    </a:p>
                  </a:txBody>
                  <a:tcPr>
                    <a:lnL w="9525" cap="flat" cmpd="sng" algn="ctr">
                      <a:solidFill>
                        <a:srgbClr val="40EBC6"/>
                      </a:solidFill>
                      <a:prstDash val="solid"/>
                      <a:round/>
                      <a:headEnd type="none" w="med" len="med"/>
                      <a:tailEnd type="none" w="med" len="med"/>
                    </a:lnL>
                    <a:lnR w="9525" cap="flat" cmpd="sng" algn="ctr">
                      <a:solidFill>
                        <a:srgbClr val="40EBC6"/>
                      </a:solidFill>
                      <a:prstDash val="solid"/>
                      <a:round/>
                      <a:headEnd type="none" w="med" len="med"/>
                      <a:tailEnd type="none" w="med" len="med"/>
                    </a:lnR>
                    <a:lnT w="9525" cap="flat" cmpd="sng" algn="ctr">
                      <a:solidFill>
                        <a:srgbClr val="A8ECC6"/>
                      </a:solidFill>
                      <a:prstDash val="solid"/>
                      <a:round/>
                      <a:headEnd type="none" w="med" len="med"/>
                      <a:tailEnd type="none" w="med" len="med"/>
                    </a:lnT>
                    <a:lnB w="9525" cap="flat" cmpd="sng" algn="ctr">
                      <a:solidFill>
                        <a:srgbClr val="40EBC6"/>
                      </a:solidFill>
                      <a:prstDash val="solid"/>
                      <a:round/>
                      <a:headEnd type="none" w="med" len="med"/>
                      <a:tailEnd type="none" w="med" len="med"/>
                    </a:lnB>
                  </a:tcPr>
                </a:tc>
                <a:extLst>
                  <a:ext uri="{0D108BD9-81ED-4DB2-BD59-A6C34878D82A}">
                    <a16:rowId xmlns:a16="http://schemas.microsoft.com/office/drawing/2014/main" val="2088020136"/>
                  </a:ext>
                </a:extLst>
              </a:tr>
              <a:tr h="311285">
                <a:tc>
                  <a:txBody>
                    <a:bodyPr/>
                    <a:lstStyle/>
                    <a:p>
                      <a:pPr algn="ctr" rtl="0" fontAlgn="base"/>
                      <a:r>
                        <a:rPr lang="es-CO" sz="1000" b="1" i="0">
                          <a:effectLst/>
                          <a:latin typeface="Arial" panose="020B0604020202020204" pitchFamily="34" charset="0"/>
                        </a:rPr>
                        <a:t>Historia de usuario 4 (HU-S4):</a:t>
                      </a:r>
                      <a:r>
                        <a:rPr lang="es-CO" sz="1000" b="0" i="0">
                          <a:effectLst/>
                          <a:latin typeface="Arial" panose="020B0604020202020204" pitchFamily="34" charset="0"/>
                        </a:rPr>
                        <a:t> </a:t>
                      </a:r>
                      <a:endParaRPr lang="es-CO" b="0" i="0">
                        <a:effectLst/>
                      </a:endParaRPr>
                    </a:p>
                  </a:txBody>
                  <a:tcPr>
                    <a:lnL w="9525" cap="flat" cmpd="sng" algn="ctr">
                      <a:solidFill>
                        <a:srgbClr val="40EBC6"/>
                      </a:solidFill>
                      <a:prstDash val="solid"/>
                      <a:round/>
                      <a:headEnd type="none" w="med" len="med"/>
                      <a:tailEnd type="none" w="med" len="med"/>
                    </a:lnL>
                    <a:lnR w="9525" cap="flat" cmpd="sng" algn="ctr">
                      <a:solidFill>
                        <a:srgbClr val="40EBC6"/>
                      </a:solidFill>
                      <a:prstDash val="solid"/>
                      <a:round/>
                      <a:headEnd type="none" w="med" len="med"/>
                      <a:tailEnd type="none" w="med" len="med"/>
                    </a:lnR>
                    <a:lnT w="9525" cap="flat" cmpd="sng" algn="ctr">
                      <a:solidFill>
                        <a:srgbClr val="40EBC6"/>
                      </a:solidFill>
                      <a:prstDash val="solid"/>
                      <a:round/>
                      <a:headEnd type="none" w="med" len="med"/>
                      <a:tailEnd type="none" w="med" len="med"/>
                    </a:lnT>
                    <a:lnB w="9525" cap="flat" cmpd="sng" algn="ctr">
                      <a:solidFill>
                        <a:srgbClr val="40EBC6"/>
                      </a:solidFill>
                      <a:prstDash val="solid"/>
                      <a:round/>
                      <a:headEnd type="none" w="med" len="med"/>
                      <a:tailEnd type="none" w="med" len="med"/>
                    </a:lnB>
                    <a:solidFill>
                      <a:srgbClr val="D5DCE4"/>
                    </a:solidFill>
                  </a:tcPr>
                </a:tc>
                <a:extLst>
                  <a:ext uri="{0D108BD9-81ED-4DB2-BD59-A6C34878D82A}">
                    <a16:rowId xmlns:a16="http://schemas.microsoft.com/office/drawing/2014/main" val="3646726631"/>
                  </a:ext>
                </a:extLst>
              </a:tr>
              <a:tr h="758757">
                <a:tc>
                  <a:txBody>
                    <a:bodyPr/>
                    <a:lstStyle/>
                    <a:p>
                      <a:pPr algn="just" rtl="0" fontAlgn="base"/>
                      <a:r>
                        <a:rPr lang="es-MX" sz="1100" b="0" i="0">
                          <a:solidFill>
                            <a:srgbClr val="000000"/>
                          </a:solidFill>
                          <a:effectLst/>
                          <a:latin typeface="Calibri" panose="020F0502020204030204" pitchFamily="34" charset="0"/>
                        </a:rPr>
                        <a:t>Como Usuario de Nidoo, indistinto del tipo, cuando realice cualquier petición al sistema, dado que opera normalmente, quiero que todos los datos sean transmitidos a través del protocolo https no importa si se envían o se reciben. Esto debe suceder el 99% de las veces.</a:t>
                      </a:r>
                      <a:r>
                        <a:rPr lang="es-MX" sz="1100" b="0" i="0">
                          <a:effectLst/>
                          <a:latin typeface="Calibri" panose="020F0502020204030204" pitchFamily="34" charset="0"/>
                        </a:rPr>
                        <a:t> </a:t>
                      </a:r>
                      <a:endParaRPr lang="es-MX" b="0" i="0">
                        <a:effectLst/>
                      </a:endParaRPr>
                    </a:p>
                  </a:txBody>
                  <a:tcPr>
                    <a:lnL w="9525" cap="flat" cmpd="sng" algn="ctr">
                      <a:solidFill>
                        <a:srgbClr val="40EBC6"/>
                      </a:solidFill>
                      <a:prstDash val="solid"/>
                      <a:round/>
                      <a:headEnd type="none" w="med" len="med"/>
                      <a:tailEnd type="none" w="med" len="med"/>
                    </a:lnL>
                    <a:lnR w="9525" cap="flat" cmpd="sng" algn="ctr">
                      <a:solidFill>
                        <a:srgbClr val="40EBC6"/>
                      </a:solidFill>
                      <a:prstDash val="solid"/>
                      <a:round/>
                      <a:headEnd type="none" w="med" len="med"/>
                      <a:tailEnd type="none" w="med" len="med"/>
                    </a:lnR>
                    <a:lnT w="9525" cap="flat" cmpd="sng" algn="ctr">
                      <a:solidFill>
                        <a:srgbClr val="40EBC6"/>
                      </a:solidFill>
                      <a:prstDash val="solid"/>
                      <a:round/>
                      <a:headEnd type="none" w="med" len="med"/>
                      <a:tailEnd type="none" w="med" len="med"/>
                    </a:lnT>
                    <a:lnB w="9525" cap="flat" cmpd="sng" algn="ctr">
                      <a:solidFill>
                        <a:srgbClr val="40EBC6"/>
                      </a:solidFill>
                      <a:prstDash val="solid"/>
                      <a:round/>
                      <a:headEnd type="none" w="med" len="med"/>
                      <a:tailEnd type="none" w="med" len="med"/>
                    </a:lnB>
                  </a:tcPr>
                </a:tc>
                <a:extLst>
                  <a:ext uri="{0D108BD9-81ED-4DB2-BD59-A6C34878D82A}">
                    <a16:rowId xmlns:a16="http://schemas.microsoft.com/office/drawing/2014/main" val="385119970"/>
                  </a:ext>
                </a:extLst>
              </a:tr>
              <a:tr h="311285">
                <a:tc>
                  <a:txBody>
                    <a:bodyPr/>
                    <a:lstStyle/>
                    <a:p>
                      <a:pPr algn="ctr" rtl="0" fontAlgn="base"/>
                      <a:r>
                        <a:rPr lang="es-CO" sz="1000" b="1" i="0">
                          <a:effectLst/>
                          <a:latin typeface="Arial" panose="020B0604020202020204" pitchFamily="34" charset="0"/>
                        </a:rPr>
                        <a:t>Historia de usuario 5 (HU-S5):</a:t>
                      </a:r>
                      <a:r>
                        <a:rPr lang="es-CO" sz="1000" b="0" i="0">
                          <a:effectLst/>
                          <a:latin typeface="Arial" panose="020B0604020202020204" pitchFamily="34" charset="0"/>
                        </a:rPr>
                        <a:t> </a:t>
                      </a:r>
                      <a:endParaRPr lang="es-CO" b="0" i="0">
                        <a:effectLst/>
                      </a:endParaRPr>
                    </a:p>
                  </a:txBody>
                  <a:tcPr>
                    <a:lnL w="9525" cap="flat" cmpd="sng" algn="ctr">
                      <a:solidFill>
                        <a:srgbClr val="40EBC6"/>
                      </a:solidFill>
                      <a:prstDash val="solid"/>
                      <a:round/>
                      <a:headEnd type="none" w="med" len="med"/>
                      <a:tailEnd type="none" w="med" len="med"/>
                    </a:lnL>
                    <a:lnR w="9525" cap="flat" cmpd="sng" algn="ctr">
                      <a:solidFill>
                        <a:srgbClr val="40EBC6"/>
                      </a:solidFill>
                      <a:prstDash val="solid"/>
                      <a:round/>
                      <a:headEnd type="none" w="med" len="med"/>
                      <a:tailEnd type="none" w="med" len="med"/>
                    </a:lnR>
                    <a:lnT w="9525" cap="flat" cmpd="sng" algn="ctr">
                      <a:solidFill>
                        <a:srgbClr val="40EBC6"/>
                      </a:solidFill>
                      <a:prstDash val="solid"/>
                      <a:round/>
                      <a:headEnd type="none" w="med" len="med"/>
                      <a:tailEnd type="none" w="med" len="med"/>
                    </a:lnT>
                    <a:lnB w="9525" cap="flat" cmpd="sng" algn="ctr">
                      <a:solidFill>
                        <a:srgbClr val="40EBC6"/>
                      </a:solidFill>
                      <a:prstDash val="solid"/>
                      <a:round/>
                      <a:headEnd type="none" w="med" len="med"/>
                      <a:tailEnd type="none" w="med" len="med"/>
                    </a:lnB>
                    <a:solidFill>
                      <a:srgbClr val="D5DCE4"/>
                    </a:solidFill>
                  </a:tcPr>
                </a:tc>
                <a:extLst>
                  <a:ext uri="{0D108BD9-81ED-4DB2-BD59-A6C34878D82A}">
                    <a16:rowId xmlns:a16="http://schemas.microsoft.com/office/drawing/2014/main" val="1137820592"/>
                  </a:ext>
                </a:extLst>
              </a:tr>
              <a:tr h="505838">
                <a:tc>
                  <a:txBody>
                    <a:bodyPr/>
                    <a:lstStyle/>
                    <a:p>
                      <a:pPr algn="just" rtl="0" fontAlgn="base"/>
                      <a:r>
                        <a:rPr lang="es-MX" sz="1000" b="0" i="0" dirty="0">
                          <a:effectLst/>
                          <a:latin typeface="Arial" panose="020B0604020202020204" pitchFamily="34" charset="0"/>
                        </a:rPr>
                        <a:t>Como Usuario Oferente, cuando inicie sesión en la plataforma dado que el sistema opera normalmente, quiero poder ver cuál fue mi último inicio de sesión. Esto debe suceder el 99% de las veces. </a:t>
                      </a:r>
                      <a:endParaRPr lang="es-MX" b="0" i="0" dirty="0">
                        <a:effectLst/>
                      </a:endParaRPr>
                    </a:p>
                  </a:txBody>
                  <a:tcPr>
                    <a:lnL w="9525" cap="flat" cmpd="sng" algn="ctr">
                      <a:solidFill>
                        <a:srgbClr val="40EBC6"/>
                      </a:solidFill>
                      <a:prstDash val="solid"/>
                      <a:round/>
                      <a:headEnd type="none" w="med" len="med"/>
                      <a:tailEnd type="none" w="med" len="med"/>
                    </a:lnL>
                    <a:lnR w="9525" cap="flat" cmpd="sng" algn="ctr">
                      <a:solidFill>
                        <a:srgbClr val="40EBC6"/>
                      </a:solidFill>
                      <a:prstDash val="solid"/>
                      <a:round/>
                      <a:headEnd type="none" w="med" len="med"/>
                      <a:tailEnd type="none" w="med" len="med"/>
                    </a:lnR>
                    <a:lnT w="9525" cap="flat" cmpd="sng" algn="ctr">
                      <a:solidFill>
                        <a:srgbClr val="40EBC6"/>
                      </a:solidFill>
                      <a:prstDash val="solid"/>
                      <a:round/>
                      <a:headEnd type="none" w="med" len="med"/>
                      <a:tailEnd type="none" w="med" len="med"/>
                    </a:lnT>
                    <a:lnB w="9525" cap="flat" cmpd="sng" algn="ctr">
                      <a:solidFill>
                        <a:srgbClr val="40EBC6"/>
                      </a:solidFill>
                      <a:prstDash val="solid"/>
                      <a:round/>
                      <a:headEnd type="none" w="med" len="med"/>
                      <a:tailEnd type="none" w="med" len="med"/>
                    </a:lnB>
                  </a:tcPr>
                </a:tc>
                <a:extLst>
                  <a:ext uri="{0D108BD9-81ED-4DB2-BD59-A6C34878D82A}">
                    <a16:rowId xmlns:a16="http://schemas.microsoft.com/office/drawing/2014/main" val="3398187375"/>
                  </a:ext>
                </a:extLst>
              </a:tr>
            </a:tbl>
          </a:graphicData>
        </a:graphic>
      </p:graphicFrame>
    </p:spTree>
    <p:extLst>
      <p:ext uri="{BB962C8B-B14F-4D97-AF65-F5344CB8AC3E}">
        <p14:creationId xmlns:p14="http://schemas.microsoft.com/office/powerpoint/2010/main" val="225452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792162"/>
          </a:xfrm>
        </p:spPr>
        <p:txBody>
          <a:bodyPr/>
          <a:lstStyle/>
          <a:p>
            <a:r>
              <a:rPr lang="es-ES_tradnl" sz="4000" dirty="0"/>
              <a:t>Priorización de Atributos de Calidad</a:t>
            </a:r>
          </a:p>
        </p:txBody>
      </p:sp>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7</a:t>
            </a:fld>
            <a:endParaRPr lang="en-US"/>
          </a:p>
        </p:txBody>
      </p:sp>
    </p:spTree>
    <p:extLst>
      <p:ext uri="{BB962C8B-B14F-4D97-AF65-F5344CB8AC3E}">
        <p14:creationId xmlns:p14="http://schemas.microsoft.com/office/powerpoint/2010/main" val="379597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8</a:t>
            </a:fld>
            <a:endParaRPr lang="en-US"/>
          </a:p>
        </p:txBody>
      </p:sp>
      <p:graphicFrame>
        <p:nvGraphicFramePr>
          <p:cNvPr id="7" name="Content Placeholder 1"/>
          <p:cNvGraphicFramePr>
            <a:graphicFrameLocks/>
          </p:cNvGraphicFramePr>
          <p:nvPr>
            <p:extLst>
              <p:ext uri="{D42A27DB-BD31-4B8C-83A1-F6EECF244321}">
                <p14:modId xmlns:p14="http://schemas.microsoft.com/office/powerpoint/2010/main" val="3037224631"/>
              </p:ext>
            </p:extLst>
          </p:nvPr>
        </p:nvGraphicFramePr>
        <p:xfrm>
          <a:off x="762000" y="1447800"/>
          <a:ext cx="7848600" cy="2966720"/>
        </p:xfrm>
        <a:graphic>
          <a:graphicData uri="http://schemas.openxmlformats.org/drawingml/2006/table">
            <a:tbl>
              <a:tblPr firstRow="1" firstCol="1" bandRow="1">
                <a:tableStyleId>{93296810-A885-4BE3-A3E7-6D5BEEA58F35}</a:tableStyleId>
              </a:tblPr>
              <a:tblGrid>
                <a:gridCol w="156972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70840">
                <a:tc>
                  <a:txBody>
                    <a:bodyPr/>
                    <a:lstStyle/>
                    <a:p>
                      <a:pPr algn="ctr"/>
                      <a:endParaRPr lang="es-CO" sz="1200" dirty="0"/>
                    </a:p>
                  </a:txBody>
                  <a:tcPr anchor="ctr"/>
                </a:tc>
                <a:tc>
                  <a:txBody>
                    <a:bodyPr/>
                    <a:lstStyle/>
                    <a:p>
                      <a:pPr algn="ctr"/>
                      <a:r>
                        <a:rPr lang="es-CO" sz="1200" dirty="0"/>
                        <a:t>Latencia</a:t>
                      </a:r>
                    </a:p>
                  </a:txBody>
                  <a:tcPr anchor="ctr"/>
                </a:tc>
                <a:tc>
                  <a:txBody>
                    <a:bodyPr/>
                    <a:lstStyle/>
                    <a:p>
                      <a:pPr algn="ctr"/>
                      <a:r>
                        <a:rPr lang="es-CO" sz="1200" dirty="0"/>
                        <a:t>Escalabilidad</a:t>
                      </a:r>
                    </a:p>
                  </a:txBody>
                  <a:tcPr anchor="ctr"/>
                </a:tc>
                <a:tc>
                  <a:txBody>
                    <a:bodyPr/>
                    <a:lstStyle/>
                    <a:p>
                      <a:pPr algn="ctr"/>
                      <a:r>
                        <a:rPr lang="es-CO" sz="1200" dirty="0"/>
                        <a:t>Disponibilidad</a:t>
                      </a:r>
                    </a:p>
                  </a:txBody>
                  <a:tcPr anchor="ctr"/>
                </a:tc>
                <a:tc>
                  <a:txBody>
                    <a:bodyPr/>
                    <a:lstStyle/>
                    <a:p>
                      <a:pPr algn="ctr"/>
                      <a:r>
                        <a:rPr lang="es-CO" sz="1200" dirty="0"/>
                        <a:t>Seguridad</a:t>
                      </a:r>
                    </a:p>
                  </a:txBody>
                  <a:tcPr anchor="ctr"/>
                </a:tc>
                <a:extLst>
                  <a:ext uri="{0D108BD9-81ED-4DB2-BD59-A6C34878D82A}">
                    <a16:rowId xmlns:a16="http://schemas.microsoft.com/office/drawing/2014/main" val="10000"/>
                  </a:ext>
                </a:extLst>
              </a:tr>
              <a:tr h="370840">
                <a:tc>
                  <a:txBody>
                    <a:bodyPr/>
                    <a:lstStyle/>
                    <a:p>
                      <a:r>
                        <a:rPr lang="es-CO" sz="1200" dirty="0"/>
                        <a:t>Persona 1</a:t>
                      </a:r>
                    </a:p>
                  </a:txBody>
                  <a:tcPr anchor="ctr"/>
                </a:tc>
                <a:tc>
                  <a:txBody>
                    <a:bodyPr/>
                    <a:lstStyle/>
                    <a:p>
                      <a:pPr algn="ctr"/>
                      <a:r>
                        <a:rPr lang="es-CO" sz="1200" dirty="0"/>
                        <a:t>3</a:t>
                      </a:r>
                    </a:p>
                  </a:txBody>
                  <a:tcPr anchor="ctr"/>
                </a:tc>
                <a:tc>
                  <a:txBody>
                    <a:bodyPr/>
                    <a:lstStyle/>
                    <a:p>
                      <a:pPr algn="ctr"/>
                      <a:r>
                        <a:rPr lang="es-CO" sz="1200" dirty="0"/>
                        <a:t>3</a:t>
                      </a:r>
                    </a:p>
                  </a:txBody>
                  <a:tcPr anchor="ctr"/>
                </a:tc>
                <a:tc>
                  <a:txBody>
                    <a:bodyPr/>
                    <a:lstStyle/>
                    <a:p>
                      <a:pPr algn="ctr"/>
                      <a:r>
                        <a:rPr lang="es-CO" sz="1200" dirty="0"/>
                        <a:t>5</a:t>
                      </a:r>
                    </a:p>
                  </a:txBody>
                  <a:tcPr anchor="ctr"/>
                </a:tc>
                <a:tc>
                  <a:txBody>
                    <a:bodyPr/>
                    <a:lstStyle/>
                    <a:p>
                      <a:pPr algn="ctr"/>
                      <a:r>
                        <a:rPr lang="es-CO" sz="1200" dirty="0"/>
                        <a:t>3</a:t>
                      </a:r>
                    </a:p>
                  </a:txBody>
                  <a:tcPr anchor="ctr"/>
                </a:tc>
                <a:extLst>
                  <a:ext uri="{0D108BD9-81ED-4DB2-BD59-A6C34878D82A}">
                    <a16:rowId xmlns:a16="http://schemas.microsoft.com/office/drawing/2014/main" val="10001"/>
                  </a:ext>
                </a:extLst>
              </a:tr>
              <a:tr h="370840">
                <a:tc>
                  <a:txBody>
                    <a:bodyPr/>
                    <a:lstStyle/>
                    <a:p>
                      <a:r>
                        <a:rPr lang="es-CO" sz="1200" dirty="0"/>
                        <a:t>Persona</a:t>
                      </a:r>
                      <a:r>
                        <a:rPr lang="es-CO" sz="1200" baseline="0" dirty="0"/>
                        <a:t> 2</a:t>
                      </a:r>
                    </a:p>
                  </a:txBody>
                  <a:tcPr anchor="ctr"/>
                </a:tc>
                <a:tc>
                  <a:txBody>
                    <a:bodyPr/>
                    <a:lstStyle/>
                    <a:p>
                      <a:pPr algn="ctr"/>
                      <a:r>
                        <a:rPr lang="es-CO" sz="1200" dirty="0"/>
                        <a:t>4</a:t>
                      </a:r>
                    </a:p>
                  </a:txBody>
                  <a:tcPr anchor="ctr"/>
                </a:tc>
                <a:tc>
                  <a:txBody>
                    <a:bodyPr/>
                    <a:lstStyle/>
                    <a:p>
                      <a:pPr algn="ctr"/>
                      <a:r>
                        <a:rPr lang="es-CO" sz="1200" dirty="0"/>
                        <a:t>4</a:t>
                      </a:r>
                    </a:p>
                  </a:txBody>
                  <a:tcPr anchor="ctr"/>
                </a:tc>
                <a:tc>
                  <a:txBody>
                    <a:bodyPr/>
                    <a:lstStyle/>
                    <a:p>
                      <a:pPr algn="ctr"/>
                      <a:r>
                        <a:rPr lang="es-CO" sz="1200" dirty="0"/>
                        <a:t>5</a:t>
                      </a:r>
                    </a:p>
                  </a:txBody>
                  <a:tcPr anchor="ctr"/>
                </a:tc>
                <a:tc>
                  <a:txBody>
                    <a:bodyPr/>
                    <a:lstStyle/>
                    <a:p>
                      <a:pPr algn="ctr"/>
                      <a:r>
                        <a:rPr lang="es-CO" sz="1200" dirty="0"/>
                        <a:t>4</a:t>
                      </a:r>
                    </a:p>
                  </a:txBody>
                  <a:tcPr anchor="ctr"/>
                </a:tc>
                <a:extLst>
                  <a:ext uri="{0D108BD9-81ED-4DB2-BD59-A6C34878D82A}">
                    <a16:rowId xmlns:a16="http://schemas.microsoft.com/office/drawing/2014/main" val="10002"/>
                  </a:ext>
                </a:extLst>
              </a:tr>
              <a:tr h="370840">
                <a:tc>
                  <a:txBody>
                    <a:bodyPr/>
                    <a:lstStyle/>
                    <a:p>
                      <a:r>
                        <a:rPr lang="es-CO" sz="1200" dirty="0"/>
                        <a:t>Persona 3</a:t>
                      </a:r>
                    </a:p>
                  </a:txBody>
                  <a:tcPr anchor="ctr"/>
                </a:tc>
                <a:tc>
                  <a:txBody>
                    <a:bodyPr/>
                    <a:lstStyle/>
                    <a:p>
                      <a:pPr algn="ctr"/>
                      <a:r>
                        <a:rPr lang="es-CO" sz="1200" dirty="0"/>
                        <a:t>4</a:t>
                      </a:r>
                    </a:p>
                  </a:txBody>
                  <a:tcPr anchor="ctr"/>
                </a:tc>
                <a:tc>
                  <a:txBody>
                    <a:bodyPr/>
                    <a:lstStyle/>
                    <a:p>
                      <a:pPr algn="ctr"/>
                      <a:r>
                        <a:rPr lang="es-CO" sz="1200" dirty="0"/>
                        <a:t>4</a:t>
                      </a:r>
                    </a:p>
                  </a:txBody>
                  <a:tcPr anchor="ctr"/>
                </a:tc>
                <a:tc>
                  <a:txBody>
                    <a:bodyPr/>
                    <a:lstStyle/>
                    <a:p>
                      <a:pPr algn="ctr"/>
                      <a:r>
                        <a:rPr lang="es-CO" sz="1200" dirty="0"/>
                        <a:t>4</a:t>
                      </a:r>
                    </a:p>
                  </a:txBody>
                  <a:tcPr anchor="ctr"/>
                </a:tc>
                <a:tc>
                  <a:txBody>
                    <a:bodyPr/>
                    <a:lstStyle/>
                    <a:p>
                      <a:pPr algn="ctr"/>
                      <a:r>
                        <a:rPr lang="es-CO" sz="1200" dirty="0"/>
                        <a:t>2</a:t>
                      </a:r>
                    </a:p>
                  </a:txBody>
                  <a:tcPr anchor="ctr"/>
                </a:tc>
                <a:extLst>
                  <a:ext uri="{0D108BD9-81ED-4DB2-BD59-A6C34878D82A}">
                    <a16:rowId xmlns:a16="http://schemas.microsoft.com/office/drawing/2014/main" val="10003"/>
                  </a:ext>
                </a:extLst>
              </a:tr>
              <a:tr h="370840">
                <a:tc>
                  <a:txBody>
                    <a:bodyPr/>
                    <a:lstStyle/>
                    <a:p>
                      <a:r>
                        <a:rPr lang="es-CO" sz="1200" dirty="0"/>
                        <a:t>Persona 4</a:t>
                      </a:r>
                    </a:p>
                  </a:txBody>
                  <a:tcPr anchor="ctr"/>
                </a:tc>
                <a:tc>
                  <a:txBody>
                    <a:bodyPr/>
                    <a:lstStyle/>
                    <a:p>
                      <a:pPr algn="ctr"/>
                      <a:r>
                        <a:rPr lang="es-CO" sz="1200" dirty="0"/>
                        <a:t>3</a:t>
                      </a:r>
                    </a:p>
                  </a:txBody>
                  <a:tcPr anchor="ctr"/>
                </a:tc>
                <a:tc>
                  <a:txBody>
                    <a:bodyPr/>
                    <a:lstStyle/>
                    <a:p>
                      <a:pPr algn="ctr"/>
                      <a:r>
                        <a:rPr lang="es-CO" sz="1200" dirty="0"/>
                        <a:t>3</a:t>
                      </a:r>
                    </a:p>
                  </a:txBody>
                  <a:tcPr anchor="ctr"/>
                </a:tc>
                <a:tc>
                  <a:txBody>
                    <a:bodyPr/>
                    <a:lstStyle/>
                    <a:p>
                      <a:pPr algn="ctr"/>
                      <a:r>
                        <a:rPr lang="es-CO" sz="1200" dirty="0"/>
                        <a:t>5</a:t>
                      </a:r>
                    </a:p>
                  </a:txBody>
                  <a:tcPr anchor="ctr"/>
                </a:tc>
                <a:tc>
                  <a:txBody>
                    <a:bodyPr/>
                    <a:lstStyle/>
                    <a:p>
                      <a:pPr algn="ctr"/>
                      <a:r>
                        <a:rPr lang="es-CO" sz="1200" dirty="0"/>
                        <a:t>4</a:t>
                      </a:r>
                    </a:p>
                  </a:txBody>
                  <a:tcPr anchor="ctr"/>
                </a:tc>
                <a:extLst>
                  <a:ext uri="{0D108BD9-81ED-4DB2-BD59-A6C34878D82A}">
                    <a16:rowId xmlns:a16="http://schemas.microsoft.com/office/drawing/2014/main" val="10004"/>
                  </a:ext>
                </a:extLst>
              </a:tr>
              <a:tr h="370840">
                <a:tc>
                  <a:txBody>
                    <a:bodyPr/>
                    <a:lstStyle/>
                    <a:p>
                      <a:r>
                        <a:rPr lang="es-CO" sz="1200" dirty="0"/>
                        <a:t>Persona 5</a:t>
                      </a:r>
                    </a:p>
                  </a:txBody>
                  <a:tcPr anchor="ctr"/>
                </a:tc>
                <a:tc>
                  <a:txBody>
                    <a:bodyPr/>
                    <a:lstStyle/>
                    <a:p>
                      <a:pPr algn="ctr"/>
                      <a:r>
                        <a:rPr lang="es-CO" sz="1200" dirty="0"/>
                        <a:t>2</a:t>
                      </a:r>
                    </a:p>
                  </a:txBody>
                  <a:tcPr anchor="ctr"/>
                </a:tc>
                <a:tc>
                  <a:txBody>
                    <a:bodyPr/>
                    <a:lstStyle/>
                    <a:p>
                      <a:pPr algn="ctr"/>
                      <a:r>
                        <a:rPr lang="es-CO" sz="1200" dirty="0"/>
                        <a:t>5</a:t>
                      </a:r>
                    </a:p>
                  </a:txBody>
                  <a:tcPr anchor="ctr"/>
                </a:tc>
                <a:tc>
                  <a:txBody>
                    <a:bodyPr/>
                    <a:lstStyle/>
                    <a:p>
                      <a:pPr algn="ctr"/>
                      <a:r>
                        <a:rPr lang="es-CO" sz="1200" dirty="0"/>
                        <a:t>4</a:t>
                      </a:r>
                    </a:p>
                  </a:txBody>
                  <a:tcPr anchor="ctr"/>
                </a:tc>
                <a:tc>
                  <a:txBody>
                    <a:bodyPr/>
                    <a:lstStyle/>
                    <a:p>
                      <a:pPr algn="ctr"/>
                      <a:r>
                        <a:rPr lang="es-CO" sz="1200" dirty="0"/>
                        <a:t>2</a:t>
                      </a:r>
                    </a:p>
                  </a:txBody>
                  <a:tcPr anchor="ctr"/>
                </a:tc>
                <a:extLst>
                  <a:ext uri="{0D108BD9-81ED-4DB2-BD59-A6C34878D82A}">
                    <a16:rowId xmlns:a16="http://schemas.microsoft.com/office/drawing/2014/main" val="10005"/>
                  </a:ext>
                </a:extLst>
              </a:tr>
              <a:tr h="370840">
                <a:tc>
                  <a:txBody>
                    <a:bodyPr/>
                    <a:lstStyle/>
                    <a:p>
                      <a:r>
                        <a:rPr lang="es-CO" sz="1200" dirty="0"/>
                        <a:t>TOTAL</a:t>
                      </a:r>
                    </a:p>
                  </a:txBody>
                  <a:tcPr anchor="ctr"/>
                </a:tc>
                <a:tc>
                  <a:txBody>
                    <a:bodyPr/>
                    <a:lstStyle/>
                    <a:p>
                      <a:pPr algn="ctr"/>
                      <a:r>
                        <a:rPr lang="es-CO" sz="1200" b="1" dirty="0"/>
                        <a:t>16</a:t>
                      </a:r>
                    </a:p>
                  </a:txBody>
                  <a:tcPr anchor="ctr"/>
                </a:tc>
                <a:tc>
                  <a:txBody>
                    <a:bodyPr/>
                    <a:lstStyle/>
                    <a:p>
                      <a:pPr algn="ctr"/>
                      <a:r>
                        <a:rPr lang="es-CO" sz="1200" b="1" dirty="0"/>
                        <a:t>19</a:t>
                      </a:r>
                    </a:p>
                  </a:txBody>
                  <a:tcPr anchor="ctr"/>
                </a:tc>
                <a:tc>
                  <a:txBody>
                    <a:bodyPr/>
                    <a:lstStyle/>
                    <a:p>
                      <a:pPr algn="ctr"/>
                      <a:r>
                        <a:rPr lang="es-CO" sz="1200" b="1" dirty="0"/>
                        <a:t>23</a:t>
                      </a:r>
                    </a:p>
                  </a:txBody>
                  <a:tcPr anchor="ctr"/>
                </a:tc>
                <a:tc>
                  <a:txBody>
                    <a:bodyPr/>
                    <a:lstStyle/>
                    <a:p>
                      <a:pPr algn="ctr"/>
                      <a:r>
                        <a:rPr lang="es-CO" sz="1200" b="1" dirty="0"/>
                        <a:t>15</a:t>
                      </a:r>
                    </a:p>
                  </a:txBody>
                  <a:tcPr anchor="ctr"/>
                </a:tc>
                <a:extLst>
                  <a:ext uri="{0D108BD9-81ED-4DB2-BD59-A6C34878D82A}">
                    <a16:rowId xmlns:a16="http://schemas.microsoft.com/office/drawing/2014/main" val="10006"/>
                  </a:ext>
                </a:extLst>
              </a:tr>
              <a:tr h="370840">
                <a:tc>
                  <a:txBody>
                    <a:bodyPr/>
                    <a:lstStyle/>
                    <a:p>
                      <a:r>
                        <a:rPr lang="es-CO" sz="1200" dirty="0"/>
                        <a:t>Peso</a:t>
                      </a:r>
                    </a:p>
                  </a:txBody>
                  <a:tcPr anchor="ctr"/>
                </a:tc>
                <a:tc>
                  <a:txBody>
                    <a:bodyPr/>
                    <a:lstStyle/>
                    <a:p>
                      <a:pPr algn="ctr"/>
                      <a:r>
                        <a:rPr lang="es-CO" sz="1200" dirty="0"/>
                        <a:t>2</a:t>
                      </a:r>
                    </a:p>
                  </a:txBody>
                  <a:tcPr anchor="ctr"/>
                </a:tc>
                <a:tc>
                  <a:txBody>
                    <a:bodyPr/>
                    <a:lstStyle/>
                    <a:p>
                      <a:pPr algn="ctr"/>
                      <a:r>
                        <a:rPr lang="es-CO" sz="1200" dirty="0"/>
                        <a:t>3</a:t>
                      </a:r>
                    </a:p>
                  </a:txBody>
                  <a:tcPr anchor="ctr"/>
                </a:tc>
                <a:tc>
                  <a:txBody>
                    <a:bodyPr/>
                    <a:lstStyle/>
                    <a:p>
                      <a:pPr algn="ctr"/>
                      <a:r>
                        <a:rPr lang="es-CO" sz="1200" dirty="0"/>
                        <a:t>4</a:t>
                      </a:r>
                    </a:p>
                  </a:txBody>
                  <a:tcPr anchor="ctr"/>
                </a:tc>
                <a:tc>
                  <a:txBody>
                    <a:bodyPr/>
                    <a:lstStyle/>
                    <a:p>
                      <a:pPr algn="ctr"/>
                      <a:r>
                        <a:rPr lang="es-CO" sz="1200" dirty="0"/>
                        <a:t>1</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4722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792162"/>
          </a:xfrm>
        </p:spPr>
        <p:txBody>
          <a:bodyPr/>
          <a:lstStyle/>
          <a:p>
            <a:r>
              <a:rPr lang="es-ES_tradnl" sz="4000" dirty="0"/>
              <a:t>Priorización de </a:t>
            </a:r>
            <a:r>
              <a:rPr lang="es-ES_tradnl" sz="4000" dirty="0" err="1"/>
              <a:t>ASRs</a:t>
            </a:r>
            <a:endParaRPr lang="es-ES_tradnl" sz="4000" dirty="0"/>
          </a:p>
        </p:txBody>
      </p:sp>
      <p:sp>
        <p:nvSpPr>
          <p:cNvPr id="6" name="Slide Number Placeholder 5"/>
          <p:cNvSpPr>
            <a:spLocks noGrp="1"/>
          </p:cNvSpPr>
          <p:nvPr>
            <p:ph type="sldNum" sz="quarter" idx="12"/>
          </p:nvPr>
        </p:nvSpPr>
        <p:spPr/>
        <p:txBody>
          <a:bodyPr/>
          <a:lstStyle/>
          <a:p>
            <a:pPr>
              <a:defRPr/>
            </a:pPr>
            <a:fld id="{33D6FAE7-6D28-634A-9EBA-689189ACDE33}" type="slidenum">
              <a:rPr lang="en-US" smtClean="0"/>
              <a:pPr>
                <a:defRPr/>
              </a:pPr>
              <a:t>9</a:t>
            </a:fld>
            <a:endParaRPr lang="en-US"/>
          </a:p>
        </p:txBody>
      </p:sp>
    </p:spTree>
    <p:extLst>
      <p:ext uri="{BB962C8B-B14F-4D97-AF65-F5344CB8AC3E}">
        <p14:creationId xmlns:p14="http://schemas.microsoft.com/office/powerpoint/2010/main" val="230357962"/>
      </p:ext>
    </p:extLst>
  </p:cSld>
  <p:clrMapOvr>
    <a:masterClrMapping/>
  </p:clrMapOvr>
</p:sld>
</file>

<file path=ppt/theme/theme1.xml><?xml version="1.0" encoding="utf-8"?>
<a:theme xmlns:a="http://schemas.openxmlformats.org/drawingml/2006/main" name="Notebook5">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ndy"/>
        <a:ea typeface="ＭＳ Ｐゴシック"/>
        <a:cs typeface=""/>
      </a:majorFont>
      <a:minorFont>
        <a:latin typeface="Andy"/>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40D31C956A5A94284E1569972E13A3E" ma:contentTypeVersion="4" ma:contentTypeDescription="Crear nuevo documento." ma:contentTypeScope="" ma:versionID="161fe6b33a59b8dfe14566db9f100dca">
  <xsd:schema xmlns:xsd="http://www.w3.org/2001/XMLSchema" xmlns:xs="http://www.w3.org/2001/XMLSchema" xmlns:p="http://schemas.microsoft.com/office/2006/metadata/properties" xmlns:ns2="3813e598-ca66-4efb-8292-c2558922550a" targetNamespace="http://schemas.microsoft.com/office/2006/metadata/properties" ma:root="true" ma:fieldsID="907b102db9359e8d091de059c3cd58dd" ns2:_="">
    <xsd:import namespace="3813e598-ca66-4efb-8292-c255892255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e598-ca66-4efb-8292-c255892255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270B02-06A4-4FD7-8EA4-594FA157E66D}">
  <ds:schemaRefs>
    <ds:schemaRef ds:uri="http://schemas.microsoft.com/sharepoint/v3/contenttype/forms"/>
  </ds:schemaRefs>
</ds:datastoreItem>
</file>

<file path=customXml/itemProps2.xml><?xml version="1.0" encoding="utf-8"?>
<ds:datastoreItem xmlns:ds="http://schemas.openxmlformats.org/officeDocument/2006/customXml" ds:itemID="{C6751E9A-F84E-4C22-95AC-7A12A62018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e598-ca66-4efb-8292-c255892255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9E8CFD-861F-4558-A83D-77420ED25C4E}">
  <ds:schemaRefs>
    <ds:schemaRef ds:uri="3813e598-ca66-4efb-8292-c2558922550a"/>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Notebook5.pot</Template>
  <TotalTime>677</TotalTime>
  <Words>1525</Words>
  <Application>Microsoft Office PowerPoint</Application>
  <PresentationFormat>Presentación en pantalla (4:3)</PresentationFormat>
  <Paragraphs>248</Paragraphs>
  <Slides>28</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ＭＳ Ｐゴシック</vt:lpstr>
      <vt:lpstr>Andy</vt:lpstr>
      <vt:lpstr>Arial</vt:lpstr>
      <vt:lpstr>Calibri</vt:lpstr>
      <vt:lpstr>inherit</vt:lpstr>
      <vt:lpstr>Symbol</vt:lpstr>
      <vt:lpstr>Times New Roman</vt:lpstr>
      <vt:lpstr>Trebuchet MS</vt:lpstr>
      <vt:lpstr>Notebook5</vt:lpstr>
      <vt:lpstr>Arquitecturas Ágiles de Software</vt:lpstr>
      <vt:lpstr>Listado de las historias de arquitectura (Backlog)</vt:lpstr>
      <vt:lpstr>Presentación de PowerPoint</vt:lpstr>
      <vt:lpstr>Presentación de PowerPoint</vt:lpstr>
      <vt:lpstr>Presentación de PowerPoint</vt:lpstr>
      <vt:lpstr>Presentación de PowerPoint</vt:lpstr>
      <vt:lpstr>Priorización de Atributos de Calidad</vt:lpstr>
      <vt:lpstr>Presentación de PowerPoint</vt:lpstr>
      <vt:lpstr>Priorización de ASRs</vt:lpstr>
      <vt:lpstr>Presentación de PowerPoint</vt:lpstr>
      <vt:lpstr>Presentación de PowerPoint</vt:lpstr>
      <vt:lpstr>ASR</vt:lpstr>
      <vt:lpstr>Restricciones de negocio</vt:lpstr>
      <vt:lpstr>Restricciones de tecnología</vt:lpstr>
      <vt:lpstr>modelo de contexto </vt:lpstr>
      <vt:lpstr>Presentación de PowerPoint</vt:lpstr>
      <vt:lpstr>Modelo de dominio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Brainy Betty,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Notebook Backgrounds</dc:title>
  <dc:creator>Nandini Shastry</dc:creator>
  <cp:lastModifiedBy>David Uriel Rodriguez Cardenas</cp:lastModifiedBy>
  <cp:revision>57</cp:revision>
  <dcterms:created xsi:type="dcterms:W3CDTF">2006-09-25T20:10:35Z</dcterms:created>
  <dcterms:modified xsi:type="dcterms:W3CDTF">2018-09-21T04:04:36Z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0x010100040D31C956A5A94284E1569972E13A3E</vt:lpwstr>
  </property>
</Properties>
</file>