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E7165-C441-4647-933F-D02210C04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de Aprendizado de Máquina</a:t>
            </a:r>
            <a:endParaRPr lang="en-Z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30999-0C02-4249-8AAE-C3D145EF2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Diego Oliva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78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4DDFE-68C9-4D95-A8A1-5350E970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  <a:endParaRPr lang="en-ZA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5315D-7DF1-454B-AD3B-2A0F2228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Semelhança ou relação entre duas variáveis</a:t>
            </a:r>
          </a:p>
          <a:p>
            <a:r>
              <a:rPr lang="pt-BR" dirty="0"/>
              <a:t>Uma medida que mostra quanto as variáveis se relacionam</a:t>
            </a:r>
          </a:p>
          <a:p>
            <a:r>
              <a:rPr lang="pt-BR" dirty="0"/>
              <a:t>Coeficiente de correlação de Pearson (r)</a:t>
            </a:r>
          </a:p>
          <a:p>
            <a:pPr lvl="1"/>
            <a:r>
              <a:rPr lang="pt-BR" dirty="0"/>
              <a:t>Determinar qual é a intensidade da relação que existe entre conjuntos de dados ou informações conhecidas</a:t>
            </a:r>
          </a:p>
          <a:p>
            <a:pPr lvl="1"/>
            <a:r>
              <a:rPr lang="pt-BR" dirty="0"/>
              <a:t>Varia entre 1 e -1</a:t>
            </a:r>
          </a:p>
          <a:p>
            <a:pPr lvl="2"/>
            <a:r>
              <a:rPr lang="pt-BR" dirty="0"/>
              <a:t>Correlação positiva: Renda x Consumo</a:t>
            </a:r>
          </a:p>
          <a:p>
            <a:pPr lvl="2"/>
            <a:r>
              <a:rPr lang="pt-BR" dirty="0"/>
              <a:t>Correlação negativa: uso de máscara x número de infectados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9289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B68AD-BDE4-40AF-BB66-D25126AA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atividade</a:t>
            </a:r>
            <a:endParaRPr lang="en-ZA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A1787-B543-4211-A7F4-7DE5AC08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Anaconda</a:t>
            </a:r>
          </a:p>
          <a:p>
            <a:pPr lvl="1"/>
            <a:r>
              <a:rPr lang="pt-BR" dirty="0"/>
              <a:t>Agrega todas as ferramentas para análise de dados </a:t>
            </a:r>
          </a:p>
          <a:p>
            <a:pPr lvl="1"/>
            <a:r>
              <a:rPr lang="pt-BR" dirty="0"/>
              <a:t>Tem muitas bibliotecas para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1"/>
            <a:r>
              <a:rPr lang="pt-BR" dirty="0"/>
              <a:t>Prático</a:t>
            </a:r>
          </a:p>
          <a:p>
            <a:r>
              <a:rPr lang="pt-BR" dirty="0" err="1"/>
              <a:t>Jupyter</a:t>
            </a:r>
            <a:r>
              <a:rPr lang="pt-BR" dirty="0"/>
              <a:t> Notebook</a:t>
            </a:r>
          </a:p>
          <a:p>
            <a:pPr lvl="1"/>
            <a:r>
              <a:rPr lang="en-ZA" dirty="0" err="1"/>
              <a:t>Aplicação</a:t>
            </a:r>
            <a:r>
              <a:rPr lang="en-ZA" dirty="0"/>
              <a:t> web que </a:t>
            </a:r>
            <a:r>
              <a:rPr lang="en-ZA" dirty="0" err="1"/>
              <a:t>ajuda</a:t>
            </a:r>
            <a:r>
              <a:rPr lang="en-ZA" dirty="0"/>
              <a:t> a </a:t>
            </a:r>
            <a:r>
              <a:rPr lang="en-ZA" dirty="0" err="1"/>
              <a:t>entender</a:t>
            </a:r>
            <a:r>
              <a:rPr lang="en-ZA" dirty="0"/>
              <a:t> e </a:t>
            </a:r>
            <a:r>
              <a:rPr lang="en-ZA" dirty="0" err="1"/>
              <a:t>visualizar</a:t>
            </a:r>
            <a:r>
              <a:rPr lang="en-ZA" dirty="0"/>
              <a:t> dados </a:t>
            </a:r>
            <a:r>
              <a:rPr lang="en-ZA" dirty="0" err="1"/>
              <a:t>juntamente</a:t>
            </a:r>
            <a:r>
              <a:rPr lang="en-ZA" dirty="0"/>
              <a:t> com o Código</a:t>
            </a:r>
          </a:p>
        </p:txBody>
      </p:sp>
    </p:spTree>
    <p:extLst>
      <p:ext uri="{BB962C8B-B14F-4D97-AF65-F5344CB8AC3E}">
        <p14:creationId xmlns:p14="http://schemas.microsoft.com/office/powerpoint/2010/main" val="285353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EB01C-C0F3-423F-9372-228D2BDA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  <a:endParaRPr lang="en-ZA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88B5C2-2F59-496E-BB67-D3330C56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Baixar um </a:t>
            </a:r>
            <a:r>
              <a:rPr lang="pt-BR" dirty="0" err="1"/>
              <a:t>dataset</a:t>
            </a:r>
            <a:r>
              <a:rPr lang="pt-BR" dirty="0"/>
              <a:t> do </a:t>
            </a:r>
            <a:r>
              <a:rPr lang="pt-BR" dirty="0" err="1"/>
              <a:t>Kaggle</a:t>
            </a:r>
            <a:endParaRPr lang="pt-BR" dirty="0"/>
          </a:p>
          <a:p>
            <a:r>
              <a:rPr lang="pt-BR" dirty="0"/>
              <a:t>Entender os dados</a:t>
            </a:r>
          </a:p>
          <a:p>
            <a:r>
              <a:rPr lang="pt-BR" dirty="0"/>
              <a:t>Tratar os dados</a:t>
            </a:r>
          </a:p>
          <a:p>
            <a:r>
              <a:rPr lang="pt-BR" dirty="0"/>
              <a:t>Montar uma matriz de correlação</a:t>
            </a:r>
          </a:p>
          <a:p>
            <a:r>
              <a:rPr lang="pt-BR" dirty="0"/>
              <a:t>Analisar se as variáveis que se correlacionam positiva ou negativamente têm alguma relação com o “mundo real”</a:t>
            </a:r>
          </a:p>
          <a:p>
            <a:r>
              <a:rPr lang="pt-BR" dirty="0"/>
              <a:t>Entregar relatório em PDF com a seguinte análise:</a:t>
            </a:r>
          </a:p>
          <a:p>
            <a:pPr lvl="1"/>
            <a:r>
              <a:rPr lang="pt-BR" dirty="0"/>
              <a:t>Apresentação do DATASET (quantos objetos, classes)</a:t>
            </a:r>
          </a:p>
          <a:p>
            <a:pPr lvl="1"/>
            <a:r>
              <a:rPr lang="pt-BR" dirty="0"/>
              <a:t>Matriz de correlação</a:t>
            </a:r>
          </a:p>
          <a:p>
            <a:pPr lvl="1"/>
            <a:r>
              <a:rPr lang="pt-BR" dirty="0"/>
              <a:t>Caso encontre correlação, explicar/defender a mesma com base no “mundo real”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082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F5F8A-D51C-4FE1-AC96-AC19F819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Supervisionados x Não supervisionados</a:t>
            </a:r>
            <a:endParaRPr lang="en-ZA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996C9-D7FB-4435-929A-F403AFEF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Considere esta pergunta sobre uma base de clientes de uma empresa:</a:t>
            </a:r>
          </a:p>
          <a:p>
            <a:pPr lvl="1"/>
            <a:r>
              <a:rPr lang="pt-BR" dirty="0"/>
              <a:t>Nossos clientes se enquadram em quais grupos ?</a:t>
            </a:r>
          </a:p>
          <a:p>
            <a:pPr lvl="1"/>
            <a:endParaRPr lang="pt-BR" dirty="0"/>
          </a:p>
          <a:p>
            <a:r>
              <a:rPr lang="pt-BR" dirty="0"/>
              <a:t>Esta questão-problema tem algum objetivo específico ?</a:t>
            </a:r>
          </a:p>
          <a:p>
            <a:endParaRPr lang="pt-BR" dirty="0"/>
          </a:p>
          <a:p>
            <a:r>
              <a:rPr lang="pt-BR" dirty="0"/>
              <a:t>Quando não existe este objetivo, o problema de mineração de dados é chamado não supervisionado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816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D375A-159F-46F8-A01E-6A97FDDE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Supervisionados x Não supervisionados</a:t>
            </a:r>
            <a:endParaRPr lang="en-ZA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831BB3-36E3-452E-96ED-59E24444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341916" cy="2022063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Agora imaginem a seguinte pergunta:</a:t>
            </a:r>
          </a:p>
          <a:p>
            <a:pPr lvl="1"/>
            <a:r>
              <a:rPr lang="pt-BR" dirty="0"/>
              <a:t>Quais são os clientes da NET que tem possibilidade alta de encerrar o contrato logo após a expiração do mesmo ?</a:t>
            </a:r>
          </a:p>
          <a:p>
            <a:pPr lvl="1"/>
            <a:endParaRPr lang="pt-BR" dirty="0"/>
          </a:p>
          <a:p>
            <a:r>
              <a:rPr lang="pt-BR" dirty="0"/>
              <a:t>Observem que há um objetivo específico, certo ?</a:t>
            </a:r>
          </a:p>
          <a:p>
            <a:pPr lvl="1"/>
            <a:r>
              <a:rPr lang="pt-BR" dirty="0"/>
              <a:t>Objetivo: cliente irá encerrar o contrato ?</a:t>
            </a:r>
          </a:p>
          <a:p>
            <a:pPr lvl="1"/>
            <a:endParaRPr lang="pt-BR" dirty="0"/>
          </a:p>
          <a:p>
            <a:r>
              <a:rPr lang="pt-BR" dirty="0"/>
              <a:t>Temos aqui um problema supervisionado de mineração de dados</a:t>
            </a:r>
          </a:p>
          <a:p>
            <a:pPr lvl="1"/>
            <a:endParaRPr lang="pt-BR" dirty="0"/>
          </a:p>
          <a:p>
            <a:pPr lvl="1"/>
            <a:endParaRPr lang="en-ZA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26D5C6-186C-4CB9-AA6F-7F384A0326FA}"/>
              </a:ext>
            </a:extLst>
          </p:cNvPr>
          <p:cNvSpPr txBox="1"/>
          <p:nvPr/>
        </p:nvSpPr>
        <p:spPr>
          <a:xfrm>
            <a:off x="2246051" y="4562170"/>
            <a:ext cx="7439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disse q iria sair – cliente ia sair – net ganhou - VP</a:t>
            </a:r>
          </a:p>
          <a:p>
            <a:r>
              <a:rPr lang="pt-BR" dirty="0"/>
              <a:t>Modelo disse q iria sair – cliente não ia sair – net perdeu - VN</a:t>
            </a:r>
          </a:p>
          <a:p>
            <a:r>
              <a:rPr lang="pt-BR" dirty="0"/>
              <a:t>** Modelo disse q ia ficar – cliente saiu – net perdeu - FP</a:t>
            </a:r>
          </a:p>
          <a:p>
            <a:r>
              <a:rPr lang="pt-BR" dirty="0"/>
              <a:t>Modelo disse q ia ficar – cliente ficou – ficou na mesma - FN</a:t>
            </a:r>
          </a:p>
          <a:p>
            <a:endParaRPr lang="pt-BR" dirty="0"/>
          </a:p>
          <a:p>
            <a:r>
              <a:rPr lang="pt-BR" dirty="0"/>
              <a:t>Matriz de confusão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88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15046-8FC7-4306-9C07-48371DBE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Supervisionados x Não supervisionados</a:t>
            </a:r>
            <a:endParaRPr lang="en-ZA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B5908-AAA0-46AB-B1C9-E51ED36B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técnica supervisionada recebe um propósito específico, ou seja, prever um alvo</a:t>
            </a:r>
          </a:p>
          <a:p>
            <a:endParaRPr lang="pt-BR" dirty="0"/>
          </a:p>
          <a:p>
            <a:r>
              <a:rPr lang="pt-BR" dirty="0"/>
              <a:t>Um agrupamento, ou técnica não supervisionada, produz agrupamentos com base em semelhanças. Mas será que estas semelhanças serão significativas 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111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AE1F3-4C33-4A48-B1DC-2A816873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Método Supervisionado</a:t>
            </a:r>
            <a:endParaRPr lang="en-ZA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34F6B-4D2F-4730-B5BB-4F20362E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6" y="1901867"/>
            <a:ext cx="6386304" cy="205757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Classificação</a:t>
            </a:r>
          </a:p>
          <a:p>
            <a:pPr lvl="1"/>
            <a:r>
              <a:rPr lang="pt-BR" dirty="0"/>
              <a:t>Alvo categórico, geralmente binário (sim/não)</a:t>
            </a:r>
          </a:p>
          <a:p>
            <a:pPr lvl="1"/>
            <a:r>
              <a:rPr lang="pt-BR" dirty="0"/>
              <a:t>Uma empresa deseja aumentar as vendas e oferece aos seus clientes um desconto na compra. Deseja-se saber se o cliente vai comprar ou não.</a:t>
            </a:r>
          </a:p>
          <a:p>
            <a:r>
              <a:rPr lang="pt-BR" dirty="0"/>
              <a:t>Regressão</a:t>
            </a:r>
          </a:p>
          <a:p>
            <a:pPr lvl="1"/>
            <a:r>
              <a:rPr lang="pt-BR" dirty="0"/>
              <a:t>Alvo numérico</a:t>
            </a:r>
          </a:p>
          <a:p>
            <a:pPr lvl="1"/>
            <a:r>
              <a:rPr lang="pt-BR" dirty="0"/>
              <a:t>Qual será o valor médio da compra com esta promoção ?</a:t>
            </a:r>
            <a:endParaRPr lang="en-ZA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3D4F02-5BAD-4048-9B38-CD2275B732AA}"/>
              </a:ext>
            </a:extLst>
          </p:cNvPr>
          <p:cNvSpPr txBox="1"/>
          <p:nvPr/>
        </p:nvSpPr>
        <p:spPr>
          <a:xfrm>
            <a:off x="7190913" y="2902998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vai dizer quais clientes vão</a:t>
            </a:r>
          </a:p>
          <a:p>
            <a:r>
              <a:rPr lang="pt-BR" dirty="0"/>
              <a:t>Comprar se eu oferecer um desconto</a:t>
            </a:r>
            <a:endParaRPr lang="en-ZA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73F07E-371F-4F00-AD62-B22231173BC3}"/>
              </a:ext>
            </a:extLst>
          </p:cNvPr>
          <p:cNvSpPr txBox="1"/>
          <p:nvPr/>
        </p:nvSpPr>
        <p:spPr>
          <a:xfrm>
            <a:off x="-763479" y="4740676"/>
            <a:ext cx="941674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Modelo disse que sim – cliente comprou  - MODELO ACERTOU/CLIENTE IA COMPRA MESMO </a:t>
            </a:r>
          </a:p>
          <a:p>
            <a:r>
              <a:rPr lang="pt-BR" dirty="0"/>
              <a:t>Modelo disse que sim – cliente não comprou – MODELO ERROU / CUSTO EMAIL MKT</a:t>
            </a:r>
          </a:p>
          <a:p>
            <a:r>
              <a:rPr lang="pt-BR" dirty="0"/>
              <a:t>Modelo disse que não – cliente não comprou –SEM PERDA</a:t>
            </a:r>
          </a:p>
          <a:p>
            <a:r>
              <a:rPr lang="pt-BR" dirty="0"/>
              <a:t>Modelo disse que não – cliente comprou – DONO GANHOU</a:t>
            </a:r>
            <a:endParaRPr lang="en-ZA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6022F2E-1F03-4609-AB77-20EDC5DF956D}"/>
              </a:ext>
            </a:extLst>
          </p:cNvPr>
          <p:cNvCxnSpPr/>
          <p:nvPr/>
        </p:nvCxnSpPr>
        <p:spPr>
          <a:xfrm>
            <a:off x="8868792" y="4509856"/>
            <a:ext cx="62144" cy="220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998E9E0-AC1D-400C-8AA0-A28C5DFBEFF5}"/>
              </a:ext>
            </a:extLst>
          </p:cNvPr>
          <p:cNvCxnSpPr/>
          <p:nvPr/>
        </p:nvCxnSpPr>
        <p:spPr>
          <a:xfrm>
            <a:off x="7856738" y="5619565"/>
            <a:ext cx="22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C6749D-6846-4AB6-8BF3-4F95F3AC189E}"/>
              </a:ext>
            </a:extLst>
          </p:cNvPr>
          <p:cNvSpPr txBox="1"/>
          <p:nvPr/>
        </p:nvSpPr>
        <p:spPr>
          <a:xfrm>
            <a:off x="6538185" y="543489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  <a:endParaRPr lang="en-ZA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ED0D6D-BB04-43D3-A040-D3AD8C9D62A2}"/>
              </a:ext>
            </a:extLst>
          </p:cNvPr>
          <p:cNvSpPr txBox="1"/>
          <p:nvPr/>
        </p:nvSpPr>
        <p:spPr>
          <a:xfrm>
            <a:off x="8540318" y="403046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COMPRA</a:t>
            </a:r>
            <a:endParaRPr lang="en-ZA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BF5FC3-CEBA-4623-9DDF-4CE0DBC93B72}"/>
              </a:ext>
            </a:extLst>
          </p:cNvPr>
          <p:cNvSpPr txBox="1"/>
          <p:nvPr/>
        </p:nvSpPr>
        <p:spPr>
          <a:xfrm>
            <a:off x="8131458" y="497150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VP</a:t>
            </a:r>
            <a:endParaRPr lang="en-ZA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BB8F55-D1F5-4036-9487-64DEA260F7BC}"/>
              </a:ext>
            </a:extLst>
          </p:cNvPr>
          <p:cNvSpPr txBox="1"/>
          <p:nvPr/>
        </p:nvSpPr>
        <p:spPr>
          <a:xfrm>
            <a:off x="8057720" y="428971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  <a:endParaRPr lang="en-ZA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8EB4DB-C4E2-4E54-A973-63EB3CFA80D6}"/>
              </a:ext>
            </a:extLst>
          </p:cNvPr>
          <p:cNvSpPr txBox="1"/>
          <p:nvPr/>
        </p:nvSpPr>
        <p:spPr>
          <a:xfrm>
            <a:off x="9439697" y="427015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  <a:endParaRPr lang="en-ZA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07BECA5-54F1-40BC-B3B1-7F03327A9E4A}"/>
              </a:ext>
            </a:extLst>
          </p:cNvPr>
          <p:cNvSpPr txBox="1"/>
          <p:nvPr/>
        </p:nvSpPr>
        <p:spPr>
          <a:xfrm>
            <a:off x="9332130" y="496705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VN</a:t>
            </a:r>
            <a:endParaRPr lang="en-ZA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4E6AD4-B8CB-4020-9053-9E16CB21208D}"/>
              </a:ext>
            </a:extLst>
          </p:cNvPr>
          <p:cNvSpPr txBox="1"/>
          <p:nvPr/>
        </p:nvSpPr>
        <p:spPr>
          <a:xfrm>
            <a:off x="7190913" y="512062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  <a:endParaRPr lang="en-ZA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300988-EA04-48EC-AE40-22F16019B4DF}"/>
              </a:ext>
            </a:extLst>
          </p:cNvPr>
          <p:cNvSpPr txBox="1"/>
          <p:nvPr/>
        </p:nvSpPr>
        <p:spPr>
          <a:xfrm>
            <a:off x="7225040" y="624988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  <a:endParaRPr lang="en-ZA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702D10-9AD7-4840-9F27-ABDEC7C12901}"/>
              </a:ext>
            </a:extLst>
          </p:cNvPr>
          <p:cNvSpPr txBox="1"/>
          <p:nvPr/>
        </p:nvSpPr>
        <p:spPr>
          <a:xfrm>
            <a:off x="8256233" y="6116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FP</a:t>
            </a:r>
            <a:endParaRPr lang="en-ZA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039406-09E2-4666-BA3D-45BE61C87AEA}"/>
              </a:ext>
            </a:extLst>
          </p:cNvPr>
          <p:cNvSpPr txBox="1"/>
          <p:nvPr/>
        </p:nvSpPr>
        <p:spPr>
          <a:xfrm>
            <a:off x="9339344" y="613179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073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6D4B5-6F75-414C-8A0D-421CAC8C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 - Resultados</a:t>
            </a:r>
            <a:endParaRPr lang="en-ZA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86599-EED4-48BF-9DC9-3952C748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queremos com a Mineração de Dados ?</a:t>
            </a:r>
          </a:p>
          <a:p>
            <a:endParaRPr lang="pt-BR" dirty="0"/>
          </a:p>
          <a:p>
            <a:pPr lvl="1"/>
            <a:r>
              <a:rPr lang="pt-BR" dirty="0"/>
              <a:t>Minerar os dados para encontrar padrões e construir modelos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Usar os resultados da mineração de dados</a:t>
            </a:r>
          </a:p>
          <a:p>
            <a:pPr lvl="1"/>
            <a:endParaRPr lang="pt-BR" dirty="0"/>
          </a:p>
          <a:p>
            <a:r>
              <a:rPr lang="pt-BR" dirty="0"/>
              <a:t>São processos distintos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7299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4F36-1EFB-4E6D-8688-071AD4AE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 - Resultados</a:t>
            </a:r>
            <a:endParaRPr lang="en-ZA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5CB6AA-EAE8-4262-91EB-DEA9E0199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72" y="2155702"/>
            <a:ext cx="5013618" cy="4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4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E41A-22AB-4923-859C-CB5DF0EB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Preditiva</a:t>
            </a:r>
            <a:endParaRPr lang="en-ZA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DD04E-3226-4B96-882F-9A934C60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uma previsão</a:t>
            </a:r>
          </a:p>
          <a:p>
            <a:r>
              <a:rPr lang="pt-BR" dirty="0"/>
              <a:t>Evitar que algo aconteça</a:t>
            </a:r>
          </a:p>
          <a:p>
            <a:r>
              <a:rPr lang="pt-BR" dirty="0"/>
              <a:t>No exemplo da NET, como a Modelagem Preditiva poderia auxiliar na manutenção de contratos 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18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90FC4-B3BE-4537-BF2D-A1B78048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Informação</a:t>
            </a:r>
            <a:endParaRPr lang="en-ZA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74C7-2FC7-4FBE-9976-64EA2A1A4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01" y="2194830"/>
            <a:ext cx="9613861" cy="3599316"/>
          </a:xfrm>
        </p:spPr>
        <p:txBody>
          <a:bodyPr/>
          <a:lstStyle/>
          <a:p>
            <a:r>
              <a:rPr lang="pt-BR" dirty="0"/>
              <a:t>Ideias fundamentais da Mineração de Dados</a:t>
            </a:r>
          </a:p>
          <a:p>
            <a:pPr lvl="1"/>
            <a:r>
              <a:rPr lang="pt-BR" dirty="0"/>
              <a:t>Encontrar ou selecionar variáveis importantes ou informativas</a:t>
            </a:r>
          </a:p>
          <a:p>
            <a:pPr lvl="1"/>
            <a:endParaRPr lang="pt-BR" dirty="0"/>
          </a:p>
          <a:p>
            <a:r>
              <a:rPr lang="pt-BR" dirty="0"/>
              <a:t>O que significa ser informativo ?</a:t>
            </a:r>
          </a:p>
          <a:p>
            <a:pPr lvl="1"/>
            <a:r>
              <a:rPr lang="pt-BR" dirty="0"/>
              <a:t>Reduz a incerteza sobre algo</a:t>
            </a:r>
          </a:p>
          <a:p>
            <a:pPr lvl="1"/>
            <a:r>
              <a:rPr lang="pt-BR" dirty="0"/>
              <a:t>Quanto melhor a informação, menor a incerteza</a:t>
            </a:r>
            <a:endParaRPr lang="en-ZA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2FD7B9-3C0A-43C7-B638-FC21BB76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5" y="4656399"/>
            <a:ext cx="6288350" cy="20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064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C5A81FB212941AFD5E7477F14B92E" ma:contentTypeVersion="3" ma:contentTypeDescription="Create a new document." ma:contentTypeScope="" ma:versionID="0056af1502df724825be62a3ead7eedc">
  <xsd:schema xmlns:xsd="http://www.w3.org/2001/XMLSchema" xmlns:xs="http://www.w3.org/2001/XMLSchema" xmlns:p="http://schemas.microsoft.com/office/2006/metadata/properties" xmlns:ns2="4cfebde5-281c-412a-b8f5-3469f0523c91" targetNamespace="http://schemas.microsoft.com/office/2006/metadata/properties" ma:root="true" ma:fieldsID="5f72b2f13f23903c93d2b4710791d85e" ns2:_="">
    <xsd:import namespace="4cfebde5-281c-412a-b8f5-3469f0523c9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ebde5-281c-412a-b8f5-3469f0523c9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cfebde5-281c-412a-b8f5-3469f0523c91" xsi:nil="true"/>
  </documentManagement>
</p:properties>
</file>

<file path=customXml/itemProps1.xml><?xml version="1.0" encoding="utf-8"?>
<ds:datastoreItem xmlns:ds="http://schemas.openxmlformats.org/officeDocument/2006/customXml" ds:itemID="{A549A236-B876-41AB-9854-D7FCB143AB86}"/>
</file>

<file path=customXml/itemProps2.xml><?xml version="1.0" encoding="utf-8"?>
<ds:datastoreItem xmlns:ds="http://schemas.openxmlformats.org/officeDocument/2006/customXml" ds:itemID="{933760EE-17DE-46C9-BAB5-DDA9F4A25571}"/>
</file>

<file path=customXml/itemProps3.xml><?xml version="1.0" encoding="utf-8"?>
<ds:datastoreItem xmlns:ds="http://schemas.openxmlformats.org/officeDocument/2006/customXml" ds:itemID="{CC6416D4-D341-4175-BE23-9EB2324AC225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1362</TotalTime>
  <Words>604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Berlim</vt:lpstr>
      <vt:lpstr>Métodos de Aprendizado de Máquina</vt:lpstr>
      <vt:lpstr>Supervisionados x Não supervisionados</vt:lpstr>
      <vt:lpstr>Supervisionados x Não supervisionados</vt:lpstr>
      <vt:lpstr>Supervisionados x Não supervisionados</vt:lpstr>
      <vt:lpstr>Classes Método Supervisionado</vt:lpstr>
      <vt:lpstr>Mineração de Dados - Resultados</vt:lpstr>
      <vt:lpstr>Mineração de Dados - Resultados</vt:lpstr>
      <vt:lpstr>Modelagem Preditiva</vt:lpstr>
      <vt:lpstr>Informação</vt:lpstr>
      <vt:lpstr>Correlação</vt:lpstr>
      <vt:lpstr>Ferramentas para atividade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Aprendizado de Máquina</dc:title>
  <dc:creator>Diego Oliva</dc:creator>
  <cp:lastModifiedBy>Diego Oliva</cp:lastModifiedBy>
  <cp:revision>19</cp:revision>
  <dcterms:created xsi:type="dcterms:W3CDTF">2020-05-12T14:23:41Z</dcterms:created>
  <dcterms:modified xsi:type="dcterms:W3CDTF">2020-05-14T19:17:17Z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0x010100CDAC5A81FB212941AFD5E7477F14B92E</vt:lpwstr>
  </property>
</Properties>
</file>