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7" r:id="rId5"/>
    <p:sldId id="269" r:id="rId6"/>
    <p:sldId id="270" r:id="rId7"/>
    <p:sldId id="268" r:id="rId8"/>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1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0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p:cViewPr varScale="1">
        <p:scale>
          <a:sx n="114" d="100"/>
          <a:sy n="114" d="100"/>
        </p:scale>
        <p:origin x="414" y="102"/>
      </p:cViewPr>
      <p:guideLst>
        <p:guide orient="horz" pos="119"/>
        <p:guide orient="horz" pos="3838"/>
        <p:guide pos="3840"/>
        <p:guide pos="3727"/>
        <p:guide pos="3953"/>
        <p:guide pos="4861"/>
        <p:guide pos="5065"/>
        <p:guide pos="7106"/>
        <p:guide pos="2819"/>
        <p:guide pos="2615"/>
        <p:guide pos="574"/>
        <p:guide orient="horz" pos="709"/>
        <p:guide orient="horz" pos="411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‹Nr.›</a:t>
            </a:fld>
            <a:endParaRPr lang="de-CH"/>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de-DE" noProof="0"/>
              <a:t>Mastertitelformat bearbeiten</a:t>
            </a:r>
            <a:endParaRPr lang="en-US" noProof="0" dirty="0"/>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de-DE" noProof="0"/>
              <a:t>Master-Untertitelformat bearbeiten</a:t>
            </a:r>
            <a:endParaRPr lang="en-US" noProof="0" dirty="0"/>
          </a:p>
        </p:txBody>
      </p:sp>
      <p:sp>
        <p:nvSpPr>
          <p:cNvPr id="7" name="Line 10"/>
          <p:cNvSpPr>
            <a:spLocks noChangeShapeType="1"/>
          </p:cNvSpPr>
          <p:nvPr userDrawn="1"/>
        </p:nvSpPr>
        <p:spPr bwMode="auto">
          <a:xfrm>
            <a:off x="0" y="1125538"/>
            <a:ext cx="12192000" cy="0"/>
          </a:xfrm>
          <a:prstGeom prst="line">
            <a:avLst/>
          </a:prstGeom>
          <a:noFill/>
          <a:ln w="15875">
            <a:solidFill>
              <a:srgbClr val="A3ADB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700" dirty="0"/>
          </a:p>
        </p:txBody>
      </p:sp>
      <p:sp>
        <p:nvSpPr>
          <p:cNvPr id="9" name="Text Box 9"/>
          <p:cNvSpPr txBox="1">
            <a:spLocks noChangeArrowheads="1"/>
          </p:cNvSpPr>
          <p:nvPr userDrawn="1"/>
        </p:nvSpPr>
        <p:spPr bwMode="auto">
          <a:xfrm>
            <a:off x="911225" y="852488"/>
            <a:ext cx="7332663" cy="227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36000" rIns="0" bIns="0"/>
          <a:lstStyle/>
          <a:p>
            <a:pPr>
              <a:spcBef>
                <a:spcPct val="50000"/>
              </a:spcBef>
            </a:pPr>
            <a:r>
              <a:rPr lang="en-US" sz="1400" b="1" dirty="0"/>
              <a:t>Department of Geography | GEO872 – Advanced Spatial Analysis I</a:t>
            </a:r>
          </a:p>
        </p:txBody>
      </p:sp>
      <p:pic>
        <p:nvPicPr>
          <p:cNvPr id="10" name="Picture 13" descr="uzh_logo_e_pos_grau_1m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3344" y="142875"/>
            <a:ext cx="2027238" cy="68421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Datumsplatzhalter 1"/>
          <p:cNvSpPr>
            <a:spLocks noGrp="1"/>
          </p:cNvSpPr>
          <p:nvPr>
            <p:ph type="dt" sz="half" idx="10"/>
          </p:nvPr>
        </p:nvSpPr>
        <p:spPr/>
        <p:txBody>
          <a:bodyPr/>
          <a:lstStyle/>
          <a:p>
            <a:fld id="{0D0AB0E8-482E-414A-9574-6067B8CC52F3}" type="datetime1">
              <a:rPr lang="en-US" smtClean="0"/>
              <a:t>12/16/2020</a:t>
            </a:fld>
            <a:endParaRPr lang="en-US" dirty="0"/>
          </a:p>
        </p:txBody>
      </p:sp>
      <p:sp>
        <p:nvSpPr>
          <p:cNvPr id="6" name="Fußzeilenplatzhalter 5"/>
          <p:cNvSpPr>
            <a:spLocks noGrp="1"/>
          </p:cNvSpPr>
          <p:nvPr>
            <p:ph type="ftr" sz="quarter" idx="11"/>
          </p:nvPr>
        </p:nvSpPr>
        <p:spPr/>
        <p:txBody>
          <a:bodyPr/>
          <a:lstStyle/>
          <a:p>
            <a:r>
              <a:rPr lang="en-US" dirty="0"/>
              <a:t>, Interim Project Presentation GEO872, Nicolas Beglinger / Nicolas Schmidheiny</a:t>
            </a:r>
          </a:p>
        </p:txBody>
      </p:sp>
      <p:sp>
        <p:nvSpPr>
          <p:cNvPr id="11" name="Foliennummernplatzhalter 10"/>
          <p:cNvSpPr>
            <a:spLocks noGrp="1"/>
          </p:cNvSpPr>
          <p:nvPr>
            <p:ph type="sldNum" sz="quarter" idx="12"/>
          </p:nvPr>
        </p:nvSpPr>
        <p:spPr/>
        <p:txBody>
          <a:bodyPr/>
          <a:lstStyle/>
          <a:p>
            <a:r>
              <a:rPr lang="en-US"/>
              <a:t>Page </a:t>
            </a:r>
            <a:fld id="{9D46F3A4-F478-9440-BC8E-B732027F4C86}" type="slidenum">
              <a:rPr lang="en-US" smtClean="0"/>
              <a:pPr/>
              <a:t>‹Nr.›</a:t>
            </a:fld>
            <a:endParaRPr lang="en-US" dirty="0"/>
          </a:p>
        </p:txBody>
      </p:sp>
    </p:spTree>
  </p:cSld>
  <p:clrMapOvr>
    <a:masterClrMapping/>
  </p:clrMapOvr>
  <p:extLst>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0"/>
            <a:ext cx="12192000" cy="6858000"/>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de-DE"/>
              <a:t>Mastertitelformat bearbeiten</a:t>
            </a:r>
            <a:endParaRPr lang="en-US" dirty="0"/>
          </a:p>
        </p:txBody>
      </p:sp>
    </p:spTree>
    <p:extLst>
      <p:ext uri="{BB962C8B-B14F-4D97-AF65-F5344CB8AC3E}">
        <p14:creationId xmlns:p14="http://schemas.microsoft.com/office/powerpoint/2010/main" val="184441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dirty="0"/>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umsplatzhalter 6"/>
          <p:cNvSpPr>
            <a:spLocks noGrp="1"/>
          </p:cNvSpPr>
          <p:nvPr>
            <p:ph type="dt" sz="half" idx="10"/>
          </p:nvPr>
        </p:nvSpPr>
        <p:spPr/>
        <p:txBody>
          <a:bodyPr/>
          <a:lstStyle/>
          <a:p>
            <a:fld id="{7BD52081-C19B-4182-AC87-EFBFD12D780C}" type="datetime1">
              <a:rPr lang="en-US" smtClean="0"/>
              <a:t>12/16/2020</a:t>
            </a:fld>
            <a:endParaRPr lang="en-US" dirty="0"/>
          </a:p>
        </p:txBody>
      </p:sp>
      <p:sp>
        <p:nvSpPr>
          <p:cNvPr id="8" name="Fußzeilenplatzhalter 7"/>
          <p:cNvSpPr>
            <a:spLocks noGrp="1"/>
          </p:cNvSpPr>
          <p:nvPr>
            <p:ph type="ftr" sz="quarter" idx="11"/>
          </p:nvPr>
        </p:nvSpPr>
        <p:spPr/>
        <p:txBody>
          <a:bodyPr/>
          <a:lstStyle/>
          <a:p>
            <a:r>
              <a:rPr lang="en-US" dirty="0"/>
              <a:t>Interim Project Presentation GEO872, Nicolas Beglinger / Nicolas Schmidheiny</a:t>
            </a:r>
          </a:p>
        </p:txBody>
      </p:sp>
      <p:sp>
        <p:nvSpPr>
          <p:cNvPr id="9" name="Foliennummernplatzhalter 8"/>
          <p:cNvSpPr>
            <a:spLocks noGrp="1"/>
          </p:cNvSpPr>
          <p:nvPr>
            <p:ph type="sldNum" sz="quarter" idx="12"/>
          </p:nvPr>
        </p:nvSpPr>
        <p:spPr/>
        <p:txBody>
          <a:bodyPr/>
          <a:lstStyle/>
          <a:p>
            <a:r>
              <a:rPr lang="en-US"/>
              <a:t>Page </a:t>
            </a:r>
            <a:fld id="{9D46F3A4-F478-9440-BC8E-B732027F4C86}" type="slidenum">
              <a:rPr lang="en-US" smtClean="0"/>
              <a:pPr/>
              <a:t>‹Nr.›</a:t>
            </a:fld>
            <a:endParaRPr lang="en-US" dirty="0"/>
          </a:p>
        </p:txBody>
      </p:sp>
    </p:spTree>
    <p:extLst>
      <p:ext uri="{BB962C8B-B14F-4D97-AF65-F5344CB8AC3E}">
        <p14:creationId xmlns:p14="http://schemas.microsoft.com/office/powerpoint/2010/main" val="21339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dirty="0"/>
          </a:p>
        </p:txBody>
      </p:sp>
      <p:sp>
        <p:nvSpPr>
          <p:cNvPr id="3" name="Inhaltsplatzhalter 2"/>
          <p:cNvSpPr>
            <a:spLocks noGrp="1"/>
          </p:cNvSpPr>
          <p:nvPr>
            <p:ph idx="1"/>
          </p:nvPr>
        </p:nvSpPr>
        <p:spPr>
          <a:xfrm>
            <a:off x="911225" y="1125539"/>
            <a:ext cx="5005388" cy="49672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idx="13"/>
          </p:nvPr>
        </p:nvSpPr>
        <p:spPr>
          <a:xfrm>
            <a:off x="6291040" y="1125539"/>
            <a:ext cx="5005388" cy="49672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umsplatzhalter 7"/>
          <p:cNvSpPr>
            <a:spLocks noGrp="1"/>
          </p:cNvSpPr>
          <p:nvPr>
            <p:ph type="dt" sz="half" idx="14"/>
          </p:nvPr>
        </p:nvSpPr>
        <p:spPr/>
        <p:txBody>
          <a:bodyPr/>
          <a:lstStyle/>
          <a:p>
            <a:fld id="{80048318-0D93-4B7D-BEAD-2285968D9E9D}" type="datetime1">
              <a:rPr lang="en-US" smtClean="0"/>
              <a:t>12/16/2020</a:t>
            </a:fld>
            <a:endParaRPr lang="en-US" dirty="0"/>
          </a:p>
        </p:txBody>
      </p:sp>
      <p:sp>
        <p:nvSpPr>
          <p:cNvPr id="9" name="Fußzeilenplatzhalter 8"/>
          <p:cNvSpPr>
            <a:spLocks noGrp="1"/>
          </p:cNvSpPr>
          <p:nvPr>
            <p:ph type="ftr" sz="quarter" idx="15"/>
          </p:nvPr>
        </p:nvSpPr>
        <p:spPr/>
        <p:txBody>
          <a:bodyPr/>
          <a:lstStyle/>
          <a:p>
            <a:r>
              <a:rPr lang="en-US"/>
              <a:t>Title of the presentation, Author</a:t>
            </a:r>
            <a:endParaRPr lang="en-US" dirty="0"/>
          </a:p>
        </p:txBody>
      </p:sp>
      <p:sp>
        <p:nvSpPr>
          <p:cNvPr id="10" name="Foliennummernplatzhalter 9"/>
          <p:cNvSpPr>
            <a:spLocks noGrp="1"/>
          </p:cNvSpPr>
          <p:nvPr>
            <p:ph type="sldNum" sz="quarter" idx="16"/>
          </p:nvPr>
        </p:nvSpPr>
        <p:spPr/>
        <p:txBody>
          <a:bodyPr/>
          <a:lstStyle/>
          <a:p>
            <a:r>
              <a:rPr lang="en-US"/>
              <a:t>Page </a:t>
            </a:r>
            <a:fld id="{9D46F3A4-F478-9440-BC8E-B732027F4C86}" type="slidenum">
              <a:rPr lang="en-US" smtClean="0"/>
              <a:pPr/>
              <a:t>‹Nr.›</a:t>
            </a:fld>
            <a:endParaRPr lang="en-US" dirty="0"/>
          </a:p>
        </p:txBody>
      </p:sp>
    </p:spTree>
    <p:extLst>
      <p:ext uri="{BB962C8B-B14F-4D97-AF65-F5344CB8AC3E}">
        <p14:creationId xmlns:p14="http://schemas.microsoft.com/office/powerpoint/2010/main" val="34142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dirty="0"/>
          </a:p>
        </p:txBody>
      </p:sp>
      <p:sp>
        <p:nvSpPr>
          <p:cNvPr id="6" name="Datumsplatzhalter 5"/>
          <p:cNvSpPr>
            <a:spLocks noGrp="1"/>
          </p:cNvSpPr>
          <p:nvPr>
            <p:ph type="dt" sz="half" idx="10"/>
          </p:nvPr>
        </p:nvSpPr>
        <p:spPr/>
        <p:txBody>
          <a:bodyPr/>
          <a:lstStyle/>
          <a:p>
            <a:fld id="{AB520221-61C8-4093-BD7A-3EA9FD28AE94}" type="datetime1">
              <a:rPr lang="en-US" smtClean="0"/>
              <a:t>12/16/2020</a:t>
            </a:fld>
            <a:endParaRPr lang="en-US" dirty="0"/>
          </a:p>
        </p:txBody>
      </p:sp>
      <p:sp>
        <p:nvSpPr>
          <p:cNvPr id="7" name="Fußzeilenplatzhalter 6"/>
          <p:cNvSpPr>
            <a:spLocks noGrp="1"/>
          </p:cNvSpPr>
          <p:nvPr>
            <p:ph type="ftr" sz="quarter" idx="11"/>
          </p:nvPr>
        </p:nvSpPr>
        <p:spPr/>
        <p:txBody>
          <a:bodyPr/>
          <a:lstStyle/>
          <a:p>
            <a:r>
              <a:rPr lang="en-US"/>
              <a:t>Title of the presentation, Author</a:t>
            </a:r>
            <a:endParaRPr lang="en-US" dirty="0"/>
          </a:p>
        </p:txBody>
      </p:sp>
      <p:sp>
        <p:nvSpPr>
          <p:cNvPr id="8" name="Foliennummernplatzhalter 7"/>
          <p:cNvSpPr>
            <a:spLocks noGrp="1"/>
          </p:cNvSpPr>
          <p:nvPr>
            <p:ph type="sldNum" sz="quarter" idx="12"/>
          </p:nvPr>
        </p:nvSpPr>
        <p:spPr/>
        <p:txBody>
          <a:bodyPr/>
          <a:lstStyle/>
          <a:p>
            <a:r>
              <a:rPr lang="en-US"/>
              <a:t>Page </a:t>
            </a:r>
            <a:fld id="{9D46F3A4-F478-9440-BC8E-B732027F4C86}" type="slidenum">
              <a:rPr lang="en-US" smtClean="0"/>
              <a:pPr/>
              <a:t>‹Nr.›</a:t>
            </a:fld>
            <a:endParaRPr lang="en-US" dirty="0"/>
          </a:p>
        </p:txBody>
      </p:sp>
    </p:spTree>
    <p:extLst>
      <p:ext uri="{BB962C8B-B14F-4D97-AF65-F5344CB8AC3E}">
        <p14:creationId xmlns:p14="http://schemas.microsoft.com/office/powerpoint/2010/main" val="698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de-DE"/>
              <a:t>Bild durch Klicken auf Symbol hinzufügen</a:t>
            </a:r>
            <a:endParaRPr lang="en-US" dirty="0"/>
          </a:p>
        </p:txBody>
      </p:sp>
    </p:spTree>
    <p:extLst>
      <p:ext uri="{BB962C8B-B14F-4D97-AF65-F5344CB8AC3E}">
        <p14:creationId xmlns:p14="http://schemas.microsoft.com/office/powerpoint/2010/main" val="2131282136"/>
      </p:ext>
    </p:extLst>
  </p:cSld>
  <p:clrMapOvr>
    <a:masterClrMapping/>
  </p:clrMapOvr>
  <p:extLst>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BED7B638-A195-4A9E-B3F9-C0129040D311}" type="datetime1">
              <a:rPr lang="en-US" smtClean="0"/>
              <a:t>12/16/2020</a:t>
            </a:fld>
            <a:endParaRPr lang="en-US" dirty="0"/>
          </a:p>
        </p:txBody>
      </p:sp>
      <p:sp>
        <p:nvSpPr>
          <p:cNvPr id="6" name="Fußzeilenplatzhalter 5"/>
          <p:cNvSpPr>
            <a:spLocks noGrp="1"/>
          </p:cNvSpPr>
          <p:nvPr>
            <p:ph type="ftr" sz="quarter" idx="11"/>
          </p:nvPr>
        </p:nvSpPr>
        <p:spPr/>
        <p:txBody>
          <a:bodyPr/>
          <a:lstStyle/>
          <a:p>
            <a:r>
              <a:rPr lang="en-US"/>
              <a:t>Title of the presentation, Author</a:t>
            </a:r>
            <a:endParaRPr lang="en-US" dirty="0"/>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‹Nr.›</a:t>
            </a:fld>
            <a:endParaRPr lang="en-US" dirty="0"/>
          </a:p>
        </p:txBody>
      </p:sp>
    </p:spTree>
    <p:extLst>
      <p:ext uri="{BB962C8B-B14F-4D97-AF65-F5344CB8AC3E}">
        <p14:creationId xmlns:p14="http://schemas.microsoft.com/office/powerpoint/2010/main" val="11811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1225" y="188913"/>
            <a:ext cx="10369550" cy="611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p>
            <a:pPr lvl="0"/>
            <a:r>
              <a:rPr lang="en-US" dirty="0" err="1"/>
              <a:t>Mastertitelformat</a:t>
            </a:r>
            <a:r>
              <a:rPr lang="en-US" dirty="0"/>
              <a:t> </a:t>
            </a:r>
            <a:r>
              <a:rPr lang="en-US" dirty="0" err="1"/>
              <a:t>bearbeiten</a:t>
            </a:r>
            <a:endParaRPr lang="en-US" dirty="0"/>
          </a:p>
        </p:txBody>
      </p:sp>
      <p:sp>
        <p:nvSpPr>
          <p:cNvPr id="1027" name="Rectangle 3"/>
          <p:cNvSpPr>
            <a:spLocks noGrp="1" noChangeArrowheads="1"/>
          </p:cNvSpPr>
          <p:nvPr>
            <p:ph type="body" idx="1"/>
          </p:nvPr>
        </p:nvSpPr>
        <p:spPr bwMode="auto">
          <a:xfrm>
            <a:off x="911225" y="1125539"/>
            <a:ext cx="10369550" cy="4967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fld id="{24FC34A0-26AB-4264-9A71-1C5A1002E2F9}" type="datetime1">
              <a:rPr lang="en-US" smtClean="0"/>
              <a:t>12/16/2020</a:t>
            </a:fld>
            <a:endParaRPr lang="en-US" dirty="0"/>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r>
              <a:rPr lang="en-US" dirty="0"/>
              <a:t>Interim Project Presentation GEO872, Nicolas </a:t>
            </a:r>
            <a:r>
              <a:rPr lang="en-US" dirty="0" err="1"/>
              <a:t>Beglingen</a:t>
            </a:r>
            <a:r>
              <a:rPr lang="en-US" dirty="0"/>
              <a:t> / Nicolas Schmidheiny</a:t>
            </a:r>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defRPr sz="1000"/>
            </a:lvl1pPr>
          </a:lstStyle>
          <a:p>
            <a:r>
              <a:rPr lang="en-US" dirty="0"/>
              <a:t>Page </a:t>
            </a:r>
            <a:fld id="{9D46F3A4-F478-9440-BC8E-B732027F4C86}"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4" userDrawn="1">
          <p15:clr>
            <a:srgbClr val="F26B43"/>
          </p15:clr>
        </p15:guide>
        <p15:guide id="2" pos="7106" userDrawn="1">
          <p15:clr>
            <a:srgbClr val="F26B43"/>
          </p15:clr>
        </p15:guide>
        <p15:guide id="4" orient="horz" pos="11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ata.stadt-zuerich.ch/dataset/sid_dav_strassenverkehrsunfallort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Traffic Accidents Hotspots in Zürich City</a:t>
            </a:r>
          </a:p>
        </p:txBody>
      </p:sp>
      <p:sp>
        <p:nvSpPr>
          <p:cNvPr id="2051" name="Rectangle 3"/>
          <p:cNvSpPr>
            <a:spLocks noGrp="1" noChangeArrowheads="1"/>
          </p:cNvSpPr>
          <p:nvPr>
            <p:ph type="subTitle" idx="1"/>
          </p:nvPr>
        </p:nvSpPr>
        <p:spPr/>
        <p:txBody>
          <a:bodyPr/>
          <a:lstStyle/>
          <a:p>
            <a:r>
              <a:rPr lang="en-US" dirty="0"/>
              <a:t>Statistical Analysis of the Spatial Distribution of Traffic Accidents and their Categorical Subsamples in the City of Zürich from 2011 to 2019</a:t>
            </a:r>
          </a:p>
          <a:p>
            <a:endParaRPr lang="en-US" dirty="0"/>
          </a:p>
          <a:p>
            <a:r>
              <a:rPr lang="en-US" dirty="0"/>
              <a:t>Nicolas Beglinger / Nicolas Schmidheiny </a:t>
            </a:r>
          </a:p>
        </p:txBody>
      </p:sp>
      <p:sp>
        <p:nvSpPr>
          <p:cNvPr id="4" name="Rectangle 4"/>
          <p:cNvSpPr>
            <a:spLocks noGrp="1" noChangeArrowheads="1"/>
          </p:cNvSpPr>
          <p:nvPr>
            <p:ph type="dt" sz="half" idx="10"/>
          </p:nvPr>
        </p:nvSpPr>
        <p:spPr>
          <a:xfrm>
            <a:off x="911225" y="6524625"/>
            <a:ext cx="1246716" cy="215900"/>
          </a:xfrm>
        </p:spPr>
        <p:txBody>
          <a:bodyPr/>
          <a:lstStyle/>
          <a:p>
            <a:fld id="{6CC60BAF-918E-4A5C-9CEF-8F00FB68CA57}" type="datetime1">
              <a:rPr lang="en-US" smtClean="0"/>
              <a:t>12/16/2020</a:t>
            </a:fld>
            <a:endParaRPr lang="en-US" dirty="0"/>
          </a:p>
        </p:txBody>
      </p:sp>
      <p:sp>
        <p:nvSpPr>
          <p:cNvPr id="12" name="Fußzeilenplatzhalter 11"/>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a:p>
            <a:endParaRPr lang="en-US" dirty="0"/>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911225" y="6524625"/>
            <a:ext cx="1246716" cy="215900"/>
          </a:xfrm>
        </p:spPr>
        <p:txBody>
          <a:bodyPr/>
          <a:lstStyle/>
          <a:p>
            <a:fld id="{43FDD7A6-7617-4D5A-BD96-91425F3D55FA}" type="datetime1">
              <a:rPr lang="en-US" smtClean="0"/>
              <a:t>12/16/2020</a:t>
            </a:fld>
            <a:endParaRPr lang="en-US" dirty="0"/>
          </a:p>
        </p:txBody>
      </p:sp>
      <p:sp>
        <p:nvSpPr>
          <p:cNvPr id="5" name="Fußzeilenplatzhalter 4"/>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p:txBody>
      </p:sp>
      <p:sp>
        <p:nvSpPr>
          <p:cNvPr id="6146" name="Rectangle 2"/>
          <p:cNvSpPr>
            <a:spLocks noGrp="1" noChangeArrowheads="1"/>
          </p:cNvSpPr>
          <p:nvPr>
            <p:ph type="title"/>
          </p:nvPr>
        </p:nvSpPr>
        <p:spPr/>
        <p:txBody>
          <a:bodyPr/>
          <a:lstStyle/>
          <a:p>
            <a:r>
              <a:rPr lang="en-US" dirty="0"/>
              <a:t>Table of Contents </a:t>
            </a:r>
          </a:p>
        </p:txBody>
      </p:sp>
      <p:sp>
        <p:nvSpPr>
          <p:cNvPr id="6147" name="Rectangle 3"/>
          <p:cNvSpPr>
            <a:spLocks noGrp="1" noChangeArrowheads="1"/>
          </p:cNvSpPr>
          <p:nvPr>
            <p:ph type="body" idx="1"/>
          </p:nvPr>
        </p:nvSpPr>
        <p:spPr/>
        <p:txBody>
          <a:bodyPr/>
          <a:lstStyle/>
          <a:p>
            <a:pPr>
              <a:buFont typeface="Arial" panose="020B0604020202020204" pitchFamily="34" charset="0"/>
              <a:buChar char="•"/>
            </a:pPr>
            <a:r>
              <a:rPr lang="en-US" sz="2000" dirty="0"/>
              <a:t>Research Problem</a:t>
            </a:r>
          </a:p>
          <a:p>
            <a:pPr>
              <a:buFont typeface="Arial" panose="020B0604020202020204" pitchFamily="34" charset="0"/>
              <a:buChar char="•"/>
            </a:pPr>
            <a:r>
              <a:rPr lang="en-US" sz="2000" dirty="0"/>
              <a:t>Data</a:t>
            </a:r>
          </a:p>
          <a:p>
            <a:pPr>
              <a:buFont typeface="Arial" panose="020B0604020202020204" pitchFamily="34" charset="0"/>
              <a:buChar char="•"/>
            </a:pPr>
            <a:r>
              <a:rPr lang="de-CH" sz="2000" dirty="0"/>
              <a:t>Preliminary Results</a:t>
            </a:r>
            <a:endParaRPr lang="en-US" sz="2000" dirty="0"/>
          </a:p>
          <a:p>
            <a:pPr>
              <a:buFont typeface="Arial" panose="020B0604020202020204" pitchFamily="34" charset="0"/>
              <a:buChar char="•"/>
            </a:pPr>
            <a:r>
              <a:rPr lang="en-US" sz="2000" dirty="0"/>
              <a:t>Next Steps</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Research Problem</a:t>
            </a:r>
          </a:p>
        </p:txBody>
      </p:sp>
      <p:sp>
        <p:nvSpPr>
          <p:cNvPr id="7171" name="Rectangle 3"/>
          <p:cNvSpPr>
            <a:spLocks noGrp="1" noChangeArrowheads="1"/>
          </p:cNvSpPr>
          <p:nvPr>
            <p:ph type="body" idx="1"/>
          </p:nvPr>
        </p:nvSpPr>
        <p:spPr/>
        <p:txBody>
          <a:bodyPr/>
          <a:lstStyle/>
          <a:p>
            <a:pPr>
              <a:buFont typeface="Arial" panose="020B0604020202020204" pitchFamily="34" charset="0"/>
              <a:buChar char="•"/>
            </a:pPr>
            <a:r>
              <a:rPr lang="en-US" sz="2000" dirty="0"/>
              <a:t>Are there any hotspots or “especially dangerous spots” in the street network of Zürich City regarding traffic accidents? If yes, where are they located?</a:t>
            </a:r>
          </a:p>
          <a:p>
            <a:pPr>
              <a:buFont typeface="Arial" panose="020B0604020202020204" pitchFamily="34" charset="0"/>
              <a:buChar char="•"/>
            </a:pPr>
            <a:r>
              <a:rPr lang="en-US" sz="2000" dirty="0"/>
              <a:t>Do these hotspots spatially differ among different traffic participants involved (</a:t>
            </a:r>
            <a:r>
              <a:rPr lang="en-US" sz="2000" dirty="0" err="1"/>
              <a:t>eg.</a:t>
            </a:r>
            <a:r>
              <a:rPr lang="en-US" sz="2000" dirty="0"/>
              <a:t> cyclists, pedestrians, motorcyclists) or are they located at the same locations?</a:t>
            </a:r>
          </a:p>
          <a:p>
            <a:pPr>
              <a:buFont typeface="Arial" panose="020B0604020202020204" pitchFamily="34" charset="0"/>
              <a:buChar char="•"/>
            </a:pPr>
            <a:endParaRPr lang="en-US" sz="2000" dirty="0"/>
          </a:p>
          <a:p>
            <a:pPr marL="0" indent="0">
              <a:buNone/>
            </a:pPr>
            <a:endParaRPr lang="en-US" dirty="0"/>
          </a:p>
          <a:p>
            <a:pPr marL="0" indent="0">
              <a:buNone/>
            </a:pPr>
            <a:endParaRPr lang="en-US" dirty="0"/>
          </a:p>
        </p:txBody>
      </p:sp>
      <p:sp>
        <p:nvSpPr>
          <p:cNvPr id="4" name="Datumsplatzhalter 3"/>
          <p:cNvSpPr>
            <a:spLocks noGrp="1"/>
          </p:cNvSpPr>
          <p:nvPr>
            <p:ph type="dt" sz="half" idx="10"/>
          </p:nvPr>
        </p:nvSpPr>
        <p:spPr>
          <a:xfrm>
            <a:off x="911225" y="6524625"/>
            <a:ext cx="1246716" cy="215900"/>
          </a:xfrm>
        </p:spPr>
        <p:txBody>
          <a:bodyPr/>
          <a:lstStyle/>
          <a:p>
            <a:fld id="{B83612D8-CF35-408A-9BC1-FB93DAD28998}" type="datetime1">
              <a:rPr lang="en-US" smtClean="0"/>
              <a:t>12/16/2020</a:t>
            </a:fld>
            <a:endParaRPr lang="en-US" dirty="0"/>
          </a:p>
        </p:txBody>
      </p:sp>
      <p:sp>
        <p:nvSpPr>
          <p:cNvPr id="5" name="Fußzeilenplatzhalter 4"/>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Data</a:t>
            </a:r>
          </a:p>
        </p:txBody>
      </p:sp>
      <p:sp>
        <p:nvSpPr>
          <p:cNvPr id="7171" name="Rectangle 3"/>
          <p:cNvSpPr>
            <a:spLocks noGrp="1" noChangeArrowheads="1"/>
          </p:cNvSpPr>
          <p:nvPr>
            <p:ph type="body" idx="1"/>
          </p:nvPr>
        </p:nvSpPr>
        <p:spPr>
          <a:xfrm>
            <a:off x="911225" y="981992"/>
            <a:ext cx="10369550" cy="4967288"/>
          </a:xfrm>
        </p:spPr>
        <p:txBody>
          <a:bodyPr/>
          <a:lstStyle/>
          <a:p>
            <a:pPr marL="0" indent="0">
              <a:buNone/>
            </a:pPr>
            <a:r>
              <a:rPr lang="en-US" sz="2000" dirty="0"/>
              <a:t>The Project is based on a single dataset provided by Open Data Stadt Zürich containing all traffic accidents registered by the police in the City of Zürich between 2011 and 2019.</a:t>
            </a:r>
          </a:p>
          <a:p>
            <a:pPr marL="0" indent="0">
              <a:buNone/>
            </a:pPr>
            <a:r>
              <a:rPr lang="en-US" sz="2000" dirty="0"/>
              <a:t>The dataset is structured in different attributes like for example the involvement of pedestrians and cyclists, but also the severity of the accident, the road type on which the accident occurred, the accident type (e.g. parking), as well as spatio-temporal information. </a:t>
            </a:r>
          </a:p>
        </p:txBody>
      </p:sp>
      <p:sp>
        <p:nvSpPr>
          <p:cNvPr id="4" name="Datumsplatzhalter 3"/>
          <p:cNvSpPr>
            <a:spLocks noGrp="1"/>
          </p:cNvSpPr>
          <p:nvPr>
            <p:ph type="dt" sz="half" idx="10"/>
          </p:nvPr>
        </p:nvSpPr>
        <p:spPr>
          <a:xfrm>
            <a:off x="911225" y="6524625"/>
            <a:ext cx="1246716" cy="215900"/>
          </a:xfrm>
        </p:spPr>
        <p:txBody>
          <a:bodyPr/>
          <a:lstStyle/>
          <a:p>
            <a:fld id="{B83612D8-CF35-408A-9BC1-FB93DAD28998}" type="datetime1">
              <a:rPr lang="en-US" smtClean="0"/>
              <a:t>12/16/2020</a:t>
            </a:fld>
            <a:endParaRPr lang="en-US" dirty="0"/>
          </a:p>
        </p:txBody>
      </p:sp>
      <p:sp>
        <p:nvSpPr>
          <p:cNvPr id="5" name="Fußzeilenplatzhalter 4"/>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4</a:t>
            </a:fld>
            <a:endParaRPr lang="en-US" dirty="0"/>
          </a:p>
        </p:txBody>
      </p:sp>
      <p:pic>
        <p:nvPicPr>
          <p:cNvPr id="11" name="Grafik 10">
            <a:extLst>
              <a:ext uri="{FF2B5EF4-FFF2-40B4-BE49-F238E27FC236}">
                <a16:creationId xmlns:a16="http://schemas.microsoft.com/office/drawing/2014/main" id="{02E7F311-8FE0-4D5A-A39F-156DC94FC6AD}"/>
              </a:ext>
            </a:extLst>
          </p:cNvPr>
          <p:cNvPicPr>
            <a:picLocks noChangeAspect="1"/>
          </p:cNvPicPr>
          <p:nvPr/>
        </p:nvPicPr>
        <p:blipFill>
          <a:blip r:embed="rId2"/>
          <a:stretch>
            <a:fillRect/>
          </a:stretch>
        </p:blipFill>
        <p:spPr>
          <a:xfrm>
            <a:off x="591998" y="3079217"/>
            <a:ext cx="11008003" cy="3051347"/>
          </a:xfrm>
          <a:prstGeom prst="rect">
            <a:avLst/>
          </a:prstGeom>
          <a:solidFill>
            <a:schemeClr val="bg1"/>
          </a:solidFill>
        </p:spPr>
      </p:pic>
      <p:pic>
        <p:nvPicPr>
          <p:cNvPr id="12" name="Grafik 11">
            <a:extLst>
              <a:ext uri="{FF2B5EF4-FFF2-40B4-BE49-F238E27FC236}">
                <a16:creationId xmlns:a16="http://schemas.microsoft.com/office/drawing/2014/main" id="{EFDB9B91-A3D1-454C-8245-020674E5774F}"/>
              </a:ext>
            </a:extLst>
          </p:cNvPr>
          <p:cNvPicPr>
            <a:picLocks noChangeAspect="1"/>
          </p:cNvPicPr>
          <p:nvPr/>
        </p:nvPicPr>
        <p:blipFill>
          <a:blip r:embed="rId3"/>
          <a:stretch>
            <a:fillRect/>
          </a:stretch>
        </p:blipFill>
        <p:spPr>
          <a:xfrm>
            <a:off x="348362" y="3079217"/>
            <a:ext cx="11495273" cy="3051346"/>
          </a:xfrm>
          <a:prstGeom prst="rect">
            <a:avLst/>
          </a:prstGeom>
          <a:solidFill>
            <a:schemeClr val="bg1"/>
          </a:solidFill>
        </p:spPr>
      </p:pic>
    </p:spTree>
    <p:extLst>
      <p:ext uri="{BB962C8B-B14F-4D97-AF65-F5344CB8AC3E}">
        <p14:creationId xmlns:p14="http://schemas.microsoft.com/office/powerpoint/2010/main" val="371720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Preliminary Results</a:t>
            </a:r>
          </a:p>
        </p:txBody>
      </p:sp>
      <p:sp>
        <p:nvSpPr>
          <p:cNvPr id="7171" name="Rectangle 3"/>
          <p:cNvSpPr>
            <a:spLocks noGrp="1" noChangeArrowheads="1"/>
          </p:cNvSpPr>
          <p:nvPr>
            <p:ph type="body" idx="1"/>
          </p:nvPr>
        </p:nvSpPr>
        <p:spPr/>
        <p:txBody>
          <a:bodyPr/>
          <a:lstStyle/>
          <a:p>
            <a:pPr marL="0" indent="0">
              <a:buNone/>
            </a:pPr>
            <a:endParaRPr lang="en-US" dirty="0"/>
          </a:p>
          <a:p>
            <a:pPr marL="0" indent="0">
              <a:buNone/>
            </a:pPr>
            <a:endParaRPr lang="en-US" dirty="0"/>
          </a:p>
        </p:txBody>
      </p:sp>
      <p:sp>
        <p:nvSpPr>
          <p:cNvPr id="4" name="Datumsplatzhalter 3"/>
          <p:cNvSpPr>
            <a:spLocks noGrp="1"/>
          </p:cNvSpPr>
          <p:nvPr>
            <p:ph type="dt" sz="half" idx="10"/>
          </p:nvPr>
        </p:nvSpPr>
        <p:spPr>
          <a:xfrm>
            <a:off x="911225" y="6524625"/>
            <a:ext cx="1246716" cy="215900"/>
          </a:xfrm>
        </p:spPr>
        <p:txBody>
          <a:bodyPr/>
          <a:lstStyle/>
          <a:p>
            <a:fld id="{B83612D8-CF35-408A-9BC1-FB93DAD28998}" type="datetime1">
              <a:rPr lang="en-US" smtClean="0"/>
              <a:t>12/16/2020</a:t>
            </a:fld>
            <a:endParaRPr lang="en-US" dirty="0"/>
          </a:p>
        </p:txBody>
      </p:sp>
      <p:sp>
        <p:nvSpPr>
          <p:cNvPr id="5" name="Fußzeilenplatzhalter 4"/>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5</a:t>
            </a:fld>
            <a:endParaRPr lang="en-US" dirty="0"/>
          </a:p>
        </p:txBody>
      </p:sp>
      <p:pic>
        <p:nvPicPr>
          <p:cNvPr id="2" name="Grafik 1">
            <a:extLst>
              <a:ext uri="{FF2B5EF4-FFF2-40B4-BE49-F238E27FC236}">
                <a16:creationId xmlns:a16="http://schemas.microsoft.com/office/drawing/2014/main" id="{EAC9C1B9-CD7B-48D9-9FCB-7D2B1AE9EEA4}"/>
              </a:ext>
            </a:extLst>
          </p:cNvPr>
          <p:cNvPicPr>
            <a:picLocks noChangeAspect="1"/>
          </p:cNvPicPr>
          <p:nvPr/>
        </p:nvPicPr>
        <p:blipFill>
          <a:blip r:embed="rId2"/>
          <a:stretch>
            <a:fillRect/>
          </a:stretch>
        </p:blipFill>
        <p:spPr>
          <a:xfrm>
            <a:off x="3480915" y="867702"/>
            <a:ext cx="5230170" cy="5256584"/>
          </a:xfrm>
          <a:prstGeom prst="rect">
            <a:avLst/>
          </a:prstGeom>
        </p:spPr>
      </p:pic>
      <p:pic>
        <p:nvPicPr>
          <p:cNvPr id="8" name="Grafik 7">
            <a:extLst>
              <a:ext uri="{FF2B5EF4-FFF2-40B4-BE49-F238E27FC236}">
                <a16:creationId xmlns:a16="http://schemas.microsoft.com/office/drawing/2014/main" id="{BEC6A9A5-AB34-4875-AA1F-E6EDDA951C29}"/>
              </a:ext>
            </a:extLst>
          </p:cNvPr>
          <p:cNvPicPr>
            <a:picLocks noChangeAspect="1"/>
          </p:cNvPicPr>
          <p:nvPr/>
        </p:nvPicPr>
        <p:blipFill>
          <a:blip r:embed="rId3"/>
          <a:stretch>
            <a:fillRect/>
          </a:stretch>
        </p:blipFill>
        <p:spPr>
          <a:xfrm>
            <a:off x="536967" y="2463746"/>
            <a:ext cx="11118065" cy="1930507"/>
          </a:xfrm>
          <a:prstGeom prst="rect">
            <a:avLst/>
          </a:prstGeom>
          <a:solidFill>
            <a:schemeClr val="bg1"/>
          </a:solidFill>
          <a:ln>
            <a:solidFill>
              <a:schemeClr val="tx1"/>
            </a:solidFill>
          </a:ln>
        </p:spPr>
      </p:pic>
      <p:pic>
        <p:nvPicPr>
          <p:cNvPr id="9" name="Grafik 8">
            <a:extLst>
              <a:ext uri="{FF2B5EF4-FFF2-40B4-BE49-F238E27FC236}">
                <a16:creationId xmlns:a16="http://schemas.microsoft.com/office/drawing/2014/main" id="{6F063909-B66E-4F07-BD44-64E68D4C6299}"/>
              </a:ext>
            </a:extLst>
          </p:cNvPr>
          <p:cNvPicPr>
            <a:picLocks noChangeAspect="1"/>
          </p:cNvPicPr>
          <p:nvPr/>
        </p:nvPicPr>
        <p:blipFill>
          <a:blip r:embed="rId4"/>
          <a:stretch>
            <a:fillRect/>
          </a:stretch>
        </p:blipFill>
        <p:spPr>
          <a:xfrm>
            <a:off x="536967" y="2463745"/>
            <a:ext cx="11118065" cy="1930507"/>
          </a:xfrm>
          <a:prstGeom prst="rect">
            <a:avLst/>
          </a:prstGeom>
          <a:solidFill>
            <a:schemeClr val="bg1"/>
          </a:solidFill>
          <a:ln>
            <a:solidFill>
              <a:schemeClr val="tx1"/>
            </a:solidFill>
          </a:ln>
        </p:spPr>
      </p:pic>
    </p:spTree>
    <p:extLst>
      <p:ext uri="{BB962C8B-B14F-4D97-AF65-F5344CB8AC3E}">
        <p14:creationId xmlns:p14="http://schemas.microsoft.com/office/powerpoint/2010/main" val="18577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Next Steps</a:t>
            </a:r>
          </a:p>
        </p:txBody>
      </p:sp>
      <p:sp>
        <p:nvSpPr>
          <p:cNvPr id="7171" name="Rectangle 3"/>
          <p:cNvSpPr>
            <a:spLocks noGrp="1" noChangeArrowheads="1"/>
          </p:cNvSpPr>
          <p:nvPr>
            <p:ph type="body" idx="1"/>
          </p:nvPr>
        </p:nvSpPr>
        <p:spPr/>
        <p:txBody>
          <a:bodyPr/>
          <a:lstStyle/>
          <a:p>
            <a:pPr>
              <a:buFont typeface="Arial" panose="020B0604020202020204" pitchFamily="34" charset="0"/>
              <a:buChar char="•"/>
            </a:pPr>
            <a:r>
              <a:rPr lang="en-US" sz="2000" dirty="0"/>
              <a:t>Elaborate a significance-test for the hotspots</a:t>
            </a:r>
          </a:p>
          <a:p>
            <a:pPr>
              <a:buFont typeface="Arial" panose="020B0604020202020204" pitchFamily="34" charset="0"/>
              <a:buChar char="•"/>
            </a:pPr>
            <a:r>
              <a:rPr lang="en-US" sz="2000" dirty="0"/>
              <a:t>Find a way to take the severity of the accidents into account</a:t>
            </a:r>
          </a:p>
          <a:p>
            <a:pPr>
              <a:buFont typeface="Arial" panose="020B0604020202020204" pitchFamily="34" charset="0"/>
              <a:buChar char="•"/>
            </a:pPr>
            <a:r>
              <a:rPr lang="en-US" sz="2000" dirty="0"/>
              <a:t>Provide a priority-list with the most dangerous locations in the city of Zürich for every traffic participants-category, by which traffic planners could make decisions about how to improve safety on these spots</a:t>
            </a:r>
          </a:p>
          <a:p>
            <a:pPr marL="0" indent="0">
              <a:buNone/>
            </a:pPr>
            <a:endParaRPr lang="en-US" sz="2000" dirty="0"/>
          </a:p>
        </p:txBody>
      </p:sp>
      <p:sp>
        <p:nvSpPr>
          <p:cNvPr id="4" name="Datumsplatzhalter 3"/>
          <p:cNvSpPr>
            <a:spLocks noGrp="1"/>
          </p:cNvSpPr>
          <p:nvPr>
            <p:ph type="dt" sz="half" idx="10"/>
          </p:nvPr>
        </p:nvSpPr>
        <p:spPr>
          <a:xfrm>
            <a:off x="911225" y="6524625"/>
            <a:ext cx="1246716" cy="215900"/>
          </a:xfrm>
        </p:spPr>
        <p:txBody>
          <a:bodyPr/>
          <a:lstStyle/>
          <a:p>
            <a:fld id="{B83612D8-CF35-408A-9BC1-FB93DAD28998}" type="datetime1">
              <a:rPr lang="en-US" smtClean="0"/>
              <a:t>12/16/2020</a:t>
            </a:fld>
            <a:endParaRPr lang="en-US" dirty="0"/>
          </a:p>
        </p:txBody>
      </p:sp>
      <p:sp>
        <p:nvSpPr>
          <p:cNvPr id="5" name="Fußzeilenplatzhalter 4"/>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6</a:t>
            </a:fld>
            <a:endParaRPr lang="en-US" dirty="0"/>
          </a:p>
        </p:txBody>
      </p:sp>
    </p:spTree>
    <p:extLst>
      <p:ext uri="{BB962C8B-B14F-4D97-AF65-F5344CB8AC3E}">
        <p14:creationId xmlns:p14="http://schemas.microsoft.com/office/powerpoint/2010/main" val="402373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References</a:t>
            </a:r>
          </a:p>
        </p:txBody>
      </p:sp>
      <p:sp>
        <p:nvSpPr>
          <p:cNvPr id="7171" name="Rectangle 3"/>
          <p:cNvSpPr>
            <a:spLocks noGrp="1" noChangeArrowheads="1"/>
          </p:cNvSpPr>
          <p:nvPr>
            <p:ph type="body" idx="1"/>
          </p:nvPr>
        </p:nvSpPr>
        <p:spPr/>
        <p:txBody>
          <a:bodyPr/>
          <a:lstStyle/>
          <a:p>
            <a:pPr marL="0" indent="0">
              <a:buNone/>
            </a:pPr>
            <a:r>
              <a:rPr lang="en-US" dirty="0"/>
              <a:t>Traffic Accidents Data: 	</a:t>
            </a:r>
            <a:r>
              <a:rPr lang="en-US" dirty="0">
                <a:hlinkClick r:id="rId2"/>
              </a:rPr>
              <a:t>https://data.stadt-zuerich.ch/dataset/sid_dav_strassenverkehrsunfallorte</a:t>
            </a:r>
            <a:endParaRPr lang="en-US" dirty="0"/>
          </a:p>
          <a:p>
            <a:pPr marL="0" indent="0">
              <a:buNone/>
            </a:pPr>
            <a:endParaRPr lang="en-US" dirty="0"/>
          </a:p>
        </p:txBody>
      </p:sp>
      <p:sp>
        <p:nvSpPr>
          <p:cNvPr id="4" name="Datumsplatzhalter 3"/>
          <p:cNvSpPr>
            <a:spLocks noGrp="1"/>
          </p:cNvSpPr>
          <p:nvPr>
            <p:ph type="dt" sz="half" idx="10"/>
          </p:nvPr>
        </p:nvSpPr>
        <p:spPr>
          <a:xfrm>
            <a:off x="911225" y="6524625"/>
            <a:ext cx="1246716" cy="215900"/>
          </a:xfrm>
        </p:spPr>
        <p:txBody>
          <a:bodyPr/>
          <a:lstStyle/>
          <a:p>
            <a:fld id="{B83612D8-CF35-408A-9BC1-FB93DAD28998}" type="datetime1">
              <a:rPr lang="en-US" smtClean="0"/>
              <a:t>12/16/2020</a:t>
            </a:fld>
            <a:endParaRPr lang="en-US" dirty="0"/>
          </a:p>
        </p:txBody>
      </p:sp>
      <p:sp>
        <p:nvSpPr>
          <p:cNvPr id="5" name="Fußzeilenplatzhalter 4"/>
          <p:cNvSpPr>
            <a:spLocks noGrp="1"/>
          </p:cNvSpPr>
          <p:nvPr>
            <p:ph type="ftr" sz="quarter" idx="11"/>
          </p:nvPr>
        </p:nvSpPr>
        <p:spPr>
          <a:xfrm>
            <a:off x="2255308" y="6524625"/>
            <a:ext cx="7008284" cy="215900"/>
          </a:xfrm>
        </p:spPr>
        <p:txBody>
          <a:bodyPr/>
          <a:lstStyle/>
          <a:p>
            <a:r>
              <a:rPr lang="en-US" dirty="0"/>
              <a:t>Interim Project Presentation GEO872, Nicolas Beglinger / Nicolas Schmidheiny</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7</a:t>
            </a:fld>
            <a:endParaRPr lang="en-US" dirty="0"/>
          </a:p>
        </p:txBody>
      </p:sp>
    </p:spTree>
    <p:extLst>
      <p:ext uri="{BB962C8B-B14F-4D97-AF65-F5344CB8AC3E}">
        <p14:creationId xmlns:p14="http://schemas.microsoft.com/office/powerpoint/2010/main" val="3254016469"/>
      </p:ext>
    </p:extLst>
  </p:cSld>
  <p:clrMapOvr>
    <a:masterClrMapping/>
  </p:clrMapOvr>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uzh_praesentation_informell_e.potx" id="{65ABE16A-7070-4245-ABE9-D75934EC0B3A}" vid="{013E0098-5A1A-4376-9C3C-AAAB173D56D1}"/>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uzh_praesentation_informell_16-9_e</Template>
  <TotalTime>0</TotalTime>
  <Words>352</Words>
  <Application>Microsoft Office PowerPoint</Application>
  <PresentationFormat>Breitbild</PresentationFormat>
  <Paragraphs>44</Paragraphs>
  <Slides>7</Slides>
  <Notes>0</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7</vt:i4>
      </vt:variant>
    </vt:vector>
  </HeadingPairs>
  <TitlesOfParts>
    <vt:vector size="9" baseType="lpstr">
      <vt:lpstr>Arial</vt:lpstr>
      <vt:lpstr>UZH</vt:lpstr>
      <vt:lpstr>Traffic Accidents Hotspots in Zürich City</vt:lpstr>
      <vt:lpstr>Table of Contents </vt:lpstr>
      <vt:lpstr>Research Problem</vt:lpstr>
      <vt:lpstr>Data</vt:lpstr>
      <vt:lpstr>Preliminary Results</vt:lpstr>
      <vt:lpstr>Next Steps</vt:lpstr>
      <vt:lpstr>References</vt:lpstr>
    </vt:vector>
  </TitlesOfParts>
  <Manager/>
  <Company>Universität Zürich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title of the presentation here</dc:title>
  <dc:subject/>
  <dc:creator>Nicolas Schmidheiny</dc:creator>
  <cp:keywords/>
  <dc:description>Vorlage uzh_praesentationen_16:9_informell_e MSO2016 v3 11.02.2016</dc:description>
  <cp:lastModifiedBy>Nicolas Schmidheiny</cp:lastModifiedBy>
  <cp:revision>26</cp:revision>
  <dcterms:created xsi:type="dcterms:W3CDTF">2020-12-15T09:26:26Z</dcterms:created>
  <dcterms:modified xsi:type="dcterms:W3CDTF">2020-12-16T07:21:42Z</dcterms:modified>
  <cp:category/>
</cp:coreProperties>
</file>